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94" r:id="rId3"/>
    <p:sldId id="258" r:id="rId4"/>
    <p:sldId id="295" r:id="rId5"/>
    <p:sldId id="260" r:id="rId6"/>
    <p:sldId id="262" r:id="rId7"/>
    <p:sldId id="263" r:id="rId8"/>
    <p:sldId id="261" r:id="rId9"/>
    <p:sldId id="265" r:id="rId10"/>
    <p:sldId id="264" r:id="rId11"/>
    <p:sldId id="269" r:id="rId12"/>
    <p:sldId id="268" r:id="rId13"/>
    <p:sldId id="267" r:id="rId14"/>
    <p:sldId id="266" r:id="rId15"/>
    <p:sldId id="271" r:id="rId16"/>
    <p:sldId id="272" r:id="rId17"/>
    <p:sldId id="279" r:id="rId18"/>
    <p:sldId id="278" r:id="rId19"/>
    <p:sldId id="270" r:id="rId20"/>
    <p:sldId id="277" r:id="rId21"/>
    <p:sldId id="276" r:id="rId22"/>
    <p:sldId id="275" r:id="rId23"/>
    <p:sldId id="274" r:id="rId24"/>
    <p:sldId id="273" r:id="rId25"/>
    <p:sldId id="285" r:id="rId26"/>
    <p:sldId id="284" r:id="rId27"/>
    <p:sldId id="283" r:id="rId28"/>
    <p:sldId id="282" r:id="rId29"/>
    <p:sldId id="281" r:id="rId30"/>
    <p:sldId id="280" r:id="rId31"/>
    <p:sldId id="289" r:id="rId32"/>
    <p:sldId id="288" r:id="rId33"/>
    <p:sldId id="287" r:id="rId34"/>
    <p:sldId id="286" r:id="rId35"/>
    <p:sldId id="293" r:id="rId36"/>
    <p:sldId id="292" r:id="rId37"/>
    <p:sldId id="291" r:id="rId38"/>
    <p:sldId id="290" r:id="rId39"/>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7" d="100"/>
          <a:sy n="67" d="100"/>
        </p:scale>
        <p:origin x="672" y="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4937A436-B830-49E8-A00A-2A14DEFCFB0D}" type="datetimeFigureOut">
              <a:rPr lang="fr-FR" smtClean="0"/>
              <a:pPr/>
              <a:t>21/04/2016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D4163CF-59F5-4678-8491-B5F56D5D951E}"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4937A436-B830-49E8-A00A-2A14DEFCFB0D}" type="datetimeFigureOut">
              <a:rPr lang="fr-FR" smtClean="0"/>
              <a:pPr/>
              <a:t>21/04/2016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D4163CF-59F5-4678-8491-B5F56D5D951E}"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4937A436-B830-49E8-A00A-2A14DEFCFB0D}" type="datetimeFigureOut">
              <a:rPr lang="fr-FR" smtClean="0"/>
              <a:pPr/>
              <a:t>21/04/2016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D4163CF-59F5-4678-8491-B5F56D5D951E}"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4937A436-B830-49E8-A00A-2A14DEFCFB0D}" type="datetimeFigureOut">
              <a:rPr lang="fr-FR" smtClean="0"/>
              <a:pPr/>
              <a:t>21/04/2016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D4163CF-59F5-4678-8491-B5F56D5D951E}"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4937A436-B830-49E8-A00A-2A14DEFCFB0D}" type="datetimeFigureOut">
              <a:rPr lang="fr-FR" smtClean="0"/>
              <a:pPr/>
              <a:t>21/04/2016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D4163CF-59F5-4678-8491-B5F56D5D951E}"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4937A436-B830-49E8-A00A-2A14DEFCFB0D}" type="datetimeFigureOut">
              <a:rPr lang="fr-FR" smtClean="0"/>
              <a:pPr/>
              <a:t>21/04/2016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8D4163CF-59F5-4678-8491-B5F56D5D951E}"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4937A436-B830-49E8-A00A-2A14DEFCFB0D}" type="datetimeFigureOut">
              <a:rPr lang="fr-FR" smtClean="0"/>
              <a:pPr/>
              <a:t>21/04/2016</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8D4163CF-59F5-4678-8491-B5F56D5D951E}"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4937A436-B830-49E8-A00A-2A14DEFCFB0D}" type="datetimeFigureOut">
              <a:rPr lang="fr-FR" smtClean="0"/>
              <a:pPr/>
              <a:t>21/04/2016</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8D4163CF-59F5-4678-8491-B5F56D5D951E}"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4937A436-B830-49E8-A00A-2A14DEFCFB0D}" type="datetimeFigureOut">
              <a:rPr lang="fr-FR" smtClean="0"/>
              <a:pPr/>
              <a:t>21/04/2016</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8D4163CF-59F5-4678-8491-B5F56D5D951E}"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4937A436-B830-49E8-A00A-2A14DEFCFB0D}" type="datetimeFigureOut">
              <a:rPr lang="fr-FR" smtClean="0"/>
              <a:pPr/>
              <a:t>21/04/2016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8D4163CF-59F5-4678-8491-B5F56D5D951E}"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4937A436-B830-49E8-A00A-2A14DEFCFB0D}" type="datetimeFigureOut">
              <a:rPr lang="fr-FR" smtClean="0"/>
              <a:pPr/>
              <a:t>21/04/2016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8D4163CF-59F5-4678-8491-B5F56D5D951E}"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10000" r="-10000"/>
          </a:stretch>
        </a:blipFill>
        <a:effectLst/>
      </p:bgPr>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37A436-B830-49E8-A00A-2A14DEFCFB0D}" type="datetimeFigureOut">
              <a:rPr lang="fr-FR" smtClean="0"/>
              <a:pPr/>
              <a:t>21/04/2016</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4163CF-59F5-4678-8491-B5F56D5D951E}"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3.wmf"/><Relationship Id="rId1" Type="http://schemas.openxmlformats.org/officeDocument/2006/relationships/slideLayout" Target="../slideLayouts/slideLayout1.xml"/><Relationship Id="rId4" Type="http://schemas.openxmlformats.org/officeDocument/2006/relationships/image" Target="../media/image4.wmf"/></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png"/><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5.png"/><Relationship Id="rId10" Type="http://schemas.openxmlformats.org/officeDocument/2006/relationships/image" Target="../media/image20.jpeg"/><Relationship Id="rId4" Type="http://schemas.openxmlformats.org/officeDocument/2006/relationships/image" Target="../media/image14.png"/><Relationship Id="rId9" Type="http://schemas.openxmlformats.org/officeDocument/2006/relationships/image" Target="../media/image19.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25.jpeg"/><Relationship Id="rId5" Type="http://schemas.openxmlformats.org/officeDocument/2006/relationships/image" Target="../media/image24.png"/><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slideLayout" Target="../slideLayouts/slideLayout1.xml"/><Relationship Id="rId4" Type="http://schemas.openxmlformats.org/officeDocument/2006/relationships/image" Target="../media/image4.wmf"/></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ZoneTexte 15"/>
          <p:cNvSpPr txBox="1"/>
          <p:nvPr/>
        </p:nvSpPr>
        <p:spPr>
          <a:xfrm>
            <a:off x="5781181" y="6167045"/>
            <a:ext cx="3183307" cy="646331"/>
          </a:xfrm>
          <a:prstGeom prst="rect">
            <a:avLst/>
          </a:prstGeom>
          <a:noFill/>
        </p:spPr>
        <p:txBody>
          <a:bodyPr wrap="none" rtlCol="0">
            <a:spAutoFit/>
          </a:bodyPr>
          <a:lstStyle/>
          <a:p>
            <a:pPr algn="r"/>
            <a:r>
              <a:rPr lang="fr-FR" sz="1200" b="1" dirty="0" smtClean="0"/>
              <a:t>Semaine Nationale de la Qualité – SENAQ 2016</a:t>
            </a:r>
          </a:p>
          <a:p>
            <a:pPr algn="r"/>
            <a:r>
              <a:rPr lang="fr-FR" sz="1200" b="1" dirty="0" smtClean="0"/>
              <a:t>Forum – débat national du 21 au 23 Avril 2016</a:t>
            </a:r>
          </a:p>
          <a:p>
            <a:pPr algn="r"/>
            <a:r>
              <a:rPr lang="fr-FR" sz="1200" b="1" dirty="0" smtClean="0"/>
              <a:t>Maison </a:t>
            </a:r>
            <a:r>
              <a:rPr lang="fr-FR" sz="1200" b="1" smtClean="0"/>
              <a:t>du Parti </a:t>
            </a:r>
            <a:r>
              <a:rPr lang="fr-FR" sz="1200" b="1" dirty="0" smtClean="0"/>
              <a:t>de </a:t>
            </a:r>
            <a:r>
              <a:rPr lang="fr-FR" sz="1200" b="1" dirty="0" err="1" smtClean="0"/>
              <a:t>Bonanjo</a:t>
            </a:r>
            <a:r>
              <a:rPr lang="fr-FR" sz="1200" b="1" dirty="0" smtClean="0"/>
              <a:t> à Douala</a:t>
            </a:r>
            <a:r>
              <a:rPr lang="fr-FR" sz="1200" dirty="0" smtClean="0"/>
              <a:t>)</a:t>
            </a:r>
            <a:endParaRPr lang="fr-FR" sz="1200" dirty="0"/>
          </a:p>
        </p:txBody>
      </p:sp>
      <p:sp>
        <p:nvSpPr>
          <p:cNvPr id="10" name="ZoneTexte 9"/>
          <p:cNvSpPr txBox="1"/>
          <p:nvPr/>
        </p:nvSpPr>
        <p:spPr bwMode="auto">
          <a:xfrm>
            <a:off x="214282" y="2071678"/>
            <a:ext cx="8643998" cy="707886"/>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fr-FR" sz="4000" dirty="0" smtClean="0">
                <a:latin typeface="Arial" pitchFamily="34" charset="0"/>
              </a:rPr>
              <a:t>THEME</a:t>
            </a:r>
          </a:p>
        </p:txBody>
      </p:sp>
      <p:sp>
        <p:nvSpPr>
          <p:cNvPr id="12" name="ZoneTexte 11"/>
          <p:cNvSpPr txBox="1"/>
          <p:nvPr/>
        </p:nvSpPr>
        <p:spPr bwMode="auto">
          <a:xfrm>
            <a:off x="214282" y="3286124"/>
            <a:ext cx="8643998" cy="1692771"/>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fr-FR" sz="2400" dirty="0" smtClean="0">
                <a:latin typeface="Arial" pitchFamily="34" charset="0"/>
              </a:rPr>
              <a:t>« LA METROLOGIE LEGALE:</a:t>
            </a:r>
          </a:p>
          <a:p>
            <a:pPr marL="0" marR="0" indent="0" algn="ctr" defTabSz="914400" rtl="0" eaLnBrk="1" fontAlgn="base" latinLnBrk="0" hangingPunct="1">
              <a:lnSpc>
                <a:spcPct val="100000"/>
              </a:lnSpc>
              <a:spcBef>
                <a:spcPct val="0"/>
              </a:spcBef>
              <a:spcAft>
                <a:spcPct val="0"/>
              </a:spcAft>
              <a:buClrTx/>
              <a:buSzTx/>
              <a:buFontTx/>
              <a:buNone/>
              <a:tabLst/>
            </a:pPr>
            <a:r>
              <a:rPr lang="fr-FR" sz="2400" dirty="0" smtClean="0">
                <a:latin typeface="Arial" pitchFamily="34" charset="0"/>
              </a:rPr>
              <a:t> Les défis de la conformité des instruments de mesure dans les transactions commerciales au Cameroun »</a:t>
            </a:r>
          </a:p>
          <a:p>
            <a:pPr marL="0" marR="0" indent="0" algn="ctr" defTabSz="914400" rtl="0" eaLnBrk="1" fontAlgn="base" latinLnBrk="0" hangingPunct="1">
              <a:lnSpc>
                <a:spcPct val="100000"/>
              </a:lnSpc>
              <a:spcBef>
                <a:spcPct val="0"/>
              </a:spcBef>
              <a:spcAft>
                <a:spcPct val="0"/>
              </a:spcAft>
              <a:buClrTx/>
              <a:buSzTx/>
              <a:buFontTx/>
              <a:buNone/>
              <a:tabLst/>
            </a:pPr>
            <a:endParaRPr lang="fr-FR" sz="3200" i="1" dirty="0">
              <a:solidFill>
                <a:srgbClr val="FF0000"/>
              </a:solidFill>
              <a:latin typeface="Arial"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ZoneTexte 15"/>
          <p:cNvSpPr txBox="1"/>
          <p:nvPr/>
        </p:nvSpPr>
        <p:spPr>
          <a:xfrm>
            <a:off x="5781181" y="6167045"/>
            <a:ext cx="3183307" cy="646331"/>
          </a:xfrm>
          <a:prstGeom prst="rect">
            <a:avLst/>
          </a:prstGeom>
          <a:noFill/>
        </p:spPr>
        <p:txBody>
          <a:bodyPr wrap="none" rtlCol="0">
            <a:spAutoFit/>
          </a:bodyPr>
          <a:lstStyle/>
          <a:p>
            <a:pPr algn="r"/>
            <a:r>
              <a:rPr lang="fr-FR" sz="1200" b="1" dirty="0" smtClean="0"/>
              <a:t>Semaine Nationale de la Qualité – SENAQ 2016</a:t>
            </a:r>
          </a:p>
          <a:p>
            <a:pPr algn="r"/>
            <a:r>
              <a:rPr lang="fr-FR" sz="1200" b="1" dirty="0" smtClean="0"/>
              <a:t>Forum – débat national du 21 au 23 Avril 2016</a:t>
            </a:r>
          </a:p>
          <a:p>
            <a:pPr algn="r"/>
            <a:r>
              <a:rPr lang="fr-FR" sz="1200" b="1" dirty="0" smtClean="0"/>
              <a:t>Maison </a:t>
            </a:r>
            <a:r>
              <a:rPr lang="fr-FR" sz="1200" b="1" smtClean="0"/>
              <a:t>du Parti </a:t>
            </a:r>
            <a:r>
              <a:rPr lang="fr-FR" sz="1200" b="1" dirty="0" smtClean="0"/>
              <a:t>de </a:t>
            </a:r>
            <a:r>
              <a:rPr lang="fr-FR" sz="1200" b="1" dirty="0" err="1" smtClean="0"/>
              <a:t>Bonanjo</a:t>
            </a:r>
            <a:r>
              <a:rPr lang="fr-FR" sz="1200" b="1" dirty="0" smtClean="0"/>
              <a:t> à Douala</a:t>
            </a:r>
            <a:r>
              <a:rPr lang="fr-FR" sz="1200" dirty="0" smtClean="0"/>
              <a:t>)</a:t>
            </a:r>
            <a:endParaRPr lang="fr-FR" sz="1200" dirty="0"/>
          </a:p>
        </p:txBody>
      </p:sp>
      <p:sp>
        <p:nvSpPr>
          <p:cNvPr id="10" name="ZoneTexte 9"/>
          <p:cNvSpPr txBox="1"/>
          <p:nvPr/>
        </p:nvSpPr>
        <p:spPr bwMode="auto">
          <a:xfrm>
            <a:off x="285720" y="1071546"/>
            <a:ext cx="8358246" cy="461665"/>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defTabSz="914400" rtl="0" eaLnBrk="1" fontAlgn="base" latinLnBrk="0" hangingPunct="1">
              <a:lnSpc>
                <a:spcPct val="100000"/>
              </a:lnSpc>
              <a:spcBef>
                <a:spcPct val="0"/>
              </a:spcBef>
              <a:spcAft>
                <a:spcPct val="0"/>
              </a:spcAft>
              <a:buClrTx/>
              <a:buSzTx/>
              <a:buFontTx/>
              <a:buNone/>
              <a:tabLst/>
            </a:pPr>
            <a:r>
              <a:rPr lang="fr-FR" sz="2400" dirty="0" smtClean="0">
                <a:latin typeface="Arial" pitchFamily="34" charset="0"/>
              </a:rPr>
              <a:t>2</a:t>
            </a:r>
            <a:r>
              <a:rPr lang="fr-FR" sz="2200" dirty="0" smtClean="0">
                <a:latin typeface="Arial" pitchFamily="34" charset="0"/>
              </a:rPr>
              <a:t>. Définition de la métrologie et différentes type de métrologie</a:t>
            </a:r>
          </a:p>
        </p:txBody>
      </p:sp>
      <p:sp>
        <p:nvSpPr>
          <p:cNvPr id="12" name="Rectangle 2"/>
          <p:cNvSpPr txBox="1">
            <a:spLocks noChangeArrowheads="1"/>
          </p:cNvSpPr>
          <p:nvPr/>
        </p:nvSpPr>
        <p:spPr bwMode="auto">
          <a:xfrm>
            <a:off x="2786062" y="1643050"/>
            <a:ext cx="5857875" cy="4357687"/>
          </a:xfrm>
          <a:prstGeom prst="rect">
            <a:avLst/>
          </a:prstGeom>
          <a:noFill/>
          <a:ln w="9525">
            <a:noFill/>
            <a:miter lim="800000"/>
            <a:headEnd/>
            <a:tailEnd/>
          </a:ln>
        </p:spPr>
        <p:txBody>
          <a:bodyPr/>
          <a:lstStyle/>
          <a:p>
            <a:pPr>
              <a:lnSpc>
                <a:spcPct val="150000"/>
              </a:lnSpc>
              <a:spcBef>
                <a:spcPts val="0"/>
              </a:spcBef>
              <a:defRPr/>
            </a:pPr>
            <a:r>
              <a:rPr lang="fr-FR" sz="2400" kern="0" dirty="0">
                <a:latin typeface="+mn-lt"/>
                <a:cs typeface="+mn-cs"/>
              </a:rPr>
              <a:t>C’est la partie de la métrologie qui est chargée de définir les unités de mesure, de les réaliser à l’aide d’étalons et d’assurer la conservation, l’amélioration et le transfert des références métrologiques.</a:t>
            </a:r>
          </a:p>
        </p:txBody>
      </p:sp>
      <p:grpSp>
        <p:nvGrpSpPr>
          <p:cNvPr id="14" name="Groupe 211"/>
          <p:cNvGrpSpPr>
            <a:grpSpLocks/>
          </p:cNvGrpSpPr>
          <p:nvPr/>
        </p:nvGrpSpPr>
        <p:grpSpPr bwMode="auto">
          <a:xfrm>
            <a:off x="0" y="1714487"/>
            <a:ext cx="2590800" cy="4714875"/>
            <a:chOff x="52000" y="2071678"/>
            <a:chExt cx="2591175" cy="4714884"/>
          </a:xfrm>
        </p:grpSpPr>
        <p:sp>
          <p:nvSpPr>
            <p:cNvPr id="18" name="Text Box 4"/>
            <p:cNvSpPr txBox="1">
              <a:spLocks noChangeArrowheads="1"/>
            </p:cNvSpPr>
            <p:nvPr/>
          </p:nvSpPr>
          <p:spPr bwMode="auto">
            <a:xfrm>
              <a:off x="214283" y="2071678"/>
              <a:ext cx="2428892" cy="954107"/>
            </a:xfrm>
            <a:prstGeom prst="rect">
              <a:avLst/>
            </a:prstGeom>
            <a:noFill/>
            <a:ln w="9525">
              <a:noFill/>
              <a:miter lim="800000"/>
              <a:headEnd/>
              <a:tailEnd/>
            </a:ln>
          </p:spPr>
          <p:txBody>
            <a:bodyPr>
              <a:spAutoFit/>
            </a:bodyPr>
            <a:lstStyle/>
            <a:p>
              <a:pPr>
                <a:spcBef>
                  <a:spcPct val="50000"/>
                </a:spcBef>
              </a:pPr>
              <a:r>
                <a:rPr lang="fr-FR" sz="2800" dirty="0"/>
                <a:t>Métrologie scientifique</a:t>
              </a:r>
            </a:p>
          </p:txBody>
        </p:sp>
        <p:pic>
          <p:nvPicPr>
            <p:cNvPr id="20" name="Picture 3"/>
            <p:cNvPicPr>
              <a:picLocks noChangeAspect="1" noChangeArrowheads="1"/>
            </p:cNvPicPr>
            <p:nvPr/>
          </p:nvPicPr>
          <p:blipFill>
            <a:blip r:embed="rId2" cstate="print"/>
            <a:srcRect/>
            <a:stretch>
              <a:fillRect/>
            </a:stretch>
          </p:blipFill>
          <p:spPr bwMode="auto">
            <a:xfrm>
              <a:off x="52000" y="3643314"/>
              <a:ext cx="2519736" cy="3143248"/>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additive="base">
                                        <p:cTn id="7"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ZoneTexte 15"/>
          <p:cNvSpPr txBox="1"/>
          <p:nvPr/>
        </p:nvSpPr>
        <p:spPr>
          <a:xfrm>
            <a:off x="5781181" y="6167045"/>
            <a:ext cx="3183307" cy="646331"/>
          </a:xfrm>
          <a:prstGeom prst="rect">
            <a:avLst/>
          </a:prstGeom>
          <a:noFill/>
        </p:spPr>
        <p:txBody>
          <a:bodyPr wrap="none" rtlCol="0">
            <a:spAutoFit/>
          </a:bodyPr>
          <a:lstStyle/>
          <a:p>
            <a:pPr algn="r"/>
            <a:r>
              <a:rPr lang="fr-FR" sz="1200" b="1" dirty="0" smtClean="0"/>
              <a:t>Semaine Nationale de la Qualité – SENAQ 2016</a:t>
            </a:r>
          </a:p>
          <a:p>
            <a:pPr algn="r"/>
            <a:r>
              <a:rPr lang="fr-FR" sz="1200" b="1" dirty="0" smtClean="0"/>
              <a:t>Forum – débat national du 21 au 23 Avril 2016</a:t>
            </a:r>
          </a:p>
          <a:p>
            <a:pPr algn="r"/>
            <a:r>
              <a:rPr lang="fr-FR" sz="1200" b="1" dirty="0" smtClean="0"/>
              <a:t>Maison </a:t>
            </a:r>
            <a:r>
              <a:rPr lang="fr-FR" sz="1200" b="1" smtClean="0"/>
              <a:t>du Parti </a:t>
            </a:r>
            <a:r>
              <a:rPr lang="fr-FR" sz="1200" b="1" dirty="0" smtClean="0"/>
              <a:t>de </a:t>
            </a:r>
            <a:r>
              <a:rPr lang="fr-FR" sz="1200" b="1" dirty="0" err="1" smtClean="0"/>
              <a:t>Bonanjo</a:t>
            </a:r>
            <a:r>
              <a:rPr lang="fr-FR" sz="1200" b="1" dirty="0" smtClean="0"/>
              <a:t> à Douala</a:t>
            </a:r>
            <a:r>
              <a:rPr lang="fr-FR" sz="1200" dirty="0" smtClean="0"/>
              <a:t>)</a:t>
            </a:r>
            <a:endParaRPr lang="fr-FR" sz="1200" dirty="0"/>
          </a:p>
        </p:txBody>
      </p:sp>
      <p:sp>
        <p:nvSpPr>
          <p:cNvPr id="10" name="ZoneTexte 9"/>
          <p:cNvSpPr txBox="1"/>
          <p:nvPr/>
        </p:nvSpPr>
        <p:spPr bwMode="auto">
          <a:xfrm>
            <a:off x="285720" y="1167135"/>
            <a:ext cx="8358246" cy="461665"/>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defTabSz="914400" rtl="0" eaLnBrk="1" fontAlgn="base" latinLnBrk="0" hangingPunct="1">
              <a:lnSpc>
                <a:spcPct val="100000"/>
              </a:lnSpc>
              <a:spcBef>
                <a:spcPct val="0"/>
              </a:spcBef>
              <a:spcAft>
                <a:spcPct val="0"/>
              </a:spcAft>
              <a:buClrTx/>
              <a:buSzTx/>
              <a:buFontTx/>
              <a:buNone/>
              <a:tabLst/>
            </a:pPr>
            <a:r>
              <a:rPr lang="fr-FR" sz="2400" dirty="0" smtClean="0">
                <a:latin typeface="Arial" pitchFamily="34" charset="0"/>
              </a:rPr>
              <a:t>2. </a:t>
            </a:r>
            <a:r>
              <a:rPr lang="fr-FR" sz="2200" dirty="0" smtClean="0">
                <a:latin typeface="Arial" pitchFamily="34" charset="0"/>
              </a:rPr>
              <a:t>Définition de la métrologie et différentes type de métrologie</a:t>
            </a:r>
          </a:p>
        </p:txBody>
      </p:sp>
      <p:sp>
        <p:nvSpPr>
          <p:cNvPr id="12" name="Rectangle 2"/>
          <p:cNvSpPr txBox="1">
            <a:spLocks noChangeArrowheads="1"/>
          </p:cNvSpPr>
          <p:nvPr/>
        </p:nvSpPr>
        <p:spPr bwMode="auto">
          <a:xfrm>
            <a:off x="3000364" y="2357430"/>
            <a:ext cx="5857875" cy="3357562"/>
          </a:xfrm>
          <a:prstGeom prst="rect">
            <a:avLst/>
          </a:prstGeom>
          <a:noFill/>
          <a:ln w="9525">
            <a:noFill/>
            <a:miter lim="800000"/>
            <a:headEnd/>
            <a:tailEnd/>
          </a:ln>
        </p:spPr>
        <p:txBody>
          <a:bodyPr/>
          <a:lstStyle/>
          <a:p>
            <a:pPr>
              <a:lnSpc>
                <a:spcPct val="150000"/>
              </a:lnSpc>
              <a:spcBef>
                <a:spcPct val="20000"/>
              </a:spcBef>
              <a:defRPr/>
            </a:pPr>
            <a:r>
              <a:rPr lang="fr-FR" sz="2400" kern="0" dirty="0">
                <a:latin typeface="+mn-lt"/>
                <a:cs typeface="+mn-cs"/>
              </a:rPr>
              <a:t>assure le fonctionnement correct des instruments de mesure utilisés dans l'industrie tels que </a:t>
            </a:r>
            <a:r>
              <a:rPr lang="fr-FR" sz="2400" kern="0" dirty="0" err="1">
                <a:latin typeface="+mn-lt"/>
                <a:cs typeface="+mn-cs"/>
              </a:rPr>
              <a:t>process</a:t>
            </a:r>
            <a:r>
              <a:rPr lang="fr-FR" sz="2400" kern="0" dirty="0">
                <a:latin typeface="+mn-lt"/>
                <a:cs typeface="+mn-cs"/>
              </a:rPr>
              <a:t> de conception, de test ou de production.</a:t>
            </a:r>
          </a:p>
        </p:txBody>
      </p:sp>
      <p:grpSp>
        <p:nvGrpSpPr>
          <p:cNvPr id="14" name="Groupe 65"/>
          <p:cNvGrpSpPr>
            <a:grpSpLocks/>
          </p:cNvGrpSpPr>
          <p:nvPr/>
        </p:nvGrpSpPr>
        <p:grpSpPr bwMode="auto">
          <a:xfrm>
            <a:off x="428596" y="1714489"/>
            <a:ext cx="2500313" cy="4143404"/>
            <a:chOff x="142844" y="2071678"/>
            <a:chExt cx="2500331" cy="4714908"/>
          </a:xfrm>
        </p:grpSpPr>
        <p:pic>
          <p:nvPicPr>
            <p:cNvPr id="18" name="Picture 6" descr="TOOL007"/>
            <p:cNvPicPr>
              <a:picLocks noChangeAspect="1" noChangeArrowheads="1"/>
            </p:cNvPicPr>
            <p:nvPr/>
          </p:nvPicPr>
          <p:blipFill>
            <a:blip r:embed="rId2" cstate="print"/>
            <a:srcRect/>
            <a:stretch>
              <a:fillRect/>
            </a:stretch>
          </p:blipFill>
          <p:spPr bwMode="auto">
            <a:xfrm>
              <a:off x="1714480" y="4786322"/>
              <a:ext cx="765175" cy="533400"/>
            </a:xfrm>
            <a:prstGeom prst="rect">
              <a:avLst/>
            </a:prstGeom>
            <a:noFill/>
            <a:ln w="9525">
              <a:noFill/>
              <a:miter lim="800000"/>
              <a:headEnd/>
              <a:tailEnd/>
            </a:ln>
          </p:spPr>
        </p:pic>
        <p:grpSp>
          <p:nvGrpSpPr>
            <p:cNvPr id="20" name="Groupe 34"/>
            <p:cNvGrpSpPr>
              <a:grpSpLocks/>
            </p:cNvGrpSpPr>
            <p:nvPr/>
          </p:nvGrpSpPr>
          <p:grpSpPr bwMode="auto">
            <a:xfrm>
              <a:off x="142844" y="2071678"/>
              <a:ext cx="2500331" cy="4714908"/>
              <a:chOff x="142844" y="2071678"/>
              <a:chExt cx="2500331" cy="4714908"/>
            </a:xfrm>
          </p:grpSpPr>
          <p:pic>
            <p:nvPicPr>
              <p:cNvPr id="21" name="Picture 7" descr="AG000824"/>
              <p:cNvPicPr>
                <a:picLocks noChangeAspect="1" noChangeArrowheads="1"/>
              </p:cNvPicPr>
              <p:nvPr/>
            </p:nvPicPr>
            <p:blipFill>
              <a:blip r:embed="rId3" cstate="print"/>
              <a:srcRect/>
              <a:stretch>
                <a:fillRect/>
              </a:stretch>
            </p:blipFill>
            <p:spPr bwMode="auto">
              <a:xfrm>
                <a:off x="1357290" y="5794399"/>
                <a:ext cx="1079500" cy="992187"/>
              </a:xfrm>
              <a:prstGeom prst="rect">
                <a:avLst/>
              </a:prstGeom>
              <a:noFill/>
              <a:ln w="9525">
                <a:noFill/>
                <a:miter lim="800000"/>
                <a:headEnd/>
                <a:tailEnd/>
              </a:ln>
            </p:spPr>
          </p:pic>
          <p:pic>
            <p:nvPicPr>
              <p:cNvPr id="22" name="Picture 8" descr="AG000814"/>
              <p:cNvPicPr>
                <a:picLocks noChangeAspect="1" noChangeArrowheads="1"/>
              </p:cNvPicPr>
              <p:nvPr/>
            </p:nvPicPr>
            <p:blipFill>
              <a:blip r:embed="rId4" cstate="print"/>
              <a:srcRect/>
              <a:stretch>
                <a:fillRect/>
              </a:stretch>
            </p:blipFill>
            <p:spPr bwMode="auto">
              <a:xfrm>
                <a:off x="142844" y="5954735"/>
                <a:ext cx="930275" cy="688975"/>
              </a:xfrm>
              <a:prstGeom prst="rect">
                <a:avLst/>
              </a:prstGeom>
              <a:noFill/>
              <a:ln w="9525">
                <a:noFill/>
                <a:miter lim="800000"/>
                <a:headEnd/>
                <a:tailEnd/>
              </a:ln>
            </p:spPr>
          </p:pic>
          <p:grpSp>
            <p:nvGrpSpPr>
              <p:cNvPr id="23" name="Groupe 33"/>
              <p:cNvGrpSpPr>
                <a:grpSpLocks/>
              </p:cNvGrpSpPr>
              <p:nvPr/>
            </p:nvGrpSpPr>
            <p:grpSpPr bwMode="auto">
              <a:xfrm>
                <a:off x="196800" y="2071678"/>
                <a:ext cx="2446375" cy="3643333"/>
                <a:chOff x="196800" y="2071678"/>
                <a:chExt cx="2446375" cy="3643333"/>
              </a:xfrm>
            </p:grpSpPr>
            <p:sp>
              <p:nvSpPr>
                <p:cNvPr id="24" name="Text Box 4"/>
                <p:cNvSpPr txBox="1">
                  <a:spLocks noChangeArrowheads="1"/>
                </p:cNvSpPr>
                <p:nvPr/>
              </p:nvSpPr>
              <p:spPr bwMode="auto">
                <a:xfrm>
                  <a:off x="214283" y="2071678"/>
                  <a:ext cx="2428892" cy="954114"/>
                </a:xfrm>
                <a:prstGeom prst="rect">
                  <a:avLst/>
                </a:prstGeom>
                <a:noFill/>
                <a:ln w="9525">
                  <a:noFill/>
                  <a:miter lim="800000"/>
                  <a:headEnd/>
                  <a:tailEnd/>
                </a:ln>
              </p:spPr>
              <p:txBody>
                <a:bodyPr>
                  <a:spAutoFit/>
                </a:bodyPr>
                <a:lstStyle/>
                <a:p>
                  <a:pPr>
                    <a:spcBef>
                      <a:spcPct val="50000"/>
                    </a:spcBef>
                  </a:pPr>
                  <a:r>
                    <a:rPr lang="fr-FR" sz="2800" dirty="0"/>
                    <a:t>Métrologie industrielle </a:t>
                  </a:r>
                  <a:r>
                    <a:rPr lang="fr-FR" sz="2800" dirty="0" smtClean="0"/>
                    <a:t> </a:t>
                  </a:r>
                  <a:endParaRPr lang="fr-FR" sz="2800" dirty="0"/>
                </a:p>
              </p:txBody>
            </p:sp>
            <p:grpSp>
              <p:nvGrpSpPr>
                <p:cNvPr id="25" name="Group 8"/>
                <p:cNvGrpSpPr>
                  <a:grpSpLocks/>
                </p:cNvGrpSpPr>
                <p:nvPr/>
              </p:nvGrpSpPr>
              <p:grpSpPr bwMode="auto">
                <a:xfrm>
                  <a:off x="196800" y="4271976"/>
                  <a:ext cx="1303333" cy="1443035"/>
                  <a:chOff x="3821" y="1101"/>
                  <a:chExt cx="654" cy="865"/>
                </a:xfrm>
              </p:grpSpPr>
              <p:sp>
                <p:nvSpPr>
                  <p:cNvPr id="26" name="Freeform 9"/>
                  <p:cNvSpPr>
                    <a:spLocks/>
                  </p:cNvSpPr>
                  <p:nvPr/>
                </p:nvSpPr>
                <p:spPr bwMode="auto">
                  <a:xfrm>
                    <a:off x="4090" y="1101"/>
                    <a:ext cx="44" cy="108"/>
                  </a:xfrm>
                  <a:custGeom>
                    <a:avLst/>
                    <a:gdLst>
                      <a:gd name="T0" fmla="*/ 11 w 44"/>
                      <a:gd name="T1" fmla="*/ 108 h 108"/>
                      <a:gd name="T2" fmla="*/ 0 w 44"/>
                      <a:gd name="T3" fmla="*/ 94 h 108"/>
                      <a:gd name="T4" fmla="*/ 2 w 44"/>
                      <a:gd name="T5" fmla="*/ 94 h 108"/>
                      <a:gd name="T6" fmla="*/ 7 w 44"/>
                      <a:gd name="T7" fmla="*/ 87 h 108"/>
                      <a:gd name="T8" fmla="*/ 9 w 44"/>
                      <a:gd name="T9" fmla="*/ 84 h 108"/>
                      <a:gd name="T10" fmla="*/ 9 w 44"/>
                      <a:gd name="T11" fmla="*/ 80 h 108"/>
                      <a:gd name="T12" fmla="*/ 11 w 44"/>
                      <a:gd name="T13" fmla="*/ 77 h 108"/>
                      <a:gd name="T14" fmla="*/ 14 w 44"/>
                      <a:gd name="T15" fmla="*/ 73 h 108"/>
                      <a:gd name="T16" fmla="*/ 14 w 44"/>
                      <a:gd name="T17" fmla="*/ 66 h 108"/>
                      <a:gd name="T18" fmla="*/ 14 w 44"/>
                      <a:gd name="T19" fmla="*/ 56 h 108"/>
                      <a:gd name="T20" fmla="*/ 16 w 44"/>
                      <a:gd name="T21" fmla="*/ 49 h 108"/>
                      <a:gd name="T22" fmla="*/ 16 w 44"/>
                      <a:gd name="T23" fmla="*/ 42 h 108"/>
                      <a:gd name="T24" fmla="*/ 16 w 44"/>
                      <a:gd name="T25" fmla="*/ 26 h 108"/>
                      <a:gd name="T26" fmla="*/ 14 w 44"/>
                      <a:gd name="T27" fmla="*/ 24 h 108"/>
                      <a:gd name="T28" fmla="*/ 11 w 44"/>
                      <a:gd name="T29" fmla="*/ 21 h 108"/>
                      <a:gd name="T30" fmla="*/ 9 w 44"/>
                      <a:gd name="T31" fmla="*/ 19 h 108"/>
                      <a:gd name="T32" fmla="*/ 9 w 44"/>
                      <a:gd name="T33" fmla="*/ 14 h 108"/>
                      <a:gd name="T34" fmla="*/ 9 w 44"/>
                      <a:gd name="T35" fmla="*/ 12 h 108"/>
                      <a:gd name="T36" fmla="*/ 9 w 44"/>
                      <a:gd name="T37" fmla="*/ 7 h 108"/>
                      <a:gd name="T38" fmla="*/ 14 w 44"/>
                      <a:gd name="T39" fmla="*/ 3 h 108"/>
                      <a:gd name="T40" fmla="*/ 18 w 44"/>
                      <a:gd name="T41" fmla="*/ 3 h 108"/>
                      <a:gd name="T42" fmla="*/ 21 w 44"/>
                      <a:gd name="T43" fmla="*/ 0 h 108"/>
                      <a:gd name="T44" fmla="*/ 23 w 44"/>
                      <a:gd name="T45" fmla="*/ 3 h 108"/>
                      <a:gd name="T46" fmla="*/ 28 w 44"/>
                      <a:gd name="T47" fmla="*/ 3 h 108"/>
                      <a:gd name="T48" fmla="*/ 30 w 44"/>
                      <a:gd name="T49" fmla="*/ 5 h 108"/>
                      <a:gd name="T50" fmla="*/ 32 w 44"/>
                      <a:gd name="T51" fmla="*/ 7 h 108"/>
                      <a:gd name="T52" fmla="*/ 32 w 44"/>
                      <a:gd name="T53" fmla="*/ 10 h 108"/>
                      <a:gd name="T54" fmla="*/ 35 w 44"/>
                      <a:gd name="T55" fmla="*/ 14 h 108"/>
                      <a:gd name="T56" fmla="*/ 32 w 44"/>
                      <a:gd name="T57" fmla="*/ 17 h 108"/>
                      <a:gd name="T58" fmla="*/ 32 w 44"/>
                      <a:gd name="T59" fmla="*/ 21 h 108"/>
                      <a:gd name="T60" fmla="*/ 28 w 44"/>
                      <a:gd name="T61" fmla="*/ 26 h 108"/>
                      <a:gd name="T62" fmla="*/ 28 w 44"/>
                      <a:gd name="T63" fmla="*/ 26 h 108"/>
                      <a:gd name="T64" fmla="*/ 28 w 44"/>
                      <a:gd name="T65" fmla="*/ 49 h 108"/>
                      <a:gd name="T66" fmla="*/ 28 w 44"/>
                      <a:gd name="T67" fmla="*/ 56 h 108"/>
                      <a:gd name="T68" fmla="*/ 28 w 44"/>
                      <a:gd name="T69" fmla="*/ 66 h 108"/>
                      <a:gd name="T70" fmla="*/ 30 w 44"/>
                      <a:gd name="T71" fmla="*/ 73 h 108"/>
                      <a:gd name="T72" fmla="*/ 32 w 44"/>
                      <a:gd name="T73" fmla="*/ 77 h 108"/>
                      <a:gd name="T74" fmla="*/ 32 w 44"/>
                      <a:gd name="T75" fmla="*/ 80 h 108"/>
                      <a:gd name="T76" fmla="*/ 35 w 44"/>
                      <a:gd name="T77" fmla="*/ 84 h 108"/>
                      <a:gd name="T78" fmla="*/ 39 w 44"/>
                      <a:gd name="T79" fmla="*/ 89 h 108"/>
                      <a:gd name="T80" fmla="*/ 44 w 44"/>
                      <a:gd name="T81" fmla="*/ 94 h 108"/>
                      <a:gd name="T82" fmla="*/ 32 w 44"/>
                      <a:gd name="T83" fmla="*/ 108 h 108"/>
                      <a:gd name="T84" fmla="*/ 11 w 44"/>
                      <a:gd name="T85" fmla="*/ 108 h 10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4"/>
                      <a:gd name="T130" fmla="*/ 0 h 108"/>
                      <a:gd name="T131" fmla="*/ 44 w 44"/>
                      <a:gd name="T132" fmla="*/ 108 h 10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4" h="108">
                        <a:moveTo>
                          <a:pt x="11" y="108"/>
                        </a:moveTo>
                        <a:lnTo>
                          <a:pt x="0" y="94"/>
                        </a:lnTo>
                        <a:lnTo>
                          <a:pt x="2" y="94"/>
                        </a:lnTo>
                        <a:lnTo>
                          <a:pt x="7" y="87"/>
                        </a:lnTo>
                        <a:lnTo>
                          <a:pt x="9" y="84"/>
                        </a:lnTo>
                        <a:lnTo>
                          <a:pt x="9" y="80"/>
                        </a:lnTo>
                        <a:lnTo>
                          <a:pt x="11" y="77"/>
                        </a:lnTo>
                        <a:lnTo>
                          <a:pt x="14" y="73"/>
                        </a:lnTo>
                        <a:lnTo>
                          <a:pt x="14" y="66"/>
                        </a:lnTo>
                        <a:lnTo>
                          <a:pt x="14" y="56"/>
                        </a:lnTo>
                        <a:lnTo>
                          <a:pt x="16" y="49"/>
                        </a:lnTo>
                        <a:lnTo>
                          <a:pt x="16" y="42"/>
                        </a:lnTo>
                        <a:lnTo>
                          <a:pt x="16" y="26"/>
                        </a:lnTo>
                        <a:lnTo>
                          <a:pt x="14" y="24"/>
                        </a:lnTo>
                        <a:lnTo>
                          <a:pt x="11" y="21"/>
                        </a:lnTo>
                        <a:lnTo>
                          <a:pt x="9" y="19"/>
                        </a:lnTo>
                        <a:lnTo>
                          <a:pt x="9" y="14"/>
                        </a:lnTo>
                        <a:lnTo>
                          <a:pt x="9" y="12"/>
                        </a:lnTo>
                        <a:lnTo>
                          <a:pt x="9" y="7"/>
                        </a:lnTo>
                        <a:lnTo>
                          <a:pt x="14" y="3"/>
                        </a:lnTo>
                        <a:lnTo>
                          <a:pt x="18" y="3"/>
                        </a:lnTo>
                        <a:lnTo>
                          <a:pt x="21" y="0"/>
                        </a:lnTo>
                        <a:lnTo>
                          <a:pt x="23" y="3"/>
                        </a:lnTo>
                        <a:lnTo>
                          <a:pt x="28" y="3"/>
                        </a:lnTo>
                        <a:lnTo>
                          <a:pt x="30" y="5"/>
                        </a:lnTo>
                        <a:lnTo>
                          <a:pt x="32" y="7"/>
                        </a:lnTo>
                        <a:lnTo>
                          <a:pt x="32" y="10"/>
                        </a:lnTo>
                        <a:lnTo>
                          <a:pt x="35" y="14"/>
                        </a:lnTo>
                        <a:lnTo>
                          <a:pt x="32" y="17"/>
                        </a:lnTo>
                        <a:lnTo>
                          <a:pt x="32" y="21"/>
                        </a:lnTo>
                        <a:lnTo>
                          <a:pt x="28" y="26"/>
                        </a:lnTo>
                        <a:lnTo>
                          <a:pt x="28" y="49"/>
                        </a:lnTo>
                        <a:lnTo>
                          <a:pt x="28" y="56"/>
                        </a:lnTo>
                        <a:lnTo>
                          <a:pt x="28" y="66"/>
                        </a:lnTo>
                        <a:lnTo>
                          <a:pt x="30" y="73"/>
                        </a:lnTo>
                        <a:lnTo>
                          <a:pt x="32" y="77"/>
                        </a:lnTo>
                        <a:lnTo>
                          <a:pt x="32" y="80"/>
                        </a:lnTo>
                        <a:lnTo>
                          <a:pt x="35" y="84"/>
                        </a:lnTo>
                        <a:lnTo>
                          <a:pt x="39" y="89"/>
                        </a:lnTo>
                        <a:lnTo>
                          <a:pt x="44" y="94"/>
                        </a:lnTo>
                        <a:lnTo>
                          <a:pt x="32" y="108"/>
                        </a:lnTo>
                        <a:lnTo>
                          <a:pt x="11" y="108"/>
                        </a:lnTo>
                        <a:close/>
                      </a:path>
                    </a:pathLst>
                  </a:custGeom>
                  <a:solidFill>
                    <a:srgbClr val="FFFF80"/>
                  </a:solidFill>
                  <a:ln w="0">
                    <a:solidFill>
                      <a:srgbClr val="000000"/>
                    </a:solidFill>
                    <a:round/>
                    <a:headEnd/>
                    <a:tailEnd/>
                  </a:ln>
                </p:spPr>
                <p:txBody>
                  <a:bodyPr/>
                  <a:lstStyle/>
                  <a:p>
                    <a:endParaRPr lang="fr-FR"/>
                  </a:p>
                </p:txBody>
              </p:sp>
              <p:sp>
                <p:nvSpPr>
                  <p:cNvPr id="27" name="Freeform 10"/>
                  <p:cNvSpPr>
                    <a:spLocks/>
                  </p:cNvSpPr>
                  <p:nvPr/>
                </p:nvSpPr>
                <p:spPr bwMode="auto">
                  <a:xfrm>
                    <a:off x="3938" y="1108"/>
                    <a:ext cx="373" cy="234"/>
                  </a:xfrm>
                  <a:custGeom>
                    <a:avLst/>
                    <a:gdLst>
                      <a:gd name="T0" fmla="*/ 180 w 373"/>
                      <a:gd name="T1" fmla="*/ 119 h 234"/>
                      <a:gd name="T2" fmla="*/ 184 w 373"/>
                      <a:gd name="T3" fmla="*/ 122 h 234"/>
                      <a:gd name="T4" fmla="*/ 187 w 373"/>
                      <a:gd name="T5" fmla="*/ 124 h 234"/>
                      <a:gd name="T6" fmla="*/ 194 w 373"/>
                      <a:gd name="T7" fmla="*/ 119 h 234"/>
                      <a:gd name="T8" fmla="*/ 198 w 373"/>
                      <a:gd name="T9" fmla="*/ 115 h 234"/>
                      <a:gd name="T10" fmla="*/ 203 w 373"/>
                      <a:gd name="T11" fmla="*/ 105 h 234"/>
                      <a:gd name="T12" fmla="*/ 324 w 373"/>
                      <a:gd name="T13" fmla="*/ 35 h 234"/>
                      <a:gd name="T14" fmla="*/ 327 w 373"/>
                      <a:gd name="T15" fmla="*/ 24 h 234"/>
                      <a:gd name="T16" fmla="*/ 331 w 373"/>
                      <a:gd name="T17" fmla="*/ 14 h 234"/>
                      <a:gd name="T18" fmla="*/ 336 w 373"/>
                      <a:gd name="T19" fmla="*/ 12 h 234"/>
                      <a:gd name="T20" fmla="*/ 348 w 373"/>
                      <a:gd name="T21" fmla="*/ 10 h 234"/>
                      <a:gd name="T22" fmla="*/ 352 w 373"/>
                      <a:gd name="T23" fmla="*/ 14 h 234"/>
                      <a:gd name="T24" fmla="*/ 357 w 373"/>
                      <a:gd name="T25" fmla="*/ 12 h 234"/>
                      <a:gd name="T26" fmla="*/ 362 w 373"/>
                      <a:gd name="T27" fmla="*/ 5 h 234"/>
                      <a:gd name="T28" fmla="*/ 362 w 373"/>
                      <a:gd name="T29" fmla="*/ 0 h 234"/>
                      <a:gd name="T30" fmla="*/ 373 w 373"/>
                      <a:gd name="T31" fmla="*/ 3 h 234"/>
                      <a:gd name="T32" fmla="*/ 371 w 373"/>
                      <a:gd name="T33" fmla="*/ 12 h 234"/>
                      <a:gd name="T34" fmla="*/ 364 w 373"/>
                      <a:gd name="T35" fmla="*/ 21 h 234"/>
                      <a:gd name="T36" fmla="*/ 357 w 373"/>
                      <a:gd name="T37" fmla="*/ 24 h 234"/>
                      <a:gd name="T38" fmla="*/ 359 w 373"/>
                      <a:gd name="T39" fmla="*/ 33 h 234"/>
                      <a:gd name="T40" fmla="*/ 359 w 373"/>
                      <a:gd name="T41" fmla="*/ 45 h 234"/>
                      <a:gd name="T42" fmla="*/ 357 w 373"/>
                      <a:gd name="T43" fmla="*/ 54 h 234"/>
                      <a:gd name="T44" fmla="*/ 352 w 373"/>
                      <a:gd name="T45" fmla="*/ 61 h 234"/>
                      <a:gd name="T46" fmla="*/ 345 w 373"/>
                      <a:gd name="T47" fmla="*/ 63 h 234"/>
                      <a:gd name="T48" fmla="*/ 338 w 373"/>
                      <a:gd name="T49" fmla="*/ 63 h 234"/>
                      <a:gd name="T50" fmla="*/ 331 w 373"/>
                      <a:gd name="T51" fmla="*/ 59 h 234"/>
                      <a:gd name="T52" fmla="*/ 327 w 373"/>
                      <a:gd name="T53" fmla="*/ 52 h 234"/>
                      <a:gd name="T54" fmla="*/ 180 w 373"/>
                      <a:gd name="T55" fmla="*/ 143 h 234"/>
                      <a:gd name="T56" fmla="*/ 40 w 373"/>
                      <a:gd name="T57" fmla="*/ 203 h 234"/>
                      <a:gd name="T58" fmla="*/ 42 w 373"/>
                      <a:gd name="T59" fmla="*/ 217 h 234"/>
                      <a:gd name="T60" fmla="*/ 40 w 373"/>
                      <a:gd name="T61" fmla="*/ 224 h 234"/>
                      <a:gd name="T62" fmla="*/ 35 w 373"/>
                      <a:gd name="T63" fmla="*/ 231 h 234"/>
                      <a:gd name="T64" fmla="*/ 28 w 373"/>
                      <a:gd name="T65" fmla="*/ 234 h 234"/>
                      <a:gd name="T66" fmla="*/ 21 w 373"/>
                      <a:gd name="T67" fmla="*/ 234 h 234"/>
                      <a:gd name="T68" fmla="*/ 16 w 373"/>
                      <a:gd name="T69" fmla="*/ 227 h 234"/>
                      <a:gd name="T70" fmla="*/ 14 w 373"/>
                      <a:gd name="T71" fmla="*/ 220 h 234"/>
                      <a:gd name="T72" fmla="*/ 12 w 373"/>
                      <a:gd name="T73" fmla="*/ 210 h 234"/>
                      <a:gd name="T74" fmla="*/ 5 w 373"/>
                      <a:gd name="T75" fmla="*/ 203 h 234"/>
                      <a:gd name="T76" fmla="*/ 0 w 373"/>
                      <a:gd name="T77" fmla="*/ 194 h 234"/>
                      <a:gd name="T78" fmla="*/ 9 w 373"/>
                      <a:gd name="T79" fmla="*/ 189 h 234"/>
                      <a:gd name="T80" fmla="*/ 12 w 373"/>
                      <a:gd name="T81" fmla="*/ 196 h 234"/>
                      <a:gd name="T82" fmla="*/ 16 w 373"/>
                      <a:gd name="T83" fmla="*/ 196 h 234"/>
                      <a:gd name="T84" fmla="*/ 23 w 373"/>
                      <a:gd name="T85" fmla="*/ 192 h 234"/>
                      <a:gd name="T86" fmla="*/ 28 w 373"/>
                      <a:gd name="T87" fmla="*/ 192 h 234"/>
                      <a:gd name="T88" fmla="*/ 37 w 373"/>
                      <a:gd name="T89" fmla="*/ 196 h 234"/>
                      <a:gd name="T90" fmla="*/ 156 w 373"/>
                      <a:gd name="T91" fmla="*/ 110 h 234"/>
                      <a:gd name="T92" fmla="*/ 149 w 373"/>
                      <a:gd name="T93" fmla="*/ 115 h 234"/>
                      <a:gd name="T94" fmla="*/ 145 w 373"/>
                      <a:gd name="T95" fmla="*/ 124 h 234"/>
                      <a:gd name="T96" fmla="*/ 142 w 373"/>
                      <a:gd name="T97" fmla="*/ 136 h 234"/>
                      <a:gd name="T98" fmla="*/ 145 w 373"/>
                      <a:gd name="T99" fmla="*/ 140 h 234"/>
                      <a:gd name="T100" fmla="*/ 147 w 373"/>
                      <a:gd name="T101" fmla="*/ 143 h 234"/>
                      <a:gd name="T102" fmla="*/ 154 w 373"/>
                      <a:gd name="T103" fmla="*/ 140 h 234"/>
                      <a:gd name="T104" fmla="*/ 161 w 373"/>
                      <a:gd name="T105" fmla="*/ 133 h 234"/>
                      <a:gd name="T106" fmla="*/ 166 w 373"/>
                      <a:gd name="T107" fmla="*/ 124 h 234"/>
                      <a:gd name="T108" fmla="*/ 180 w 373"/>
                      <a:gd name="T109" fmla="*/ 101 h 23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73"/>
                      <a:gd name="T166" fmla="*/ 0 h 234"/>
                      <a:gd name="T167" fmla="*/ 373 w 373"/>
                      <a:gd name="T168" fmla="*/ 234 h 23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73" h="234">
                        <a:moveTo>
                          <a:pt x="180" y="101"/>
                        </a:moveTo>
                        <a:lnTo>
                          <a:pt x="180" y="119"/>
                        </a:lnTo>
                        <a:lnTo>
                          <a:pt x="182" y="119"/>
                        </a:lnTo>
                        <a:lnTo>
                          <a:pt x="184" y="122"/>
                        </a:lnTo>
                        <a:lnTo>
                          <a:pt x="184" y="124"/>
                        </a:lnTo>
                        <a:lnTo>
                          <a:pt x="187" y="124"/>
                        </a:lnTo>
                        <a:lnTo>
                          <a:pt x="189" y="122"/>
                        </a:lnTo>
                        <a:lnTo>
                          <a:pt x="194" y="119"/>
                        </a:lnTo>
                        <a:lnTo>
                          <a:pt x="196" y="117"/>
                        </a:lnTo>
                        <a:lnTo>
                          <a:pt x="198" y="115"/>
                        </a:lnTo>
                        <a:lnTo>
                          <a:pt x="201" y="110"/>
                        </a:lnTo>
                        <a:lnTo>
                          <a:pt x="203" y="105"/>
                        </a:lnTo>
                        <a:lnTo>
                          <a:pt x="203" y="87"/>
                        </a:lnTo>
                        <a:lnTo>
                          <a:pt x="324" y="35"/>
                        </a:lnTo>
                        <a:lnTo>
                          <a:pt x="324" y="28"/>
                        </a:lnTo>
                        <a:lnTo>
                          <a:pt x="327" y="24"/>
                        </a:lnTo>
                        <a:lnTo>
                          <a:pt x="329" y="19"/>
                        </a:lnTo>
                        <a:lnTo>
                          <a:pt x="331" y="14"/>
                        </a:lnTo>
                        <a:lnTo>
                          <a:pt x="334" y="12"/>
                        </a:lnTo>
                        <a:lnTo>
                          <a:pt x="336" y="12"/>
                        </a:lnTo>
                        <a:lnTo>
                          <a:pt x="341" y="10"/>
                        </a:lnTo>
                        <a:lnTo>
                          <a:pt x="348" y="10"/>
                        </a:lnTo>
                        <a:lnTo>
                          <a:pt x="350" y="12"/>
                        </a:lnTo>
                        <a:lnTo>
                          <a:pt x="352" y="14"/>
                        </a:lnTo>
                        <a:lnTo>
                          <a:pt x="355" y="12"/>
                        </a:lnTo>
                        <a:lnTo>
                          <a:pt x="357" y="12"/>
                        </a:lnTo>
                        <a:lnTo>
                          <a:pt x="362" y="7"/>
                        </a:lnTo>
                        <a:lnTo>
                          <a:pt x="362" y="5"/>
                        </a:lnTo>
                        <a:lnTo>
                          <a:pt x="362" y="3"/>
                        </a:lnTo>
                        <a:lnTo>
                          <a:pt x="362" y="0"/>
                        </a:lnTo>
                        <a:lnTo>
                          <a:pt x="373" y="0"/>
                        </a:lnTo>
                        <a:lnTo>
                          <a:pt x="373" y="3"/>
                        </a:lnTo>
                        <a:lnTo>
                          <a:pt x="373" y="7"/>
                        </a:lnTo>
                        <a:lnTo>
                          <a:pt x="371" y="12"/>
                        </a:lnTo>
                        <a:lnTo>
                          <a:pt x="369" y="17"/>
                        </a:lnTo>
                        <a:lnTo>
                          <a:pt x="364" y="21"/>
                        </a:lnTo>
                        <a:lnTo>
                          <a:pt x="359" y="24"/>
                        </a:lnTo>
                        <a:lnTo>
                          <a:pt x="357" y="24"/>
                        </a:lnTo>
                        <a:lnTo>
                          <a:pt x="359" y="28"/>
                        </a:lnTo>
                        <a:lnTo>
                          <a:pt x="359" y="33"/>
                        </a:lnTo>
                        <a:lnTo>
                          <a:pt x="359" y="40"/>
                        </a:lnTo>
                        <a:lnTo>
                          <a:pt x="359" y="45"/>
                        </a:lnTo>
                        <a:lnTo>
                          <a:pt x="357" y="49"/>
                        </a:lnTo>
                        <a:lnTo>
                          <a:pt x="357" y="54"/>
                        </a:lnTo>
                        <a:lnTo>
                          <a:pt x="355" y="59"/>
                        </a:lnTo>
                        <a:lnTo>
                          <a:pt x="352" y="61"/>
                        </a:lnTo>
                        <a:lnTo>
                          <a:pt x="348" y="63"/>
                        </a:lnTo>
                        <a:lnTo>
                          <a:pt x="345" y="63"/>
                        </a:lnTo>
                        <a:lnTo>
                          <a:pt x="341" y="66"/>
                        </a:lnTo>
                        <a:lnTo>
                          <a:pt x="338" y="63"/>
                        </a:lnTo>
                        <a:lnTo>
                          <a:pt x="334" y="61"/>
                        </a:lnTo>
                        <a:lnTo>
                          <a:pt x="331" y="59"/>
                        </a:lnTo>
                        <a:lnTo>
                          <a:pt x="329" y="56"/>
                        </a:lnTo>
                        <a:lnTo>
                          <a:pt x="327" y="52"/>
                        </a:lnTo>
                        <a:lnTo>
                          <a:pt x="324" y="47"/>
                        </a:lnTo>
                        <a:lnTo>
                          <a:pt x="180" y="143"/>
                        </a:lnTo>
                        <a:lnTo>
                          <a:pt x="166" y="150"/>
                        </a:lnTo>
                        <a:lnTo>
                          <a:pt x="40" y="203"/>
                        </a:lnTo>
                        <a:lnTo>
                          <a:pt x="42" y="208"/>
                        </a:lnTo>
                        <a:lnTo>
                          <a:pt x="42" y="217"/>
                        </a:lnTo>
                        <a:lnTo>
                          <a:pt x="42" y="222"/>
                        </a:lnTo>
                        <a:lnTo>
                          <a:pt x="40" y="224"/>
                        </a:lnTo>
                        <a:lnTo>
                          <a:pt x="37" y="229"/>
                        </a:lnTo>
                        <a:lnTo>
                          <a:pt x="35" y="231"/>
                        </a:lnTo>
                        <a:lnTo>
                          <a:pt x="33" y="234"/>
                        </a:lnTo>
                        <a:lnTo>
                          <a:pt x="28" y="234"/>
                        </a:lnTo>
                        <a:lnTo>
                          <a:pt x="23" y="234"/>
                        </a:lnTo>
                        <a:lnTo>
                          <a:pt x="21" y="234"/>
                        </a:lnTo>
                        <a:lnTo>
                          <a:pt x="19" y="231"/>
                        </a:lnTo>
                        <a:lnTo>
                          <a:pt x="16" y="227"/>
                        </a:lnTo>
                        <a:lnTo>
                          <a:pt x="14" y="224"/>
                        </a:lnTo>
                        <a:lnTo>
                          <a:pt x="14" y="220"/>
                        </a:lnTo>
                        <a:lnTo>
                          <a:pt x="12" y="215"/>
                        </a:lnTo>
                        <a:lnTo>
                          <a:pt x="12" y="210"/>
                        </a:lnTo>
                        <a:lnTo>
                          <a:pt x="9" y="208"/>
                        </a:lnTo>
                        <a:lnTo>
                          <a:pt x="5" y="203"/>
                        </a:lnTo>
                        <a:lnTo>
                          <a:pt x="2" y="199"/>
                        </a:lnTo>
                        <a:lnTo>
                          <a:pt x="0" y="194"/>
                        </a:lnTo>
                        <a:lnTo>
                          <a:pt x="0" y="189"/>
                        </a:lnTo>
                        <a:lnTo>
                          <a:pt x="9" y="189"/>
                        </a:lnTo>
                        <a:lnTo>
                          <a:pt x="9" y="194"/>
                        </a:lnTo>
                        <a:lnTo>
                          <a:pt x="12" y="196"/>
                        </a:lnTo>
                        <a:lnTo>
                          <a:pt x="16" y="199"/>
                        </a:lnTo>
                        <a:lnTo>
                          <a:pt x="16" y="196"/>
                        </a:lnTo>
                        <a:lnTo>
                          <a:pt x="19" y="194"/>
                        </a:lnTo>
                        <a:lnTo>
                          <a:pt x="23" y="192"/>
                        </a:lnTo>
                        <a:lnTo>
                          <a:pt x="26" y="192"/>
                        </a:lnTo>
                        <a:lnTo>
                          <a:pt x="28" y="192"/>
                        </a:lnTo>
                        <a:lnTo>
                          <a:pt x="33" y="192"/>
                        </a:lnTo>
                        <a:lnTo>
                          <a:pt x="37" y="196"/>
                        </a:lnTo>
                        <a:lnTo>
                          <a:pt x="140" y="112"/>
                        </a:lnTo>
                        <a:lnTo>
                          <a:pt x="156" y="110"/>
                        </a:lnTo>
                        <a:lnTo>
                          <a:pt x="152" y="112"/>
                        </a:lnTo>
                        <a:lnTo>
                          <a:pt x="149" y="115"/>
                        </a:lnTo>
                        <a:lnTo>
                          <a:pt x="147" y="119"/>
                        </a:lnTo>
                        <a:lnTo>
                          <a:pt x="145" y="124"/>
                        </a:lnTo>
                        <a:lnTo>
                          <a:pt x="142" y="129"/>
                        </a:lnTo>
                        <a:lnTo>
                          <a:pt x="142" y="136"/>
                        </a:lnTo>
                        <a:lnTo>
                          <a:pt x="142" y="138"/>
                        </a:lnTo>
                        <a:lnTo>
                          <a:pt x="145" y="140"/>
                        </a:lnTo>
                        <a:lnTo>
                          <a:pt x="145" y="143"/>
                        </a:lnTo>
                        <a:lnTo>
                          <a:pt x="147" y="143"/>
                        </a:lnTo>
                        <a:lnTo>
                          <a:pt x="152" y="143"/>
                        </a:lnTo>
                        <a:lnTo>
                          <a:pt x="154" y="140"/>
                        </a:lnTo>
                        <a:lnTo>
                          <a:pt x="159" y="138"/>
                        </a:lnTo>
                        <a:lnTo>
                          <a:pt x="161" y="133"/>
                        </a:lnTo>
                        <a:lnTo>
                          <a:pt x="163" y="129"/>
                        </a:lnTo>
                        <a:lnTo>
                          <a:pt x="166" y="124"/>
                        </a:lnTo>
                        <a:lnTo>
                          <a:pt x="166" y="101"/>
                        </a:lnTo>
                        <a:lnTo>
                          <a:pt x="180" y="101"/>
                        </a:lnTo>
                        <a:close/>
                      </a:path>
                    </a:pathLst>
                  </a:custGeom>
                  <a:solidFill>
                    <a:srgbClr val="FFFF80"/>
                  </a:solidFill>
                  <a:ln w="0">
                    <a:solidFill>
                      <a:srgbClr val="000000"/>
                    </a:solidFill>
                    <a:round/>
                    <a:headEnd/>
                    <a:tailEnd/>
                  </a:ln>
                </p:spPr>
                <p:txBody>
                  <a:bodyPr/>
                  <a:lstStyle/>
                  <a:p>
                    <a:endParaRPr lang="fr-FR"/>
                  </a:p>
                </p:txBody>
              </p:sp>
              <p:sp>
                <p:nvSpPr>
                  <p:cNvPr id="28" name="Freeform 11"/>
                  <p:cNvSpPr>
                    <a:spLocks/>
                  </p:cNvSpPr>
                  <p:nvPr/>
                </p:nvSpPr>
                <p:spPr bwMode="auto">
                  <a:xfrm>
                    <a:off x="3957" y="1316"/>
                    <a:ext cx="11" cy="14"/>
                  </a:xfrm>
                  <a:custGeom>
                    <a:avLst/>
                    <a:gdLst>
                      <a:gd name="T0" fmla="*/ 0 w 11"/>
                      <a:gd name="T1" fmla="*/ 12 h 14"/>
                      <a:gd name="T2" fmla="*/ 0 w 11"/>
                      <a:gd name="T3" fmla="*/ 5 h 14"/>
                      <a:gd name="T4" fmla="*/ 2 w 11"/>
                      <a:gd name="T5" fmla="*/ 5 h 14"/>
                      <a:gd name="T6" fmla="*/ 4 w 11"/>
                      <a:gd name="T7" fmla="*/ 5 h 14"/>
                      <a:gd name="T8" fmla="*/ 4 w 11"/>
                      <a:gd name="T9" fmla="*/ 5 h 14"/>
                      <a:gd name="T10" fmla="*/ 7 w 11"/>
                      <a:gd name="T11" fmla="*/ 5 h 14"/>
                      <a:gd name="T12" fmla="*/ 9 w 11"/>
                      <a:gd name="T13" fmla="*/ 2 h 14"/>
                      <a:gd name="T14" fmla="*/ 9 w 11"/>
                      <a:gd name="T15" fmla="*/ 2 h 14"/>
                      <a:gd name="T16" fmla="*/ 11 w 11"/>
                      <a:gd name="T17" fmla="*/ 2 h 14"/>
                      <a:gd name="T18" fmla="*/ 11 w 11"/>
                      <a:gd name="T19" fmla="*/ 0 h 14"/>
                      <a:gd name="T20" fmla="*/ 11 w 11"/>
                      <a:gd name="T21" fmla="*/ 14 h 14"/>
                      <a:gd name="T22" fmla="*/ 11 w 11"/>
                      <a:gd name="T23" fmla="*/ 12 h 14"/>
                      <a:gd name="T24" fmla="*/ 9 w 11"/>
                      <a:gd name="T25" fmla="*/ 12 h 14"/>
                      <a:gd name="T26" fmla="*/ 7 w 11"/>
                      <a:gd name="T27" fmla="*/ 9 h 14"/>
                      <a:gd name="T28" fmla="*/ 4 w 11"/>
                      <a:gd name="T29" fmla="*/ 9 h 14"/>
                      <a:gd name="T30" fmla="*/ 2 w 11"/>
                      <a:gd name="T31" fmla="*/ 12 h 14"/>
                      <a:gd name="T32" fmla="*/ 0 w 11"/>
                      <a:gd name="T33" fmla="*/ 12 h 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14"/>
                      <a:gd name="T53" fmla="*/ 11 w 11"/>
                      <a:gd name="T54" fmla="*/ 14 h 1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14">
                        <a:moveTo>
                          <a:pt x="0" y="12"/>
                        </a:moveTo>
                        <a:lnTo>
                          <a:pt x="0" y="5"/>
                        </a:lnTo>
                        <a:lnTo>
                          <a:pt x="2" y="5"/>
                        </a:lnTo>
                        <a:lnTo>
                          <a:pt x="4" y="5"/>
                        </a:lnTo>
                        <a:lnTo>
                          <a:pt x="7" y="5"/>
                        </a:lnTo>
                        <a:lnTo>
                          <a:pt x="9" y="2"/>
                        </a:lnTo>
                        <a:lnTo>
                          <a:pt x="11" y="2"/>
                        </a:lnTo>
                        <a:lnTo>
                          <a:pt x="11" y="0"/>
                        </a:lnTo>
                        <a:lnTo>
                          <a:pt x="11" y="14"/>
                        </a:lnTo>
                        <a:lnTo>
                          <a:pt x="11" y="12"/>
                        </a:lnTo>
                        <a:lnTo>
                          <a:pt x="9" y="12"/>
                        </a:lnTo>
                        <a:lnTo>
                          <a:pt x="7" y="9"/>
                        </a:lnTo>
                        <a:lnTo>
                          <a:pt x="4" y="9"/>
                        </a:lnTo>
                        <a:lnTo>
                          <a:pt x="2" y="12"/>
                        </a:lnTo>
                        <a:lnTo>
                          <a:pt x="0" y="12"/>
                        </a:lnTo>
                        <a:close/>
                      </a:path>
                    </a:pathLst>
                  </a:custGeom>
                  <a:solidFill>
                    <a:srgbClr val="FFFF80"/>
                  </a:solidFill>
                  <a:ln w="0">
                    <a:solidFill>
                      <a:srgbClr val="000000"/>
                    </a:solidFill>
                    <a:round/>
                    <a:headEnd/>
                    <a:tailEnd/>
                  </a:ln>
                </p:spPr>
                <p:txBody>
                  <a:bodyPr/>
                  <a:lstStyle/>
                  <a:p>
                    <a:endParaRPr lang="fr-FR"/>
                  </a:p>
                </p:txBody>
              </p:sp>
              <p:sp>
                <p:nvSpPr>
                  <p:cNvPr id="29" name="Freeform 12"/>
                  <p:cNvSpPr>
                    <a:spLocks/>
                  </p:cNvSpPr>
                  <p:nvPr/>
                </p:nvSpPr>
                <p:spPr bwMode="auto">
                  <a:xfrm>
                    <a:off x="4269" y="1139"/>
                    <a:ext cx="21" cy="21"/>
                  </a:xfrm>
                  <a:custGeom>
                    <a:avLst/>
                    <a:gdLst>
                      <a:gd name="T0" fmla="*/ 3 w 21"/>
                      <a:gd name="T1" fmla="*/ 9 h 21"/>
                      <a:gd name="T2" fmla="*/ 0 w 21"/>
                      <a:gd name="T3" fmla="*/ 11 h 21"/>
                      <a:gd name="T4" fmla="*/ 0 w 21"/>
                      <a:gd name="T5" fmla="*/ 11 h 21"/>
                      <a:gd name="T6" fmla="*/ 3 w 21"/>
                      <a:gd name="T7" fmla="*/ 14 h 21"/>
                      <a:gd name="T8" fmla="*/ 3 w 21"/>
                      <a:gd name="T9" fmla="*/ 16 h 21"/>
                      <a:gd name="T10" fmla="*/ 3 w 21"/>
                      <a:gd name="T11" fmla="*/ 18 h 21"/>
                      <a:gd name="T12" fmla="*/ 3 w 21"/>
                      <a:gd name="T13" fmla="*/ 18 h 21"/>
                      <a:gd name="T14" fmla="*/ 5 w 21"/>
                      <a:gd name="T15" fmla="*/ 16 h 21"/>
                      <a:gd name="T16" fmla="*/ 12 w 21"/>
                      <a:gd name="T17" fmla="*/ 16 h 21"/>
                      <a:gd name="T18" fmla="*/ 17 w 21"/>
                      <a:gd name="T19" fmla="*/ 18 h 21"/>
                      <a:gd name="T20" fmla="*/ 17 w 21"/>
                      <a:gd name="T21" fmla="*/ 21 h 21"/>
                      <a:gd name="T22" fmla="*/ 17 w 21"/>
                      <a:gd name="T23" fmla="*/ 18 h 21"/>
                      <a:gd name="T24" fmla="*/ 19 w 21"/>
                      <a:gd name="T25" fmla="*/ 16 h 21"/>
                      <a:gd name="T26" fmla="*/ 19 w 21"/>
                      <a:gd name="T27" fmla="*/ 14 h 21"/>
                      <a:gd name="T28" fmla="*/ 21 w 21"/>
                      <a:gd name="T29" fmla="*/ 11 h 21"/>
                      <a:gd name="T30" fmla="*/ 21 w 21"/>
                      <a:gd name="T31" fmla="*/ 4 h 21"/>
                      <a:gd name="T32" fmla="*/ 19 w 21"/>
                      <a:gd name="T33" fmla="*/ 2 h 21"/>
                      <a:gd name="T34" fmla="*/ 19 w 21"/>
                      <a:gd name="T35" fmla="*/ 0 h 21"/>
                      <a:gd name="T36" fmla="*/ 19 w 21"/>
                      <a:gd name="T37" fmla="*/ 0 h 21"/>
                      <a:gd name="T38" fmla="*/ 3 w 21"/>
                      <a:gd name="T39" fmla="*/ 9 h 2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1"/>
                      <a:gd name="T61" fmla="*/ 0 h 21"/>
                      <a:gd name="T62" fmla="*/ 21 w 21"/>
                      <a:gd name="T63" fmla="*/ 21 h 2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1" h="21">
                        <a:moveTo>
                          <a:pt x="3" y="9"/>
                        </a:moveTo>
                        <a:lnTo>
                          <a:pt x="0" y="11"/>
                        </a:lnTo>
                        <a:lnTo>
                          <a:pt x="3" y="14"/>
                        </a:lnTo>
                        <a:lnTo>
                          <a:pt x="3" y="16"/>
                        </a:lnTo>
                        <a:lnTo>
                          <a:pt x="3" y="18"/>
                        </a:lnTo>
                        <a:lnTo>
                          <a:pt x="5" y="16"/>
                        </a:lnTo>
                        <a:lnTo>
                          <a:pt x="12" y="16"/>
                        </a:lnTo>
                        <a:lnTo>
                          <a:pt x="17" y="18"/>
                        </a:lnTo>
                        <a:lnTo>
                          <a:pt x="17" y="21"/>
                        </a:lnTo>
                        <a:lnTo>
                          <a:pt x="17" y="18"/>
                        </a:lnTo>
                        <a:lnTo>
                          <a:pt x="19" y="16"/>
                        </a:lnTo>
                        <a:lnTo>
                          <a:pt x="19" y="14"/>
                        </a:lnTo>
                        <a:lnTo>
                          <a:pt x="21" y="11"/>
                        </a:lnTo>
                        <a:lnTo>
                          <a:pt x="21" y="4"/>
                        </a:lnTo>
                        <a:lnTo>
                          <a:pt x="19" y="2"/>
                        </a:lnTo>
                        <a:lnTo>
                          <a:pt x="19" y="0"/>
                        </a:lnTo>
                        <a:lnTo>
                          <a:pt x="3" y="9"/>
                        </a:lnTo>
                        <a:close/>
                      </a:path>
                    </a:pathLst>
                  </a:custGeom>
                  <a:solidFill>
                    <a:srgbClr val="FFFF80"/>
                  </a:solidFill>
                  <a:ln w="0">
                    <a:solidFill>
                      <a:srgbClr val="000000"/>
                    </a:solidFill>
                    <a:round/>
                    <a:headEnd/>
                    <a:tailEnd/>
                  </a:ln>
                </p:spPr>
                <p:txBody>
                  <a:bodyPr/>
                  <a:lstStyle/>
                  <a:p>
                    <a:endParaRPr lang="fr-FR"/>
                  </a:p>
                </p:txBody>
              </p:sp>
              <p:sp>
                <p:nvSpPr>
                  <p:cNvPr id="30" name="Freeform 13"/>
                  <p:cNvSpPr>
                    <a:spLocks/>
                  </p:cNvSpPr>
                  <p:nvPr/>
                </p:nvSpPr>
                <p:spPr bwMode="auto">
                  <a:xfrm>
                    <a:off x="4076" y="1251"/>
                    <a:ext cx="65" cy="215"/>
                  </a:xfrm>
                  <a:custGeom>
                    <a:avLst/>
                    <a:gdLst>
                      <a:gd name="T0" fmla="*/ 44 w 65"/>
                      <a:gd name="T1" fmla="*/ 215 h 215"/>
                      <a:gd name="T2" fmla="*/ 44 w 65"/>
                      <a:gd name="T3" fmla="*/ 91 h 215"/>
                      <a:gd name="T4" fmla="*/ 49 w 65"/>
                      <a:gd name="T5" fmla="*/ 86 h 215"/>
                      <a:gd name="T6" fmla="*/ 51 w 65"/>
                      <a:gd name="T7" fmla="*/ 84 h 215"/>
                      <a:gd name="T8" fmla="*/ 53 w 65"/>
                      <a:gd name="T9" fmla="*/ 81 h 215"/>
                      <a:gd name="T10" fmla="*/ 56 w 65"/>
                      <a:gd name="T11" fmla="*/ 74 h 215"/>
                      <a:gd name="T12" fmla="*/ 56 w 65"/>
                      <a:gd name="T13" fmla="*/ 58 h 215"/>
                      <a:gd name="T14" fmla="*/ 60 w 65"/>
                      <a:gd name="T15" fmla="*/ 56 h 215"/>
                      <a:gd name="T16" fmla="*/ 63 w 65"/>
                      <a:gd name="T17" fmla="*/ 53 h 215"/>
                      <a:gd name="T18" fmla="*/ 65 w 65"/>
                      <a:gd name="T19" fmla="*/ 51 h 215"/>
                      <a:gd name="T20" fmla="*/ 65 w 65"/>
                      <a:gd name="T21" fmla="*/ 46 h 215"/>
                      <a:gd name="T22" fmla="*/ 63 w 65"/>
                      <a:gd name="T23" fmla="*/ 42 h 215"/>
                      <a:gd name="T24" fmla="*/ 60 w 65"/>
                      <a:gd name="T25" fmla="*/ 42 h 215"/>
                      <a:gd name="T26" fmla="*/ 56 w 65"/>
                      <a:gd name="T27" fmla="*/ 39 h 215"/>
                      <a:gd name="T28" fmla="*/ 56 w 65"/>
                      <a:gd name="T29" fmla="*/ 25 h 215"/>
                      <a:gd name="T30" fmla="*/ 53 w 65"/>
                      <a:gd name="T31" fmla="*/ 21 h 215"/>
                      <a:gd name="T32" fmla="*/ 49 w 65"/>
                      <a:gd name="T33" fmla="*/ 16 h 215"/>
                      <a:gd name="T34" fmla="*/ 42 w 65"/>
                      <a:gd name="T35" fmla="*/ 16 h 215"/>
                      <a:gd name="T36" fmla="*/ 42 w 65"/>
                      <a:gd name="T37" fmla="*/ 0 h 215"/>
                      <a:gd name="T38" fmla="*/ 28 w 65"/>
                      <a:gd name="T39" fmla="*/ 7 h 215"/>
                      <a:gd name="T40" fmla="*/ 28 w 65"/>
                      <a:gd name="T41" fmla="*/ 16 h 215"/>
                      <a:gd name="T42" fmla="*/ 28 w 65"/>
                      <a:gd name="T43" fmla="*/ 14 h 215"/>
                      <a:gd name="T44" fmla="*/ 25 w 65"/>
                      <a:gd name="T45" fmla="*/ 14 h 215"/>
                      <a:gd name="T46" fmla="*/ 23 w 65"/>
                      <a:gd name="T47" fmla="*/ 16 h 215"/>
                      <a:gd name="T48" fmla="*/ 21 w 65"/>
                      <a:gd name="T49" fmla="*/ 16 h 215"/>
                      <a:gd name="T50" fmla="*/ 18 w 65"/>
                      <a:gd name="T51" fmla="*/ 18 h 215"/>
                      <a:gd name="T52" fmla="*/ 16 w 65"/>
                      <a:gd name="T53" fmla="*/ 21 h 215"/>
                      <a:gd name="T54" fmla="*/ 14 w 65"/>
                      <a:gd name="T55" fmla="*/ 25 h 215"/>
                      <a:gd name="T56" fmla="*/ 14 w 65"/>
                      <a:gd name="T57" fmla="*/ 30 h 215"/>
                      <a:gd name="T58" fmla="*/ 14 w 65"/>
                      <a:gd name="T59" fmla="*/ 32 h 215"/>
                      <a:gd name="T60" fmla="*/ 11 w 65"/>
                      <a:gd name="T61" fmla="*/ 37 h 215"/>
                      <a:gd name="T62" fmla="*/ 11 w 65"/>
                      <a:gd name="T63" fmla="*/ 39 h 215"/>
                      <a:gd name="T64" fmla="*/ 7 w 65"/>
                      <a:gd name="T65" fmla="*/ 39 h 215"/>
                      <a:gd name="T66" fmla="*/ 4 w 65"/>
                      <a:gd name="T67" fmla="*/ 39 h 215"/>
                      <a:gd name="T68" fmla="*/ 2 w 65"/>
                      <a:gd name="T69" fmla="*/ 42 h 215"/>
                      <a:gd name="T70" fmla="*/ 0 w 65"/>
                      <a:gd name="T71" fmla="*/ 44 h 215"/>
                      <a:gd name="T72" fmla="*/ 0 w 65"/>
                      <a:gd name="T73" fmla="*/ 46 h 215"/>
                      <a:gd name="T74" fmla="*/ 0 w 65"/>
                      <a:gd name="T75" fmla="*/ 51 h 215"/>
                      <a:gd name="T76" fmla="*/ 0 w 65"/>
                      <a:gd name="T77" fmla="*/ 53 h 215"/>
                      <a:gd name="T78" fmla="*/ 4 w 65"/>
                      <a:gd name="T79" fmla="*/ 58 h 215"/>
                      <a:gd name="T80" fmla="*/ 7 w 65"/>
                      <a:gd name="T81" fmla="*/ 58 h 215"/>
                      <a:gd name="T82" fmla="*/ 9 w 65"/>
                      <a:gd name="T83" fmla="*/ 60 h 215"/>
                      <a:gd name="T84" fmla="*/ 9 w 65"/>
                      <a:gd name="T85" fmla="*/ 60 h 215"/>
                      <a:gd name="T86" fmla="*/ 11 w 65"/>
                      <a:gd name="T87" fmla="*/ 58 h 215"/>
                      <a:gd name="T88" fmla="*/ 11 w 65"/>
                      <a:gd name="T89" fmla="*/ 63 h 215"/>
                      <a:gd name="T90" fmla="*/ 14 w 65"/>
                      <a:gd name="T91" fmla="*/ 67 h 215"/>
                      <a:gd name="T92" fmla="*/ 14 w 65"/>
                      <a:gd name="T93" fmla="*/ 72 h 215"/>
                      <a:gd name="T94" fmla="*/ 14 w 65"/>
                      <a:gd name="T95" fmla="*/ 77 h 215"/>
                      <a:gd name="T96" fmla="*/ 16 w 65"/>
                      <a:gd name="T97" fmla="*/ 79 h 215"/>
                      <a:gd name="T98" fmla="*/ 16 w 65"/>
                      <a:gd name="T99" fmla="*/ 81 h 215"/>
                      <a:gd name="T100" fmla="*/ 23 w 65"/>
                      <a:gd name="T101" fmla="*/ 86 h 215"/>
                      <a:gd name="T102" fmla="*/ 25 w 65"/>
                      <a:gd name="T103" fmla="*/ 88 h 215"/>
                      <a:gd name="T104" fmla="*/ 28 w 65"/>
                      <a:gd name="T105" fmla="*/ 91 h 215"/>
                      <a:gd name="T106" fmla="*/ 28 w 65"/>
                      <a:gd name="T107" fmla="*/ 215 h 215"/>
                      <a:gd name="T108" fmla="*/ 44 w 65"/>
                      <a:gd name="T109" fmla="*/ 215 h 21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5"/>
                      <a:gd name="T166" fmla="*/ 0 h 215"/>
                      <a:gd name="T167" fmla="*/ 65 w 65"/>
                      <a:gd name="T168" fmla="*/ 215 h 21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5" h="215">
                        <a:moveTo>
                          <a:pt x="44" y="215"/>
                        </a:moveTo>
                        <a:lnTo>
                          <a:pt x="44" y="91"/>
                        </a:lnTo>
                        <a:lnTo>
                          <a:pt x="49" y="86"/>
                        </a:lnTo>
                        <a:lnTo>
                          <a:pt x="51" y="84"/>
                        </a:lnTo>
                        <a:lnTo>
                          <a:pt x="53" y="81"/>
                        </a:lnTo>
                        <a:lnTo>
                          <a:pt x="56" y="74"/>
                        </a:lnTo>
                        <a:lnTo>
                          <a:pt x="56" y="58"/>
                        </a:lnTo>
                        <a:lnTo>
                          <a:pt x="60" y="56"/>
                        </a:lnTo>
                        <a:lnTo>
                          <a:pt x="63" y="53"/>
                        </a:lnTo>
                        <a:lnTo>
                          <a:pt x="65" y="51"/>
                        </a:lnTo>
                        <a:lnTo>
                          <a:pt x="65" y="46"/>
                        </a:lnTo>
                        <a:lnTo>
                          <a:pt x="63" y="42"/>
                        </a:lnTo>
                        <a:lnTo>
                          <a:pt x="60" y="42"/>
                        </a:lnTo>
                        <a:lnTo>
                          <a:pt x="56" y="39"/>
                        </a:lnTo>
                        <a:lnTo>
                          <a:pt x="56" y="25"/>
                        </a:lnTo>
                        <a:lnTo>
                          <a:pt x="53" y="21"/>
                        </a:lnTo>
                        <a:lnTo>
                          <a:pt x="49" y="16"/>
                        </a:lnTo>
                        <a:lnTo>
                          <a:pt x="42" y="16"/>
                        </a:lnTo>
                        <a:lnTo>
                          <a:pt x="42" y="0"/>
                        </a:lnTo>
                        <a:lnTo>
                          <a:pt x="28" y="7"/>
                        </a:lnTo>
                        <a:lnTo>
                          <a:pt x="28" y="16"/>
                        </a:lnTo>
                        <a:lnTo>
                          <a:pt x="28" y="14"/>
                        </a:lnTo>
                        <a:lnTo>
                          <a:pt x="25" y="14"/>
                        </a:lnTo>
                        <a:lnTo>
                          <a:pt x="23" y="16"/>
                        </a:lnTo>
                        <a:lnTo>
                          <a:pt x="21" y="16"/>
                        </a:lnTo>
                        <a:lnTo>
                          <a:pt x="18" y="18"/>
                        </a:lnTo>
                        <a:lnTo>
                          <a:pt x="16" y="21"/>
                        </a:lnTo>
                        <a:lnTo>
                          <a:pt x="14" y="25"/>
                        </a:lnTo>
                        <a:lnTo>
                          <a:pt x="14" y="30"/>
                        </a:lnTo>
                        <a:lnTo>
                          <a:pt x="14" y="32"/>
                        </a:lnTo>
                        <a:lnTo>
                          <a:pt x="11" y="37"/>
                        </a:lnTo>
                        <a:lnTo>
                          <a:pt x="11" y="39"/>
                        </a:lnTo>
                        <a:lnTo>
                          <a:pt x="7" y="39"/>
                        </a:lnTo>
                        <a:lnTo>
                          <a:pt x="4" y="39"/>
                        </a:lnTo>
                        <a:lnTo>
                          <a:pt x="2" y="42"/>
                        </a:lnTo>
                        <a:lnTo>
                          <a:pt x="0" y="44"/>
                        </a:lnTo>
                        <a:lnTo>
                          <a:pt x="0" y="46"/>
                        </a:lnTo>
                        <a:lnTo>
                          <a:pt x="0" y="51"/>
                        </a:lnTo>
                        <a:lnTo>
                          <a:pt x="0" y="53"/>
                        </a:lnTo>
                        <a:lnTo>
                          <a:pt x="4" y="58"/>
                        </a:lnTo>
                        <a:lnTo>
                          <a:pt x="7" y="58"/>
                        </a:lnTo>
                        <a:lnTo>
                          <a:pt x="9" y="60"/>
                        </a:lnTo>
                        <a:lnTo>
                          <a:pt x="11" y="58"/>
                        </a:lnTo>
                        <a:lnTo>
                          <a:pt x="11" y="63"/>
                        </a:lnTo>
                        <a:lnTo>
                          <a:pt x="14" y="67"/>
                        </a:lnTo>
                        <a:lnTo>
                          <a:pt x="14" y="72"/>
                        </a:lnTo>
                        <a:lnTo>
                          <a:pt x="14" y="77"/>
                        </a:lnTo>
                        <a:lnTo>
                          <a:pt x="16" y="79"/>
                        </a:lnTo>
                        <a:lnTo>
                          <a:pt x="16" y="81"/>
                        </a:lnTo>
                        <a:lnTo>
                          <a:pt x="23" y="86"/>
                        </a:lnTo>
                        <a:lnTo>
                          <a:pt x="25" y="88"/>
                        </a:lnTo>
                        <a:lnTo>
                          <a:pt x="28" y="91"/>
                        </a:lnTo>
                        <a:lnTo>
                          <a:pt x="28" y="215"/>
                        </a:lnTo>
                        <a:lnTo>
                          <a:pt x="44" y="215"/>
                        </a:lnTo>
                        <a:close/>
                      </a:path>
                    </a:pathLst>
                  </a:custGeom>
                  <a:solidFill>
                    <a:srgbClr val="FFFF80"/>
                  </a:solidFill>
                  <a:ln w="0">
                    <a:solidFill>
                      <a:srgbClr val="000000"/>
                    </a:solidFill>
                    <a:round/>
                    <a:headEnd/>
                    <a:tailEnd/>
                  </a:ln>
                </p:spPr>
                <p:txBody>
                  <a:bodyPr/>
                  <a:lstStyle/>
                  <a:p>
                    <a:endParaRPr lang="fr-FR"/>
                  </a:p>
                </p:txBody>
              </p:sp>
              <p:sp>
                <p:nvSpPr>
                  <p:cNvPr id="31" name="Freeform 14"/>
                  <p:cNvSpPr>
                    <a:spLocks/>
                  </p:cNvSpPr>
                  <p:nvPr/>
                </p:nvSpPr>
                <p:spPr bwMode="auto">
                  <a:xfrm>
                    <a:off x="4090" y="1274"/>
                    <a:ext cx="18" cy="56"/>
                  </a:xfrm>
                  <a:custGeom>
                    <a:avLst/>
                    <a:gdLst>
                      <a:gd name="T0" fmla="*/ 0 w 18"/>
                      <a:gd name="T1" fmla="*/ 49 h 56"/>
                      <a:gd name="T2" fmla="*/ 0 w 18"/>
                      <a:gd name="T3" fmla="*/ 51 h 56"/>
                      <a:gd name="T4" fmla="*/ 4 w 18"/>
                      <a:gd name="T5" fmla="*/ 54 h 56"/>
                      <a:gd name="T6" fmla="*/ 4 w 18"/>
                      <a:gd name="T7" fmla="*/ 54 h 56"/>
                      <a:gd name="T8" fmla="*/ 4 w 18"/>
                      <a:gd name="T9" fmla="*/ 56 h 56"/>
                      <a:gd name="T10" fmla="*/ 11 w 18"/>
                      <a:gd name="T11" fmla="*/ 56 h 56"/>
                      <a:gd name="T12" fmla="*/ 14 w 18"/>
                      <a:gd name="T13" fmla="*/ 56 h 56"/>
                      <a:gd name="T14" fmla="*/ 14 w 18"/>
                      <a:gd name="T15" fmla="*/ 54 h 56"/>
                      <a:gd name="T16" fmla="*/ 14 w 18"/>
                      <a:gd name="T17" fmla="*/ 54 h 56"/>
                      <a:gd name="T18" fmla="*/ 14 w 18"/>
                      <a:gd name="T19" fmla="*/ 54 h 56"/>
                      <a:gd name="T20" fmla="*/ 16 w 18"/>
                      <a:gd name="T21" fmla="*/ 51 h 56"/>
                      <a:gd name="T22" fmla="*/ 16 w 18"/>
                      <a:gd name="T23" fmla="*/ 49 h 56"/>
                      <a:gd name="T24" fmla="*/ 16 w 18"/>
                      <a:gd name="T25" fmla="*/ 49 h 56"/>
                      <a:gd name="T26" fmla="*/ 18 w 18"/>
                      <a:gd name="T27" fmla="*/ 44 h 56"/>
                      <a:gd name="T28" fmla="*/ 18 w 18"/>
                      <a:gd name="T29" fmla="*/ 42 h 56"/>
                      <a:gd name="T30" fmla="*/ 18 w 18"/>
                      <a:gd name="T31" fmla="*/ 37 h 56"/>
                      <a:gd name="T32" fmla="*/ 18 w 18"/>
                      <a:gd name="T33" fmla="*/ 33 h 56"/>
                      <a:gd name="T34" fmla="*/ 18 w 18"/>
                      <a:gd name="T35" fmla="*/ 23 h 56"/>
                      <a:gd name="T36" fmla="*/ 18 w 18"/>
                      <a:gd name="T37" fmla="*/ 21 h 56"/>
                      <a:gd name="T38" fmla="*/ 18 w 18"/>
                      <a:gd name="T39" fmla="*/ 16 h 56"/>
                      <a:gd name="T40" fmla="*/ 18 w 18"/>
                      <a:gd name="T41" fmla="*/ 12 h 56"/>
                      <a:gd name="T42" fmla="*/ 16 w 18"/>
                      <a:gd name="T43" fmla="*/ 9 h 56"/>
                      <a:gd name="T44" fmla="*/ 16 w 18"/>
                      <a:gd name="T45" fmla="*/ 7 h 56"/>
                      <a:gd name="T46" fmla="*/ 14 w 18"/>
                      <a:gd name="T47" fmla="*/ 5 h 56"/>
                      <a:gd name="T48" fmla="*/ 14 w 18"/>
                      <a:gd name="T49" fmla="*/ 5 h 56"/>
                      <a:gd name="T50" fmla="*/ 14 w 18"/>
                      <a:gd name="T51" fmla="*/ 2 h 56"/>
                      <a:gd name="T52" fmla="*/ 11 w 18"/>
                      <a:gd name="T53" fmla="*/ 2 h 56"/>
                      <a:gd name="T54" fmla="*/ 9 w 18"/>
                      <a:gd name="T55" fmla="*/ 0 h 56"/>
                      <a:gd name="T56" fmla="*/ 4 w 18"/>
                      <a:gd name="T57" fmla="*/ 0 h 56"/>
                      <a:gd name="T58" fmla="*/ 2 w 18"/>
                      <a:gd name="T59" fmla="*/ 0 h 56"/>
                      <a:gd name="T60" fmla="*/ 0 w 18"/>
                      <a:gd name="T61" fmla="*/ 0 h 56"/>
                      <a:gd name="T62" fmla="*/ 0 w 18"/>
                      <a:gd name="T63" fmla="*/ 2 h 56"/>
                      <a:gd name="T64" fmla="*/ 0 w 18"/>
                      <a:gd name="T65" fmla="*/ 2 h 56"/>
                      <a:gd name="T66" fmla="*/ 0 w 18"/>
                      <a:gd name="T67" fmla="*/ 5 h 5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8"/>
                      <a:gd name="T103" fmla="*/ 0 h 56"/>
                      <a:gd name="T104" fmla="*/ 18 w 18"/>
                      <a:gd name="T105" fmla="*/ 56 h 5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8" h="56">
                        <a:moveTo>
                          <a:pt x="0" y="49"/>
                        </a:moveTo>
                        <a:lnTo>
                          <a:pt x="0" y="51"/>
                        </a:lnTo>
                        <a:lnTo>
                          <a:pt x="4" y="54"/>
                        </a:lnTo>
                        <a:lnTo>
                          <a:pt x="4" y="56"/>
                        </a:lnTo>
                        <a:lnTo>
                          <a:pt x="11" y="56"/>
                        </a:lnTo>
                        <a:lnTo>
                          <a:pt x="14" y="56"/>
                        </a:lnTo>
                        <a:lnTo>
                          <a:pt x="14" y="54"/>
                        </a:lnTo>
                        <a:lnTo>
                          <a:pt x="16" y="51"/>
                        </a:lnTo>
                        <a:lnTo>
                          <a:pt x="16" y="49"/>
                        </a:lnTo>
                        <a:lnTo>
                          <a:pt x="18" y="44"/>
                        </a:lnTo>
                        <a:lnTo>
                          <a:pt x="18" y="42"/>
                        </a:lnTo>
                        <a:lnTo>
                          <a:pt x="18" y="37"/>
                        </a:lnTo>
                        <a:lnTo>
                          <a:pt x="18" y="33"/>
                        </a:lnTo>
                        <a:lnTo>
                          <a:pt x="18" y="23"/>
                        </a:lnTo>
                        <a:lnTo>
                          <a:pt x="18" y="21"/>
                        </a:lnTo>
                        <a:lnTo>
                          <a:pt x="18" y="16"/>
                        </a:lnTo>
                        <a:lnTo>
                          <a:pt x="18" y="12"/>
                        </a:lnTo>
                        <a:lnTo>
                          <a:pt x="16" y="9"/>
                        </a:lnTo>
                        <a:lnTo>
                          <a:pt x="16" y="7"/>
                        </a:lnTo>
                        <a:lnTo>
                          <a:pt x="14" y="5"/>
                        </a:lnTo>
                        <a:lnTo>
                          <a:pt x="14" y="2"/>
                        </a:lnTo>
                        <a:lnTo>
                          <a:pt x="11" y="2"/>
                        </a:lnTo>
                        <a:lnTo>
                          <a:pt x="9" y="0"/>
                        </a:lnTo>
                        <a:lnTo>
                          <a:pt x="4" y="0"/>
                        </a:lnTo>
                        <a:lnTo>
                          <a:pt x="2" y="0"/>
                        </a:lnTo>
                        <a:lnTo>
                          <a:pt x="0" y="0"/>
                        </a:lnTo>
                        <a:lnTo>
                          <a:pt x="0" y="2"/>
                        </a:lnTo>
                        <a:lnTo>
                          <a:pt x="0" y="5"/>
                        </a:lnTo>
                      </a:path>
                    </a:pathLst>
                  </a:custGeom>
                  <a:noFill/>
                  <a:ln w="0">
                    <a:solidFill>
                      <a:srgbClr val="000000"/>
                    </a:solidFill>
                    <a:round/>
                    <a:headEnd/>
                    <a:tailEnd/>
                  </a:ln>
                </p:spPr>
                <p:txBody>
                  <a:bodyPr/>
                  <a:lstStyle/>
                  <a:p>
                    <a:endParaRPr lang="fr-FR"/>
                  </a:p>
                </p:txBody>
              </p:sp>
              <p:sp>
                <p:nvSpPr>
                  <p:cNvPr id="32" name="Freeform 15"/>
                  <p:cNvSpPr>
                    <a:spLocks/>
                  </p:cNvSpPr>
                  <p:nvPr/>
                </p:nvSpPr>
                <p:spPr bwMode="auto">
                  <a:xfrm>
                    <a:off x="4045" y="1466"/>
                    <a:ext cx="133" cy="84"/>
                  </a:xfrm>
                  <a:custGeom>
                    <a:avLst/>
                    <a:gdLst>
                      <a:gd name="T0" fmla="*/ 110 w 133"/>
                      <a:gd name="T1" fmla="*/ 84 h 84"/>
                      <a:gd name="T2" fmla="*/ 115 w 133"/>
                      <a:gd name="T3" fmla="*/ 79 h 84"/>
                      <a:gd name="T4" fmla="*/ 117 w 133"/>
                      <a:gd name="T5" fmla="*/ 74 h 84"/>
                      <a:gd name="T6" fmla="*/ 129 w 133"/>
                      <a:gd name="T7" fmla="*/ 72 h 84"/>
                      <a:gd name="T8" fmla="*/ 131 w 133"/>
                      <a:gd name="T9" fmla="*/ 72 h 84"/>
                      <a:gd name="T10" fmla="*/ 133 w 133"/>
                      <a:gd name="T11" fmla="*/ 67 h 84"/>
                      <a:gd name="T12" fmla="*/ 126 w 133"/>
                      <a:gd name="T13" fmla="*/ 67 h 84"/>
                      <a:gd name="T14" fmla="*/ 119 w 133"/>
                      <a:gd name="T15" fmla="*/ 65 h 84"/>
                      <a:gd name="T16" fmla="*/ 110 w 133"/>
                      <a:gd name="T17" fmla="*/ 60 h 84"/>
                      <a:gd name="T18" fmla="*/ 105 w 133"/>
                      <a:gd name="T19" fmla="*/ 56 h 84"/>
                      <a:gd name="T20" fmla="*/ 98 w 133"/>
                      <a:gd name="T21" fmla="*/ 51 h 84"/>
                      <a:gd name="T22" fmla="*/ 94 w 133"/>
                      <a:gd name="T23" fmla="*/ 44 h 84"/>
                      <a:gd name="T24" fmla="*/ 89 w 133"/>
                      <a:gd name="T25" fmla="*/ 35 h 84"/>
                      <a:gd name="T26" fmla="*/ 87 w 133"/>
                      <a:gd name="T27" fmla="*/ 23 h 84"/>
                      <a:gd name="T28" fmla="*/ 84 w 133"/>
                      <a:gd name="T29" fmla="*/ 14 h 84"/>
                      <a:gd name="T30" fmla="*/ 84 w 133"/>
                      <a:gd name="T31" fmla="*/ 0 h 84"/>
                      <a:gd name="T32" fmla="*/ 49 w 133"/>
                      <a:gd name="T33" fmla="*/ 18 h 84"/>
                      <a:gd name="T34" fmla="*/ 47 w 133"/>
                      <a:gd name="T35" fmla="*/ 30 h 84"/>
                      <a:gd name="T36" fmla="*/ 45 w 133"/>
                      <a:gd name="T37" fmla="*/ 39 h 84"/>
                      <a:gd name="T38" fmla="*/ 38 w 133"/>
                      <a:gd name="T39" fmla="*/ 49 h 84"/>
                      <a:gd name="T40" fmla="*/ 33 w 133"/>
                      <a:gd name="T41" fmla="*/ 53 h 84"/>
                      <a:gd name="T42" fmla="*/ 28 w 133"/>
                      <a:gd name="T43" fmla="*/ 58 h 84"/>
                      <a:gd name="T44" fmla="*/ 21 w 133"/>
                      <a:gd name="T45" fmla="*/ 63 h 84"/>
                      <a:gd name="T46" fmla="*/ 12 w 133"/>
                      <a:gd name="T47" fmla="*/ 65 h 84"/>
                      <a:gd name="T48" fmla="*/ 0 w 133"/>
                      <a:gd name="T49" fmla="*/ 67 h 84"/>
                      <a:gd name="T50" fmla="*/ 3 w 133"/>
                      <a:gd name="T51" fmla="*/ 70 h 84"/>
                      <a:gd name="T52" fmla="*/ 5 w 133"/>
                      <a:gd name="T53" fmla="*/ 72 h 84"/>
                      <a:gd name="T54" fmla="*/ 7 w 133"/>
                      <a:gd name="T55" fmla="*/ 74 h 84"/>
                      <a:gd name="T56" fmla="*/ 17 w 133"/>
                      <a:gd name="T57" fmla="*/ 77 h 84"/>
                      <a:gd name="T58" fmla="*/ 19 w 133"/>
                      <a:gd name="T59" fmla="*/ 81 h 84"/>
                      <a:gd name="T60" fmla="*/ 24 w 133"/>
                      <a:gd name="T61" fmla="*/ 84 h 84"/>
                      <a:gd name="T62" fmla="*/ 31 w 133"/>
                      <a:gd name="T63" fmla="*/ 84 h 8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3"/>
                      <a:gd name="T97" fmla="*/ 0 h 84"/>
                      <a:gd name="T98" fmla="*/ 133 w 133"/>
                      <a:gd name="T99" fmla="*/ 84 h 8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3" h="84">
                        <a:moveTo>
                          <a:pt x="31" y="84"/>
                        </a:moveTo>
                        <a:lnTo>
                          <a:pt x="110" y="84"/>
                        </a:lnTo>
                        <a:lnTo>
                          <a:pt x="115" y="79"/>
                        </a:lnTo>
                        <a:lnTo>
                          <a:pt x="117" y="77"/>
                        </a:lnTo>
                        <a:lnTo>
                          <a:pt x="117" y="74"/>
                        </a:lnTo>
                        <a:lnTo>
                          <a:pt x="126" y="74"/>
                        </a:lnTo>
                        <a:lnTo>
                          <a:pt x="129" y="72"/>
                        </a:lnTo>
                        <a:lnTo>
                          <a:pt x="131" y="72"/>
                        </a:lnTo>
                        <a:lnTo>
                          <a:pt x="133" y="70"/>
                        </a:lnTo>
                        <a:lnTo>
                          <a:pt x="133" y="67"/>
                        </a:lnTo>
                        <a:lnTo>
                          <a:pt x="126" y="67"/>
                        </a:lnTo>
                        <a:lnTo>
                          <a:pt x="122" y="65"/>
                        </a:lnTo>
                        <a:lnTo>
                          <a:pt x="119" y="65"/>
                        </a:lnTo>
                        <a:lnTo>
                          <a:pt x="115" y="63"/>
                        </a:lnTo>
                        <a:lnTo>
                          <a:pt x="110" y="60"/>
                        </a:lnTo>
                        <a:lnTo>
                          <a:pt x="108" y="58"/>
                        </a:lnTo>
                        <a:lnTo>
                          <a:pt x="105" y="56"/>
                        </a:lnTo>
                        <a:lnTo>
                          <a:pt x="101" y="53"/>
                        </a:lnTo>
                        <a:lnTo>
                          <a:pt x="98" y="51"/>
                        </a:lnTo>
                        <a:lnTo>
                          <a:pt x="96" y="49"/>
                        </a:lnTo>
                        <a:lnTo>
                          <a:pt x="94" y="44"/>
                        </a:lnTo>
                        <a:lnTo>
                          <a:pt x="91" y="39"/>
                        </a:lnTo>
                        <a:lnTo>
                          <a:pt x="89" y="35"/>
                        </a:lnTo>
                        <a:lnTo>
                          <a:pt x="87" y="30"/>
                        </a:lnTo>
                        <a:lnTo>
                          <a:pt x="87" y="23"/>
                        </a:lnTo>
                        <a:lnTo>
                          <a:pt x="84" y="18"/>
                        </a:lnTo>
                        <a:lnTo>
                          <a:pt x="84" y="14"/>
                        </a:lnTo>
                        <a:lnTo>
                          <a:pt x="84" y="7"/>
                        </a:lnTo>
                        <a:lnTo>
                          <a:pt x="84" y="0"/>
                        </a:lnTo>
                        <a:lnTo>
                          <a:pt x="49" y="0"/>
                        </a:lnTo>
                        <a:lnTo>
                          <a:pt x="49" y="18"/>
                        </a:lnTo>
                        <a:lnTo>
                          <a:pt x="49" y="23"/>
                        </a:lnTo>
                        <a:lnTo>
                          <a:pt x="47" y="30"/>
                        </a:lnTo>
                        <a:lnTo>
                          <a:pt x="45" y="35"/>
                        </a:lnTo>
                        <a:lnTo>
                          <a:pt x="45" y="39"/>
                        </a:lnTo>
                        <a:lnTo>
                          <a:pt x="40" y="44"/>
                        </a:lnTo>
                        <a:lnTo>
                          <a:pt x="38" y="49"/>
                        </a:lnTo>
                        <a:lnTo>
                          <a:pt x="35" y="51"/>
                        </a:lnTo>
                        <a:lnTo>
                          <a:pt x="33" y="53"/>
                        </a:lnTo>
                        <a:lnTo>
                          <a:pt x="31" y="58"/>
                        </a:lnTo>
                        <a:lnTo>
                          <a:pt x="28" y="58"/>
                        </a:lnTo>
                        <a:lnTo>
                          <a:pt x="24" y="60"/>
                        </a:lnTo>
                        <a:lnTo>
                          <a:pt x="21" y="63"/>
                        </a:lnTo>
                        <a:lnTo>
                          <a:pt x="17" y="65"/>
                        </a:lnTo>
                        <a:lnTo>
                          <a:pt x="12" y="65"/>
                        </a:lnTo>
                        <a:lnTo>
                          <a:pt x="7" y="67"/>
                        </a:lnTo>
                        <a:lnTo>
                          <a:pt x="0" y="67"/>
                        </a:lnTo>
                        <a:lnTo>
                          <a:pt x="3" y="70"/>
                        </a:lnTo>
                        <a:lnTo>
                          <a:pt x="3" y="72"/>
                        </a:lnTo>
                        <a:lnTo>
                          <a:pt x="5" y="72"/>
                        </a:lnTo>
                        <a:lnTo>
                          <a:pt x="7" y="72"/>
                        </a:lnTo>
                        <a:lnTo>
                          <a:pt x="7" y="74"/>
                        </a:lnTo>
                        <a:lnTo>
                          <a:pt x="17" y="74"/>
                        </a:lnTo>
                        <a:lnTo>
                          <a:pt x="17" y="77"/>
                        </a:lnTo>
                        <a:lnTo>
                          <a:pt x="19" y="79"/>
                        </a:lnTo>
                        <a:lnTo>
                          <a:pt x="19" y="81"/>
                        </a:lnTo>
                        <a:lnTo>
                          <a:pt x="21" y="81"/>
                        </a:lnTo>
                        <a:lnTo>
                          <a:pt x="24" y="84"/>
                        </a:lnTo>
                        <a:lnTo>
                          <a:pt x="26" y="84"/>
                        </a:lnTo>
                        <a:lnTo>
                          <a:pt x="31" y="84"/>
                        </a:lnTo>
                        <a:close/>
                      </a:path>
                    </a:pathLst>
                  </a:custGeom>
                  <a:solidFill>
                    <a:srgbClr val="FFFF80"/>
                  </a:solidFill>
                  <a:ln w="0">
                    <a:solidFill>
                      <a:srgbClr val="000000"/>
                    </a:solidFill>
                    <a:round/>
                    <a:headEnd/>
                    <a:tailEnd/>
                  </a:ln>
                </p:spPr>
                <p:txBody>
                  <a:bodyPr/>
                  <a:lstStyle/>
                  <a:p>
                    <a:endParaRPr lang="fr-FR"/>
                  </a:p>
                </p:txBody>
              </p:sp>
              <p:sp>
                <p:nvSpPr>
                  <p:cNvPr id="33" name="Line 16"/>
                  <p:cNvSpPr>
                    <a:spLocks noChangeShapeType="1"/>
                  </p:cNvSpPr>
                  <p:nvPr/>
                </p:nvSpPr>
                <p:spPr bwMode="auto">
                  <a:xfrm>
                    <a:off x="4062" y="1540"/>
                    <a:ext cx="100" cy="1"/>
                  </a:xfrm>
                  <a:prstGeom prst="line">
                    <a:avLst/>
                  </a:prstGeom>
                  <a:noFill/>
                  <a:ln w="0">
                    <a:solidFill>
                      <a:srgbClr val="000000"/>
                    </a:solidFill>
                    <a:round/>
                    <a:headEnd/>
                    <a:tailEnd/>
                  </a:ln>
                </p:spPr>
                <p:txBody>
                  <a:bodyPr/>
                  <a:lstStyle/>
                  <a:p>
                    <a:endParaRPr lang="fr-FR"/>
                  </a:p>
                </p:txBody>
              </p:sp>
              <p:sp>
                <p:nvSpPr>
                  <p:cNvPr id="34" name="Freeform 17"/>
                  <p:cNvSpPr>
                    <a:spLocks/>
                  </p:cNvSpPr>
                  <p:nvPr/>
                </p:nvSpPr>
                <p:spPr bwMode="auto">
                  <a:xfrm>
                    <a:off x="4050" y="1550"/>
                    <a:ext cx="121" cy="254"/>
                  </a:xfrm>
                  <a:custGeom>
                    <a:avLst/>
                    <a:gdLst>
                      <a:gd name="T0" fmla="*/ 77 w 121"/>
                      <a:gd name="T1" fmla="*/ 79 h 254"/>
                      <a:gd name="T2" fmla="*/ 54 w 121"/>
                      <a:gd name="T3" fmla="*/ 96 h 254"/>
                      <a:gd name="T4" fmla="*/ 40 w 121"/>
                      <a:gd name="T5" fmla="*/ 110 h 254"/>
                      <a:gd name="T6" fmla="*/ 37 w 121"/>
                      <a:gd name="T7" fmla="*/ 124 h 254"/>
                      <a:gd name="T8" fmla="*/ 37 w 121"/>
                      <a:gd name="T9" fmla="*/ 133 h 254"/>
                      <a:gd name="T10" fmla="*/ 40 w 121"/>
                      <a:gd name="T11" fmla="*/ 147 h 254"/>
                      <a:gd name="T12" fmla="*/ 54 w 121"/>
                      <a:gd name="T13" fmla="*/ 163 h 254"/>
                      <a:gd name="T14" fmla="*/ 72 w 121"/>
                      <a:gd name="T15" fmla="*/ 175 h 254"/>
                      <a:gd name="T16" fmla="*/ 107 w 121"/>
                      <a:gd name="T17" fmla="*/ 189 h 254"/>
                      <a:gd name="T18" fmla="*/ 121 w 121"/>
                      <a:gd name="T19" fmla="*/ 198 h 254"/>
                      <a:gd name="T20" fmla="*/ 119 w 121"/>
                      <a:gd name="T21" fmla="*/ 208 h 254"/>
                      <a:gd name="T22" fmla="*/ 114 w 121"/>
                      <a:gd name="T23" fmla="*/ 217 h 254"/>
                      <a:gd name="T24" fmla="*/ 110 w 121"/>
                      <a:gd name="T25" fmla="*/ 224 h 254"/>
                      <a:gd name="T26" fmla="*/ 105 w 121"/>
                      <a:gd name="T27" fmla="*/ 233 h 254"/>
                      <a:gd name="T28" fmla="*/ 96 w 121"/>
                      <a:gd name="T29" fmla="*/ 243 h 254"/>
                      <a:gd name="T30" fmla="*/ 89 w 121"/>
                      <a:gd name="T31" fmla="*/ 247 h 254"/>
                      <a:gd name="T32" fmla="*/ 77 w 121"/>
                      <a:gd name="T33" fmla="*/ 252 h 254"/>
                      <a:gd name="T34" fmla="*/ 61 w 121"/>
                      <a:gd name="T35" fmla="*/ 254 h 254"/>
                      <a:gd name="T36" fmla="*/ 37 w 121"/>
                      <a:gd name="T37" fmla="*/ 250 h 254"/>
                      <a:gd name="T38" fmla="*/ 30 w 121"/>
                      <a:gd name="T39" fmla="*/ 245 h 254"/>
                      <a:gd name="T40" fmla="*/ 23 w 121"/>
                      <a:gd name="T41" fmla="*/ 238 h 254"/>
                      <a:gd name="T42" fmla="*/ 14 w 121"/>
                      <a:gd name="T43" fmla="*/ 229 h 254"/>
                      <a:gd name="T44" fmla="*/ 9 w 121"/>
                      <a:gd name="T45" fmla="*/ 219 h 254"/>
                      <a:gd name="T46" fmla="*/ 5 w 121"/>
                      <a:gd name="T47" fmla="*/ 212 h 254"/>
                      <a:gd name="T48" fmla="*/ 2 w 121"/>
                      <a:gd name="T49" fmla="*/ 203 h 254"/>
                      <a:gd name="T50" fmla="*/ 0 w 121"/>
                      <a:gd name="T51" fmla="*/ 189 h 254"/>
                      <a:gd name="T52" fmla="*/ 2 w 121"/>
                      <a:gd name="T53" fmla="*/ 175 h 254"/>
                      <a:gd name="T54" fmla="*/ 2 w 121"/>
                      <a:gd name="T55" fmla="*/ 170 h 254"/>
                      <a:gd name="T56" fmla="*/ 5 w 121"/>
                      <a:gd name="T57" fmla="*/ 147 h 254"/>
                      <a:gd name="T58" fmla="*/ 12 w 121"/>
                      <a:gd name="T59" fmla="*/ 119 h 254"/>
                      <a:gd name="T60" fmla="*/ 26 w 121"/>
                      <a:gd name="T61" fmla="*/ 93 h 254"/>
                      <a:gd name="T62" fmla="*/ 35 w 121"/>
                      <a:gd name="T63" fmla="*/ 72 h 254"/>
                      <a:gd name="T64" fmla="*/ 40 w 121"/>
                      <a:gd name="T65" fmla="*/ 56 h 254"/>
                      <a:gd name="T66" fmla="*/ 40 w 121"/>
                      <a:gd name="T67" fmla="*/ 30 h 254"/>
                      <a:gd name="T68" fmla="*/ 37 w 121"/>
                      <a:gd name="T69" fmla="*/ 16 h 254"/>
                      <a:gd name="T70" fmla="*/ 30 w 121"/>
                      <a:gd name="T71" fmla="*/ 2 h 254"/>
                      <a:gd name="T72" fmla="*/ 100 w 121"/>
                      <a:gd name="T73" fmla="*/ 0 h 254"/>
                      <a:gd name="T74" fmla="*/ 89 w 121"/>
                      <a:gd name="T75" fmla="*/ 9 h 254"/>
                      <a:gd name="T76" fmla="*/ 84 w 121"/>
                      <a:gd name="T77" fmla="*/ 25 h 254"/>
                      <a:gd name="T78" fmla="*/ 82 w 121"/>
                      <a:gd name="T79" fmla="*/ 39 h 254"/>
                      <a:gd name="T80" fmla="*/ 82 w 121"/>
                      <a:gd name="T81" fmla="*/ 56 h 254"/>
                      <a:gd name="T82" fmla="*/ 89 w 121"/>
                      <a:gd name="T83" fmla="*/ 72 h 2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21"/>
                      <a:gd name="T127" fmla="*/ 0 h 254"/>
                      <a:gd name="T128" fmla="*/ 121 w 121"/>
                      <a:gd name="T129" fmla="*/ 254 h 25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21" h="254">
                        <a:moveTo>
                          <a:pt x="91" y="74"/>
                        </a:moveTo>
                        <a:lnTo>
                          <a:pt x="77" y="79"/>
                        </a:lnTo>
                        <a:lnTo>
                          <a:pt x="63" y="86"/>
                        </a:lnTo>
                        <a:lnTo>
                          <a:pt x="54" y="96"/>
                        </a:lnTo>
                        <a:lnTo>
                          <a:pt x="47" y="100"/>
                        </a:lnTo>
                        <a:lnTo>
                          <a:pt x="40" y="110"/>
                        </a:lnTo>
                        <a:lnTo>
                          <a:pt x="37" y="117"/>
                        </a:lnTo>
                        <a:lnTo>
                          <a:pt x="37" y="124"/>
                        </a:lnTo>
                        <a:lnTo>
                          <a:pt x="40" y="128"/>
                        </a:lnTo>
                        <a:lnTo>
                          <a:pt x="37" y="133"/>
                        </a:lnTo>
                        <a:lnTo>
                          <a:pt x="37" y="138"/>
                        </a:lnTo>
                        <a:lnTo>
                          <a:pt x="40" y="147"/>
                        </a:lnTo>
                        <a:lnTo>
                          <a:pt x="44" y="156"/>
                        </a:lnTo>
                        <a:lnTo>
                          <a:pt x="54" y="163"/>
                        </a:lnTo>
                        <a:lnTo>
                          <a:pt x="63" y="170"/>
                        </a:lnTo>
                        <a:lnTo>
                          <a:pt x="72" y="175"/>
                        </a:lnTo>
                        <a:lnTo>
                          <a:pt x="86" y="182"/>
                        </a:lnTo>
                        <a:lnTo>
                          <a:pt x="107" y="189"/>
                        </a:lnTo>
                        <a:lnTo>
                          <a:pt x="121" y="194"/>
                        </a:lnTo>
                        <a:lnTo>
                          <a:pt x="121" y="198"/>
                        </a:lnTo>
                        <a:lnTo>
                          <a:pt x="119" y="203"/>
                        </a:lnTo>
                        <a:lnTo>
                          <a:pt x="119" y="208"/>
                        </a:lnTo>
                        <a:lnTo>
                          <a:pt x="117" y="212"/>
                        </a:lnTo>
                        <a:lnTo>
                          <a:pt x="114" y="217"/>
                        </a:lnTo>
                        <a:lnTo>
                          <a:pt x="114" y="219"/>
                        </a:lnTo>
                        <a:lnTo>
                          <a:pt x="110" y="224"/>
                        </a:lnTo>
                        <a:lnTo>
                          <a:pt x="107" y="229"/>
                        </a:lnTo>
                        <a:lnTo>
                          <a:pt x="105" y="233"/>
                        </a:lnTo>
                        <a:lnTo>
                          <a:pt x="100" y="238"/>
                        </a:lnTo>
                        <a:lnTo>
                          <a:pt x="96" y="243"/>
                        </a:lnTo>
                        <a:lnTo>
                          <a:pt x="91" y="245"/>
                        </a:lnTo>
                        <a:lnTo>
                          <a:pt x="89" y="247"/>
                        </a:lnTo>
                        <a:lnTo>
                          <a:pt x="86" y="250"/>
                        </a:lnTo>
                        <a:lnTo>
                          <a:pt x="77" y="252"/>
                        </a:lnTo>
                        <a:lnTo>
                          <a:pt x="70" y="254"/>
                        </a:lnTo>
                        <a:lnTo>
                          <a:pt x="61" y="254"/>
                        </a:lnTo>
                        <a:lnTo>
                          <a:pt x="49" y="254"/>
                        </a:lnTo>
                        <a:lnTo>
                          <a:pt x="37" y="250"/>
                        </a:lnTo>
                        <a:lnTo>
                          <a:pt x="33" y="247"/>
                        </a:lnTo>
                        <a:lnTo>
                          <a:pt x="30" y="245"/>
                        </a:lnTo>
                        <a:lnTo>
                          <a:pt x="26" y="243"/>
                        </a:lnTo>
                        <a:lnTo>
                          <a:pt x="23" y="238"/>
                        </a:lnTo>
                        <a:lnTo>
                          <a:pt x="16" y="233"/>
                        </a:lnTo>
                        <a:lnTo>
                          <a:pt x="14" y="229"/>
                        </a:lnTo>
                        <a:lnTo>
                          <a:pt x="12" y="224"/>
                        </a:lnTo>
                        <a:lnTo>
                          <a:pt x="9" y="219"/>
                        </a:lnTo>
                        <a:lnTo>
                          <a:pt x="7" y="215"/>
                        </a:lnTo>
                        <a:lnTo>
                          <a:pt x="5" y="212"/>
                        </a:lnTo>
                        <a:lnTo>
                          <a:pt x="2" y="208"/>
                        </a:lnTo>
                        <a:lnTo>
                          <a:pt x="2" y="203"/>
                        </a:lnTo>
                        <a:lnTo>
                          <a:pt x="2" y="198"/>
                        </a:lnTo>
                        <a:lnTo>
                          <a:pt x="0" y="189"/>
                        </a:lnTo>
                        <a:lnTo>
                          <a:pt x="0" y="180"/>
                        </a:lnTo>
                        <a:lnTo>
                          <a:pt x="2" y="175"/>
                        </a:lnTo>
                        <a:lnTo>
                          <a:pt x="2" y="173"/>
                        </a:lnTo>
                        <a:lnTo>
                          <a:pt x="2" y="170"/>
                        </a:lnTo>
                        <a:lnTo>
                          <a:pt x="2" y="163"/>
                        </a:lnTo>
                        <a:lnTo>
                          <a:pt x="5" y="147"/>
                        </a:lnTo>
                        <a:lnTo>
                          <a:pt x="7" y="133"/>
                        </a:lnTo>
                        <a:lnTo>
                          <a:pt x="12" y="119"/>
                        </a:lnTo>
                        <a:lnTo>
                          <a:pt x="19" y="105"/>
                        </a:lnTo>
                        <a:lnTo>
                          <a:pt x="26" y="93"/>
                        </a:lnTo>
                        <a:lnTo>
                          <a:pt x="30" y="79"/>
                        </a:lnTo>
                        <a:lnTo>
                          <a:pt x="35" y="72"/>
                        </a:lnTo>
                        <a:lnTo>
                          <a:pt x="37" y="65"/>
                        </a:lnTo>
                        <a:lnTo>
                          <a:pt x="40" y="56"/>
                        </a:lnTo>
                        <a:lnTo>
                          <a:pt x="40" y="49"/>
                        </a:lnTo>
                        <a:lnTo>
                          <a:pt x="40" y="30"/>
                        </a:lnTo>
                        <a:lnTo>
                          <a:pt x="40" y="25"/>
                        </a:lnTo>
                        <a:lnTo>
                          <a:pt x="37" y="16"/>
                        </a:lnTo>
                        <a:lnTo>
                          <a:pt x="33" y="9"/>
                        </a:lnTo>
                        <a:lnTo>
                          <a:pt x="30" y="2"/>
                        </a:lnTo>
                        <a:lnTo>
                          <a:pt x="26" y="0"/>
                        </a:lnTo>
                        <a:lnTo>
                          <a:pt x="100" y="0"/>
                        </a:lnTo>
                        <a:lnTo>
                          <a:pt x="93" y="2"/>
                        </a:lnTo>
                        <a:lnTo>
                          <a:pt x="89" y="9"/>
                        </a:lnTo>
                        <a:lnTo>
                          <a:pt x="86" y="16"/>
                        </a:lnTo>
                        <a:lnTo>
                          <a:pt x="84" y="25"/>
                        </a:lnTo>
                        <a:lnTo>
                          <a:pt x="82" y="32"/>
                        </a:lnTo>
                        <a:lnTo>
                          <a:pt x="82" y="39"/>
                        </a:lnTo>
                        <a:lnTo>
                          <a:pt x="82" y="49"/>
                        </a:lnTo>
                        <a:lnTo>
                          <a:pt x="82" y="56"/>
                        </a:lnTo>
                        <a:lnTo>
                          <a:pt x="84" y="65"/>
                        </a:lnTo>
                        <a:lnTo>
                          <a:pt x="89" y="72"/>
                        </a:lnTo>
                        <a:lnTo>
                          <a:pt x="91" y="74"/>
                        </a:lnTo>
                        <a:close/>
                      </a:path>
                    </a:pathLst>
                  </a:custGeom>
                  <a:solidFill>
                    <a:srgbClr val="FFFF80"/>
                  </a:solidFill>
                  <a:ln w="0">
                    <a:solidFill>
                      <a:srgbClr val="000000"/>
                    </a:solidFill>
                    <a:round/>
                    <a:headEnd/>
                    <a:tailEnd/>
                  </a:ln>
                </p:spPr>
                <p:txBody>
                  <a:bodyPr/>
                  <a:lstStyle/>
                  <a:p>
                    <a:endParaRPr lang="fr-FR"/>
                  </a:p>
                </p:txBody>
              </p:sp>
              <p:sp>
                <p:nvSpPr>
                  <p:cNvPr id="35" name="Freeform 18"/>
                  <p:cNvSpPr>
                    <a:spLocks/>
                  </p:cNvSpPr>
                  <p:nvPr/>
                </p:nvSpPr>
                <p:spPr bwMode="auto">
                  <a:xfrm>
                    <a:off x="3957" y="1800"/>
                    <a:ext cx="317" cy="166"/>
                  </a:xfrm>
                  <a:custGeom>
                    <a:avLst/>
                    <a:gdLst>
                      <a:gd name="T0" fmla="*/ 140 w 317"/>
                      <a:gd name="T1" fmla="*/ 166 h 166"/>
                      <a:gd name="T2" fmla="*/ 91 w 317"/>
                      <a:gd name="T3" fmla="*/ 161 h 166"/>
                      <a:gd name="T4" fmla="*/ 63 w 317"/>
                      <a:gd name="T5" fmla="*/ 156 h 166"/>
                      <a:gd name="T6" fmla="*/ 35 w 317"/>
                      <a:gd name="T7" fmla="*/ 145 h 166"/>
                      <a:gd name="T8" fmla="*/ 18 w 317"/>
                      <a:gd name="T9" fmla="*/ 135 h 166"/>
                      <a:gd name="T10" fmla="*/ 4 w 317"/>
                      <a:gd name="T11" fmla="*/ 123 h 166"/>
                      <a:gd name="T12" fmla="*/ 0 w 317"/>
                      <a:gd name="T13" fmla="*/ 84 h 166"/>
                      <a:gd name="T14" fmla="*/ 4 w 317"/>
                      <a:gd name="T15" fmla="*/ 70 h 166"/>
                      <a:gd name="T16" fmla="*/ 14 w 317"/>
                      <a:gd name="T17" fmla="*/ 60 h 166"/>
                      <a:gd name="T18" fmla="*/ 23 w 317"/>
                      <a:gd name="T19" fmla="*/ 51 h 166"/>
                      <a:gd name="T20" fmla="*/ 37 w 317"/>
                      <a:gd name="T21" fmla="*/ 44 h 166"/>
                      <a:gd name="T22" fmla="*/ 56 w 317"/>
                      <a:gd name="T23" fmla="*/ 35 h 166"/>
                      <a:gd name="T24" fmla="*/ 91 w 317"/>
                      <a:gd name="T25" fmla="*/ 28 h 166"/>
                      <a:gd name="T26" fmla="*/ 102 w 317"/>
                      <a:gd name="T27" fmla="*/ 23 h 166"/>
                      <a:gd name="T28" fmla="*/ 105 w 317"/>
                      <a:gd name="T29" fmla="*/ 21 h 166"/>
                      <a:gd name="T30" fmla="*/ 102 w 317"/>
                      <a:gd name="T31" fmla="*/ 16 h 166"/>
                      <a:gd name="T32" fmla="*/ 105 w 317"/>
                      <a:gd name="T33" fmla="*/ 14 h 166"/>
                      <a:gd name="T34" fmla="*/ 105 w 317"/>
                      <a:gd name="T35" fmla="*/ 11 h 166"/>
                      <a:gd name="T36" fmla="*/ 114 w 317"/>
                      <a:gd name="T37" fmla="*/ 4 h 166"/>
                      <a:gd name="T38" fmla="*/ 123 w 317"/>
                      <a:gd name="T39" fmla="*/ 2 h 166"/>
                      <a:gd name="T40" fmla="*/ 130 w 317"/>
                      <a:gd name="T41" fmla="*/ 0 h 166"/>
                      <a:gd name="T42" fmla="*/ 154 w 317"/>
                      <a:gd name="T43" fmla="*/ 4 h 166"/>
                      <a:gd name="T44" fmla="*/ 170 w 317"/>
                      <a:gd name="T45" fmla="*/ 2 h 166"/>
                      <a:gd name="T46" fmla="*/ 191 w 317"/>
                      <a:gd name="T47" fmla="*/ 2 h 166"/>
                      <a:gd name="T48" fmla="*/ 198 w 317"/>
                      <a:gd name="T49" fmla="*/ 2 h 166"/>
                      <a:gd name="T50" fmla="*/ 207 w 317"/>
                      <a:gd name="T51" fmla="*/ 7 h 166"/>
                      <a:gd name="T52" fmla="*/ 212 w 317"/>
                      <a:gd name="T53" fmla="*/ 11 h 166"/>
                      <a:gd name="T54" fmla="*/ 214 w 317"/>
                      <a:gd name="T55" fmla="*/ 16 h 166"/>
                      <a:gd name="T56" fmla="*/ 217 w 317"/>
                      <a:gd name="T57" fmla="*/ 25 h 166"/>
                      <a:gd name="T58" fmla="*/ 245 w 317"/>
                      <a:gd name="T59" fmla="*/ 30 h 166"/>
                      <a:gd name="T60" fmla="*/ 270 w 317"/>
                      <a:gd name="T61" fmla="*/ 39 h 166"/>
                      <a:gd name="T62" fmla="*/ 287 w 317"/>
                      <a:gd name="T63" fmla="*/ 49 h 166"/>
                      <a:gd name="T64" fmla="*/ 301 w 317"/>
                      <a:gd name="T65" fmla="*/ 56 h 166"/>
                      <a:gd name="T66" fmla="*/ 310 w 317"/>
                      <a:gd name="T67" fmla="*/ 65 h 166"/>
                      <a:gd name="T68" fmla="*/ 315 w 317"/>
                      <a:gd name="T69" fmla="*/ 77 h 166"/>
                      <a:gd name="T70" fmla="*/ 317 w 317"/>
                      <a:gd name="T71" fmla="*/ 114 h 166"/>
                      <a:gd name="T72" fmla="*/ 305 w 317"/>
                      <a:gd name="T73" fmla="*/ 128 h 166"/>
                      <a:gd name="T74" fmla="*/ 291 w 317"/>
                      <a:gd name="T75" fmla="*/ 140 h 166"/>
                      <a:gd name="T76" fmla="*/ 268 w 317"/>
                      <a:gd name="T77" fmla="*/ 152 h 166"/>
                      <a:gd name="T78" fmla="*/ 240 w 317"/>
                      <a:gd name="T79" fmla="*/ 159 h 166"/>
                      <a:gd name="T80" fmla="*/ 210 w 317"/>
                      <a:gd name="T81" fmla="*/ 166 h 166"/>
                      <a:gd name="T82" fmla="*/ 154 w 317"/>
                      <a:gd name="T83" fmla="*/ 166 h 16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17"/>
                      <a:gd name="T127" fmla="*/ 0 h 166"/>
                      <a:gd name="T128" fmla="*/ 317 w 317"/>
                      <a:gd name="T129" fmla="*/ 166 h 16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17" h="166">
                        <a:moveTo>
                          <a:pt x="154" y="166"/>
                        </a:moveTo>
                        <a:lnTo>
                          <a:pt x="140" y="166"/>
                        </a:lnTo>
                        <a:lnTo>
                          <a:pt x="107" y="166"/>
                        </a:lnTo>
                        <a:lnTo>
                          <a:pt x="91" y="161"/>
                        </a:lnTo>
                        <a:lnTo>
                          <a:pt x="77" y="159"/>
                        </a:lnTo>
                        <a:lnTo>
                          <a:pt x="63" y="156"/>
                        </a:lnTo>
                        <a:lnTo>
                          <a:pt x="49" y="152"/>
                        </a:lnTo>
                        <a:lnTo>
                          <a:pt x="35" y="145"/>
                        </a:lnTo>
                        <a:lnTo>
                          <a:pt x="25" y="140"/>
                        </a:lnTo>
                        <a:lnTo>
                          <a:pt x="18" y="135"/>
                        </a:lnTo>
                        <a:lnTo>
                          <a:pt x="11" y="128"/>
                        </a:lnTo>
                        <a:lnTo>
                          <a:pt x="4" y="123"/>
                        </a:lnTo>
                        <a:lnTo>
                          <a:pt x="0" y="114"/>
                        </a:lnTo>
                        <a:lnTo>
                          <a:pt x="0" y="84"/>
                        </a:lnTo>
                        <a:lnTo>
                          <a:pt x="2" y="77"/>
                        </a:lnTo>
                        <a:lnTo>
                          <a:pt x="4" y="70"/>
                        </a:lnTo>
                        <a:lnTo>
                          <a:pt x="9" y="65"/>
                        </a:lnTo>
                        <a:lnTo>
                          <a:pt x="14" y="60"/>
                        </a:lnTo>
                        <a:lnTo>
                          <a:pt x="18" y="56"/>
                        </a:lnTo>
                        <a:lnTo>
                          <a:pt x="23" y="51"/>
                        </a:lnTo>
                        <a:lnTo>
                          <a:pt x="30" y="49"/>
                        </a:lnTo>
                        <a:lnTo>
                          <a:pt x="37" y="44"/>
                        </a:lnTo>
                        <a:lnTo>
                          <a:pt x="46" y="39"/>
                        </a:lnTo>
                        <a:lnTo>
                          <a:pt x="56" y="35"/>
                        </a:lnTo>
                        <a:lnTo>
                          <a:pt x="72" y="30"/>
                        </a:lnTo>
                        <a:lnTo>
                          <a:pt x="91" y="28"/>
                        </a:lnTo>
                        <a:lnTo>
                          <a:pt x="100" y="25"/>
                        </a:lnTo>
                        <a:lnTo>
                          <a:pt x="102" y="23"/>
                        </a:lnTo>
                        <a:lnTo>
                          <a:pt x="102" y="21"/>
                        </a:lnTo>
                        <a:lnTo>
                          <a:pt x="105" y="21"/>
                        </a:lnTo>
                        <a:lnTo>
                          <a:pt x="102" y="21"/>
                        </a:lnTo>
                        <a:lnTo>
                          <a:pt x="102" y="16"/>
                        </a:lnTo>
                        <a:lnTo>
                          <a:pt x="105" y="16"/>
                        </a:lnTo>
                        <a:lnTo>
                          <a:pt x="105" y="14"/>
                        </a:lnTo>
                        <a:lnTo>
                          <a:pt x="105" y="11"/>
                        </a:lnTo>
                        <a:lnTo>
                          <a:pt x="109" y="7"/>
                        </a:lnTo>
                        <a:lnTo>
                          <a:pt x="114" y="4"/>
                        </a:lnTo>
                        <a:lnTo>
                          <a:pt x="119" y="2"/>
                        </a:lnTo>
                        <a:lnTo>
                          <a:pt x="123" y="2"/>
                        </a:lnTo>
                        <a:lnTo>
                          <a:pt x="126" y="2"/>
                        </a:lnTo>
                        <a:lnTo>
                          <a:pt x="130" y="0"/>
                        </a:lnTo>
                        <a:lnTo>
                          <a:pt x="142" y="4"/>
                        </a:lnTo>
                        <a:lnTo>
                          <a:pt x="154" y="4"/>
                        </a:lnTo>
                        <a:lnTo>
                          <a:pt x="163" y="4"/>
                        </a:lnTo>
                        <a:lnTo>
                          <a:pt x="170" y="2"/>
                        </a:lnTo>
                        <a:lnTo>
                          <a:pt x="179" y="0"/>
                        </a:lnTo>
                        <a:lnTo>
                          <a:pt x="191" y="2"/>
                        </a:lnTo>
                        <a:lnTo>
                          <a:pt x="193" y="2"/>
                        </a:lnTo>
                        <a:lnTo>
                          <a:pt x="198" y="2"/>
                        </a:lnTo>
                        <a:lnTo>
                          <a:pt x="203" y="4"/>
                        </a:lnTo>
                        <a:lnTo>
                          <a:pt x="207" y="7"/>
                        </a:lnTo>
                        <a:lnTo>
                          <a:pt x="212" y="11"/>
                        </a:lnTo>
                        <a:lnTo>
                          <a:pt x="212" y="14"/>
                        </a:lnTo>
                        <a:lnTo>
                          <a:pt x="214" y="16"/>
                        </a:lnTo>
                        <a:lnTo>
                          <a:pt x="214" y="23"/>
                        </a:lnTo>
                        <a:lnTo>
                          <a:pt x="217" y="25"/>
                        </a:lnTo>
                        <a:lnTo>
                          <a:pt x="226" y="28"/>
                        </a:lnTo>
                        <a:lnTo>
                          <a:pt x="245" y="30"/>
                        </a:lnTo>
                        <a:lnTo>
                          <a:pt x="261" y="35"/>
                        </a:lnTo>
                        <a:lnTo>
                          <a:pt x="270" y="39"/>
                        </a:lnTo>
                        <a:lnTo>
                          <a:pt x="280" y="44"/>
                        </a:lnTo>
                        <a:lnTo>
                          <a:pt x="287" y="49"/>
                        </a:lnTo>
                        <a:lnTo>
                          <a:pt x="294" y="51"/>
                        </a:lnTo>
                        <a:lnTo>
                          <a:pt x="301" y="56"/>
                        </a:lnTo>
                        <a:lnTo>
                          <a:pt x="305" y="60"/>
                        </a:lnTo>
                        <a:lnTo>
                          <a:pt x="310" y="65"/>
                        </a:lnTo>
                        <a:lnTo>
                          <a:pt x="315" y="70"/>
                        </a:lnTo>
                        <a:lnTo>
                          <a:pt x="315" y="77"/>
                        </a:lnTo>
                        <a:lnTo>
                          <a:pt x="317" y="84"/>
                        </a:lnTo>
                        <a:lnTo>
                          <a:pt x="317" y="114"/>
                        </a:lnTo>
                        <a:lnTo>
                          <a:pt x="312" y="123"/>
                        </a:lnTo>
                        <a:lnTo>
                          <a:pt x="305" y="128"/>
                        </a:lnTo>
                        <a:lnTo>
                          <a:pt x="298" y="135"/>
                        </a:lnTo>
                        <a:lnTo>
                          <a:pt x="291" y="140"/>
                        </a:lnTo>
                        <a:lnTo>
                          <a:pt x="284" y="145"/>
                        </a:lnTo>
                        <a:lnTo>
                          <a:pt x="268" y="152"/>
                        </a:lnTo>
                        <a:lnTo>
                          <a:pt x="254" y="156"/>
                        </a:lnTo>
                        <a:lnTo>
                          <a:pt x="240" y="159"/>
                        </a:lnTo>
                        <a:lnTo>
                          <a:pt x="226" y="161"/>
                        </a:lnTo>
                        <a:lnTo>
                          <a:pt x="210" y="166"/>
                        </a:lnTo>
                        <a:lnTo>
                          <a:pt x="177" y="166"/>
                        </a:lnTo>
                        <a:lnTo>
                          <a:pt x="154" y="166"/>
                        </a:lnTo>
                        <a:close/>
                      </a:path>
                    </a:pathLst>
                  </a:custGeom>
                  <a:solidFill>
                    <a:srgbClr val="FFFF80"/>
                  </a:solidFill>
                  <a:ln w="0">
                    <a:solidFill>
                      <a:srgbClr val="000000"/>
                    </a:solidFill>
                    <a:round/>
                    <a:headEnd/>
                    <a:tailEnd/>
                  </a:ln>
                </p:spPr>
                <p:txBody>
                  <a:bodyPr/>
                  <a:lstStyle/>
                  <a:p>
                    <a:endParaRPr lang="fr-FR"/>
                  </a:p>
                </p:txBody>
              </p:sp>
              <p:sp>
                <p:nvSpPr>
                  <p:cNvPr id="36" name="Freeform 19"/>
                  <p:cNvSpPr>
                    <a:spLocks/>
                  </p:cNvSpPr>
                  <p:nvPr/>
                </p:nvSpPr>
                <p:spPr bwMode="auto">
                  <a:xfrm>
                    <a:off x="4013" y="1825"/>
                    <a:ext cx="205" cy="84"/>
                  </a:xfrm>
                  <a:custGeom>
                    <a:avLst/>
                    <a:gdLst>
                      <a:gd name="T0" fmla="*/ 161 w 205"/>
                      <a:gd name="T1" fmla="*/ 3 h 84"/>
                      <a:gd name="T2" fmla="*/ 165 w 205"/>
                      <a:gd name="T3" fmla="*/ 10 h 84"/>
                      <a:gd name="T4" fmla="*/ 172 w 205"/>
                      <a:gd name="T5" fmla="*/ 14 h 84"/>
                      <a:gd name="T6" fmla="*/ 179 w 205"/>
                      <a:gd name="T7" fmla="*/ 19 h 84"/>
                      <a:gd name="T8" fmla="*/ 186 w 205"/>
                      <a:gd name="T9" fmla="*/ 21 h 84"/>
                      <a:gd name="T10" fmla="*/ 191 w 205"/>
                      <a:gd name="T11" fmla="*/ 24 h 84"/>
                      <a:gd name="T12" fmla="*/ 193 w 205"/>
                      <a:gd name="T13" fmla="*/ 28 h 84"/>
                      <a:gd name="T14" fmla="*/ 198 w 205"/>
                      <a:gd name="T15" fmla="*/ 31 h 84"/>
                      <a:gd name="T16" fmla="*/ 200 w 205"/>
                      <a:gd name="T17" fmla="*/ 33 h 84"/>
                      <a:gd name="T18" fmla="*/ 203 w 205"/>
                      <a:gd name="T19" fmla="*/ 38 h 84"/>
                      <a:gd name="T20" fmla="*/ 205 w 205"/>
                      <a:gd name="T21" fmla="*/ 45 h 84"/>
                      <a:gd name="T22" fmla="*/ 203 w 205"/>
                      <a:gd name="T23" fmla="*/ 52 h 84"/>
                      <a:gd name="T24" fmla="*/ 198 w 205"/>
                      <a:gd name="T25" fmla="*/ 61 h 84"/>
                      <a:gd name="T26" fmla="*/ 184 w 205"/>
                      <a:gd name="T27" fmla="*/ 68 h 84"/>
                      <a:gd name="T28" fmla="*/ 165 w 205"/>
                      <a:gd name="T29" fmla="*/ 75 h 84"/>
                      <a:gd name="T30" fmla="*/ 144 w 205"/>
                      <a:gd name="T31" fmla="*/ 80 h 84"/>
                      <a:gd name="T32" fmla="*/ 123 w 205"/>
                      <a:gd name="T33" fmla="*/ 82 h 84"/>
                      <a:gd name="T34" fmla="*/ 100 w 205"/>
                      <a:gd name="T35" fmla="*/ 84 h 84"/>
                      <a:gd name="T36" fmla="*/ 70 w 205"/>
                      <a:gd name="T37" fmla="*/ 82 h 84"/>
                      <a:gd name="T38" fmla="*/ 49 w 205"/>
                      <a:gd name="T39" fmla="*/ 77 h 84"/>
                      <a:gd name="T40" fmla="*/ 30 w 205"/>
                      <a:gd name="T41" fmla="*/ 73 h 84"/>
                      <a:gd name="T42" fmla="*/ 11 w 205"/>
                      <a:gd name="T43" fmla="*/ 63 h 84"/>
                      <a:gd name="T44" fmla="*/ 4 w 205"/>
                      <a:gd name="T45" fmla="*/ 56 h 84"/>
                      <a:gd name="T46" fmla="*/ 0 w 205"/>
                      <a:gd name="T47" fmla="*/ 49 h 84"/>
                      <a:gd name="T48" fmla="*/ 2 w 205"/>
                      <a:gd name="T49" fmla="*/ 40 h 84"/>
                      <a:gd name="T50" fmla="*/ 4 w 205"/>
                      <a:gd name="T51" fmla="*/ 33 h 84"/>
                      <a:gd name="T52" fmla="*/ 7 w 205"/>
                      <a:gd name="T53" fmla="*/ 31 h 84"/>
                      <a:gd name="T54" fmla="*/ 11 w 205"/>
                      <a:gd name="T55" fmla="*/ 28 h 84"/>
                      <a:gd name="T56" fmla="*/ 16 w 205"/>
                      <a:gd name="T57" fmla="*/ 24 h 84"/>
                      <a:gd name="T58" fmla="*/ 21 w 205"/>
                      <a:gd name="T59" fmla="*/ 21 h 84"/>
                      <a:gd name="T60" fmla="*/ 28 w 205"/>
                      <a:gd name="T61" fmla="*/ 17 h 84"/>
                      <a:gd name="T62" fmla="*/ 35 w 205"/>
                      <a:gd name="T63" fmla="*/ 12 h 84"/>
                      <a:gd name="T64" fmla="*/ 39 w 205"/>
                      <a:gd name="T65" fmla="*/ 7 h 84"/>
                      <a:gd name="T66" fmla="*/ 44 w 205"/>
                      <a:gd name="T67" fmla="*/ 3 h 8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05"/>
                      <a:gd name="T103" fmla="*/ 0 h 84"/>
                      <a:gd name="T104" fmla="*/ 205 w 205"/>
                      <a:gd name="T105" fmla="*/ 84 h 8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05" h="84">
                        <a:moveTo>
                          <a:pt x="158" y="0"/>
                        </a:moveTo>
                        <a:lnTo>
                          <a:pt x="161" y="3"/>
                        </a:lnTo>
                        <a:lnTo>
                          <a:pt x="161" y="5"/>
                        </a:lnTo>
                        <a:lnTo>
                          <a:pt x="165" y="10"/>
                        </a:lnTo>
                        <a:lnTo>
                          <a:pt x="170" y="12"/>
                        </a:lnTo>
                        <a:lnTo>
                          <a:pt x="172" y="14"/>
                        </a:lnTo>
                        <a:lnTo>
                          <a:pt x="175" y="17"/>
                        </a:lnTo>
                        <a:lnTo>
                          <a:pt x="179" y="19"/>
                        </a:lnTo>
                        <a:lnTo>
                          <a:pt x="184" y="21"/>
                        </a:lnTo>
                        <a:lnTo>
                          <a:pt x="186" y="21"/>
                        </a:lnTo>
                        <a:lnTo>
                          <a:pt x="189" y="24"/>
                        </a:lnTo>
                        <a:lnTo>
                          <a:pt x="191" y="24"/>
                        </a:lnTo>
                        <a:lnTo>
                          <a:pt x="193" y="26"/>
                        </a:lnTo>
                        <a:lnTo>
                          <a:pt x="193" y="28"/>
                        </a:lnTo>
                        <a:lnTo>
                          <a:pt x="196" y="28"/>
                        </a:lnTo>
                        <a:lnTo>
                          <a:pt x="198" y="31"/>
                        </a:lnTo>
                        <a:lnTo>
                          <a:pt x="198" y="33"/>
                        </a:lnTo>
                        <a:lnTo>
                          <a:pt x="200" y="33"/>
                        </a:lnTo>
                        <a:lnTo>
                          <a:pt x="203" y="35"/>
                        </a:lnTo>
                        <a:lnTo>
                          <a:pt x="203" y="38"/>
                        </a:lnTo>
                        <a:lnTo>
                          <a:pt x="203" y="42"/>
                        </a:lnTo>
                        <a:lnTo>
                          <a:pt x="205" y="45"/>
                        </a:lnTo>
                        <a:lnTo>
                          <a:pt x="203" y="49"/>
                        </a:lnTo>
                        <a:lnTo>
                          <a:pt x="203" y="52"/>
                        </a:lnTo>
                        <a:lnTo>
                          <a:pt x="200" y="56"/>
                        </a:lnTo>
                        <a:lnTo>
                          <a:pt x="198" y="61"/>
                        </a:lnTo>
                        <a:lnTo>
                          <a:pt x="193" y="63"/>
                        </a:lnTo>
                        <a:lnTo>
                          <a:pt x="184" y="68"/>
                        </a:lnTo>
                        <a:lnTo>
                          <a:pt x="175" y="73"/>
                        </a:lnTo>
                        <a:lnTo>
                          <a:pt x="165" y="75"/>
                        </a:lnTo>
                        <a:lnTo>
                          <a:pt x="154" y="77"/>
                        </a:lnTo>
                        <a:lnTo>
                          <a:pt x="144" y="80"/>
                        </a:lnTo>
                        <a:lnTo>
                          <a:pt x="133" y="82"/>
                        </a:lnTo>
                        <a:lnTo>
                          <a:pt x="123" y="82"/>
                        </a:lnTo>
                        <a:lnTo>
                          <a:pt x="114" y="84"/>
                        </a:lnTo>
                        <a:lnTo>
                          <a:pt x="100" y="84"/>
                        </a:lnTo>
                        <a:lnTo>
                          <a:pt x="81" y="82"/>
                        </a:lnTo>
                        <a:lnTo>
                          <a:pt x="70" y="82"/>
                        </a:lnTo>
                        <a:lnTo>
                          <a:pt x="60" y="80"/>
                        </a:lnTo>
                        <a:lnTo>
                          <a:pt x="49" y="77"/>
                        </a:lnTo>
                        <a:lnTo>
                          <a:pt x="39" y="75"/>
                        </a:lnTo>
                        <a:lnTo>
                          <a:pt x="30" y="73"/>
                        </a:lnTo>
                        <a:lnTo>
                          <a:pt x="21" y="68"/>
                        </a:lnTo>
                        <a:lnTo>
                          <a:pt x="11" y="63"/>
                        </a:lnTo>
                        <a:lnTo>
                          <a:pt x="7" y="61"/>
                        </a:lnTo>
                        <a:lnTo>
                          <a:pt x="4" y="56"/>
                        </a:lnTo>
                        <a:lnTo>
                          <a:pt x="2" y="52"/>
                        </a:lnTo>
                        <a:lnTo>
                          <a:pt x="0" y="49"/>
                        </a:lnTo>
                        <a:lnTo>
                          <a:pt x="0" y="42"/>
                        </a:lnTo>
                        <a:lnTo>
                          <a:pt x="2" y="40"/>
                        </a:lnTo>
                        <a:lnTo>
                          <a:pt x="2" y="38"/>
                        </a:lnTo>
                        <a:lnTo>
                          <a:pt x="4" y="33"/>
                        </a:lnTo>
                        <a:lnTo>
                          <a:pt x="7" y="31"/>
                        </a:lnTo>
                        <a:lnTo>
                          <a:pt x="9" y="28"/>
                        </a:lnTo>
                        <a:lnTo>
                          <a:pt x="11" y="28"/>
                        </a:lnTo>
                        <a:lnTo>
                          <a:pt x="11" y="26"/>
                        </a:lnTo>
                        <a:lnTo>
                          <a:pt x="16" y="24"/>
                        </a:lnTo>
                        <a:lnTo>
                          <a:pt x="18" y="21"/>
                        </a:lnTo>
                        <a:lnTo>
                          <a:pt x="21" y="21"/>
                        </a:lnTo>
                        <a:lnTo>
                          <a:pt x="25" y="19"/>
                        </a:lnTo>
                        <a:lnTo>
                          <a:pt x="28" y="17"/>
                        </a:lnTo>
                        <a:lnTo>
                          <a:pt x="32" y="14"/>
                        </a:lnTo>
                        <a:lnTo>
                          <a:pt x="35" y="12"/>
                        </a:lnTo>
                        <a:lnTo>
                          <a:pt x="39" y="10"/>
                        </a:lnTo>
                        <a:lnTo>
                          <a:pt x="39" y="7"/>
                        </a:lnTo>
                        <a:lnTo>
                          <a:pt x="44" y="5"/>
                        </a:lnTo>
                        <a:lnTo>
                          <a:pt x="44" y="3"/>
                        </a:lnTo>
                        <a:lnTo>
                          <a:pt x="44" y="0"/>
                        </a:lnTo>
                      </a:path>
                    </a:pathLst>
                  </a:custGeom>
                  <a:noFill/>
                  <a:ln w="0">
                    <a:solidFill>
                      <a:srgbClr val="000000"/>
                    </a:solidFill>
                    <a:round/>
                    <a:headEnd/>
                    <a:tailEnd/>
                  </a:ln>
                </p:spPr>
                <p:txBody>
                  <a:bodyPr/>
                  <a:lstStyle/>
                  <a:p>
                    <a:endParaRPr lang="fr-FR"/>
                  </a:p>
                </p:txBody>
              </p:sp>
              <p:sp>
                <p:nvSpPr>
                  <p:cNvPr id="37" name="Freeform 20"/>
                  <p:cNvSpPr>
                    <a:spLocks/>
                  </p:cNvSpPr>
                  <p:nvPr/>
                </p:nvSpPr>
                <p:spPr bwMode="auto">
                  <a:xfrm>
                    <a:off x="4024" y="1853"/>
                    <a:ext cx="182" cy="38"/>
                  </a:xfrm>
                  <a:custGeom>
                    <a:avLst/>
                    <a:gdLst>
                      <a:gd name="T0" fmla="*/ 182 w 182"/>
                      <a:gd name="T1" fmla="*/ 0 h 38"/>
                      <a:gd name="T2" fmla="*/ 182 w 182"/>
                      <a:gd name="T3" fmla="*/ 5 h 38"/>
                      <a:gd name="T4" fmla="*/ 182 w 182"/>
                      <a:gd name="T5" fmla="*/ 10 h 38"/>
                      <a:gd name="T6" fmla="*/ 180 w 182"/>
                      <a:gd name="T7" fmla="*/ 14 h 38"/>
                      <a:gd name="T8" fmla="*/ 173 w 182"/>
                      <a:gd name="T9" fmla="*/ 19 h 38"/>
                      <a:gd name="T10" fmla="*/ 168 w 182"/>
                      <a:gd name="T11" fmla="*/ 24 h 38"/>
                      <a:gd name="T12" fmla="*/ 154 w 182"/>
                      <a:gd name="T13" fmla="*/ 28 h 38"/>
                      <a:gd name="T14" fmla="*/ 140 w 182"/>
                      <a:gd name="T15" fmla="*/ 33 h 38"/>
                      <a:gd name="T16" fmla="*/ 129 w 182"/>
                      <a:gd name="T17" fmla="*/ 35 h 38"/>
                      <a:gd name="T18" fmla="*/ 91 w 182"/>
                      <a:gd name="T19" fmla="*/ 38 h 38"/>
                      <a:gd name="T20" fmla="*/ 54 w 182"/>
                      <a:gd name="T21" fmla="*/ 35 h 38"/>
                      <a:gd name="T22" fmla="*/ 42 w 182"/>
                      <a:gd name="T23" fmla="*/ 33 h 38"/>
                      <a:gd name="T24" fmla="*/ 28 w 182"/>
                      <a:gd name="T25" fmla="*/ 28 h 38"/>
                      <a:gd name="T26" fmla="*/ 14 w 182"/>
                      <a:gd name="T27" fmla="*/ 24 h 38"/>
                      <a:gd name="T28" fmla="*/ 7 w 182"/>
                      <a:gd name="T29" fmla="*/ 19 h 38"/>
                      <a:gd name="T30" fmla="*/ 3 w 182"/>
                      <a:gd name="T31" fmla="*/ 14 h 38"/>
                      <a:gd name="T32" fmla="*/ 0 w 182"/>
                      <a:gd name="T33" fmla="*/ 10 h 38"/>
                      <a:gd name="T34" fmla="*/ 0 w 182"/>
                      <a:gd name="T35" fmla="*/ 0 h 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2"/>
                      <a:gd name="T55" fmla="*/ 0 h 38"/>
                      <a:gd name="T56" fmla="*/ 182 w 182"/>
                      <a:gd name="T57" fmla="*/ 38 h 3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2" h="38">
                        <a:moveTo>
                          <a:pt x="182" y="0"/>
                        </a:moveTo>
                        <a:lnTo>
                          <a:pt x="182" y="5"/>
                        </a:lnTo>
                        <a:lnTo>
                          <a:pt x="182" y="10"/>
                        </a:lnTo>
                        <a:lnTo>
                          <a:pt x="180" y="14"/>
                        </a:lnTo>
                        <a:lnTo>
                          <a:pt x="173" y="19"/>
                        </a:lnTo>
                        <a:lnTo>
                          <a:pt x="168" y="24"/>
                        </a:lnTo>
                        <a:lnTo>
                          <a:pt x="154" y="28"/>
                        </a:lnTo>
                        <a:lnTo>
                          <a:pt x="140" y="33"/>
                        </a:lnTo>
                        <a:lnTo>
                          <a:pt x="129" y="35"/>
                        </a:lnTo>
                        <a:lnTo>
                          <a:pt x="91" y="38"/>
                        </a:lnTo>
                        <a:lnTo>
                          <a:pt x="54" y="35"/>
                        </a:lnTo>
                        <a:lnTo>
                          <a:pt x="42" y="33"/>
                        </a:lnTo>
                        <a:lnTo>
                          <a:pt x="28" y="28"/>
                        </a:lnTo>
                        <a:lnTo>
                          <a:pt x="14" y="24"/>
                        </a:lnTo>
                        <a:lnTo>
                          <a:pt x="7" y="19"/>
                        </a:lnTo>
                        <a:lnTo>
                          <a:pt x="3" y="14"/>
                        </a:lnTo>
                        <a:lnTo>
                          <a:pt x="0" y="10"/>
                        </a:lnTo>
                        <a:lnTo>
                          <a:pt x="0" y="0"/>
                        </a:lnTo>
                      </a:path>
                    </a:pathLst>
                  </a:custGeom>
                  <a:noFill/>
                  <a:ln w="0">
                    <a:solidFill>
                      <a:srgbClr val="000000"/>
                    </a:solidFill>
                    <a:round/>
                    <a:headEnd/>
                    <a:tailEnd/>
                  </a:ln>
                </p:spPr>
                <p:txBody>
                  <a:bodyPr/>
                  <a:lstStyle/>
                  <a:p>
                    <a:endParaRPr lang="fr-FR"/>
                  </a:p>
                </p:txBody>
              </p:sp>
              <p:sp>
                <p:nvSpPr>
                  <p:cNvPr id="38" name="Freeform 21"/>
                  <p:cNvSpPr>
                    <a:spLocks/>
                  </p:cNvSpPr>
                  <p:nvPr/>
                </p:nvSpPr>
                <p:spPr bwMode="auto">
                  <a:xfrm>
                    <a:off x="3957" y="1881"/>
                    <a:ext cx="315" cy="61"/>
                  </a:xfrm>
                  <a:custGeom>
                    <a:avLst/>
                    <a:gdLst>
                      <a:gd name="T0" fmla="*/ 315 w 315"/>
                      <a:gd name="T1" fmla="*/ 0 h 61"/>
                      <a:gd name="T2" fmla="*/ 315 w 315"/>
                      <a:gd name="T3" fmla="*/ 10 h 61"/>
                      <a:gd name="T4" fmla="*/ 310 w 315"/>
                      <a:gd name="T5" fmla="*/ 17 h 61"/>
                      <a:gd name="T6" fmla="*/ 301 w 315"/>
                      <a:gd name="T7" fmla="*/ 26 h 61"/>
                      <a:gd name="T8" fmla="*/ 291 w 315"/>
                      <a:gd name="T9" fmla="*/ 33 h 61"/>
                      <a:gd name="T10" fmla="*/ 277 w 315"/>
                      <a:gd name="T11" fmla="*/ 40 h 61"/>
                      <a:gd name="T12" fmla="*/ 261 w 315"/>
                      <a:gd name="T13" fmla="*/ 47 h 61"/>
                      <a:gd name="T14" fmla="*/ 245 w 315"/>
                      <a:gd name="T15" fmla="*/ 52 h 61"/>
                      <a:gd name="T16" fmla="*/ 224 w 315"/>
                      <a:gd name="T17" fmla="*/ 57 h 61"/>
                      <a:gd name="T18" fmla="*/ 203 w 315"/>
                      <a:gd name="T19" fmla="*/ 59 h 61"/>
                      <a:gd name="T20" fmla="*/ 182 w 315"/>
                      <a:gd name="T21" fmla="*/ 59 h 61"/>
                      <a:gd name="T22" fmla="*/ 158 w 315"/>
                      <a:gd name="T23" fmla="*/ 61 h 61"/>
                      <a:gd name="T24" fmla="*/ 135 w 315"/>
                      <a:gd name="T25" fmla="*/ 59 h 61"/>
                      <a:gd name="T26" fmla="*/ 114 w 315"/>
                      <a:gd name="T27" fmla="*/ 59 h 61"/>
                      <a:gd name="T28" fmla="*/ 93 w 315"/>
                      <a:gd name="T29" fmla="*/ 57 h 61"/>
                      <a:gd name="T30" fmla="*/ 72 w 315"/>
                      <a:gd name="T31" fmla="*/ 52 h 61"/>
                      <a:gd name="T32" fmla="*/ 53 w 315"/>
                      <a:gd name="T33" fmla="*/ 47 h 61"/>
                      <a:gd name="T34" fmla="*/ 39 w 315"/>
                      <a:gd name="T35" fmla="*/ 40 h 61"/>
                      <a:gd name="T36" fmla="*/ 25 w 315"/>
                      <a:gd name="T37" fmla="*/ 33 h 61"/>
                      <a:gd name="T38" fmla="*/ 14 w 315"/>
                      <a:gd name="T39" fmla="*/ 26 h 61"/>
                      <a:gd name="T40" fmla="*/ 7 w 315"/>
                      <a:gd name="T41" fmla="*/ 17 h 61"/>
                      <a:gd name="T42" fmla="*/ 2 w 315"/>
                      <a:gd name="T43" fmla="*/ 10 h 61"/>
                      <a:gd name="T44" fmla="*/ 0 w 315"/>
                      <a:gd name="T45" fmla="*/ 5 h 6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15"/>
                      <a:gd name="T70" fmla="*/ 0 h 61"/>
                      <a:gd name="T71" fmla="*/ 315 w 315"/>
                      <a:gd name="T72" fmla="*/ 61 h 6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15" h="61">
                        <a:moveTo>
                          <a:pt x="315" y="0"/>
                        </a:moveTo>
                        <a:lnTo>
                          <a:pt x="315" y="10"/>
                        </a:lnTo>
                        <a:lnTo>
                          <a:pt x="310" y="17"/>
                        </a:lnTo>
                        <a:lnTo>
                          <a:pt x="301" y="26"/>
                        </a:lnTo>
                        <a:lnTo>
                          <a:pt x="291" y="33"/>
                        </a:lnTo>
                        <a:lnTo>
                          <a:pt x="277" y="40"/>
                        </a:lnTo>
                        <a:lnTo>
                          <a:pt x="261" y="47"/>
                        </a:lnTo>
                        <a:lnTo>
                          <a:pt x="245" y="52"/>
                        </a:lnTo>
                        <a:lnTo>
                          <a:pt x="224" y="57"/>
                        </a:lnTo>
                        <a:lnTo>
                          <a:pt x="203" y="59"/>
                        </a:lnTo>
                        <a:lnTo>
                          <a:pt x="182" y="59"/>
                        </a:lnTo>
                        <a:lnTo>
                          <a:pt x="158" y="61"/>
                        </a:lnTo>
                        <a:lnTo>
                          <a:pt x="135" y="59"/>
                        </a:lnTo>
                        <a:lnTo>
                          <a:pt x="114" y="59"/>
                        </a:lnTo>
                        <a:lnTo>
                          <a:pt x="93" y="57"/>
                        </a:lnTo>
                        <a:lnTo>
                          <a:pt x="72" y="52"/>
                        </a:lnTo>
                        <a:lnTo>
                          <a:pt x="53" y="47"/>
                        </a:lnTo>
                        <a:lnTo>
                          <a:pt x="39" y="40"/>
                        </a:lnTo>
                        <a:lnTo>
                          <a:pt x="25" y="33"/>
                        </a:lnTo>
                        <a:lnTo>
                          <a:pt x="14" y="26"/>
                        </a:lnTo>
                        <a:lnTo>
                          <a:pt x="7" y="17"/>
                        </a:lnTo>
                        <a:lnTo>
                          <a:pt x="2" y="10"/>
                        </a:lnTo>
                        <a:lnTo>
                          <a:pt x="0" y="5"/>
                        </a:lnTo>
                      </a:path>
                    </a:pathLst>
                  </a:custGeom>
                  <a:noFill/>
                  <a:ln w="0">
                    <a:solidFill>
                      <a:srgbClr val="000000"/>
                    </a:solidFill>
                    <a:round/>
                    <a:headEnd/>
                    <a:tailEnd/>
                  </a:ln>
                </p:spPr>
                <p:txBody>
                  <a:bodyPr/>
                  <a:lstStyle/>
                  <a:p>
                    <a:endParaRPr lang="fr-FR"/>
                  </a:p>
                </p:txBody>
              </p:sp>
              <p:sp>
                <p:nvSpPr>
                  <p:cNvPr id="39" name="Freeform 22"/>
                  <p:cNvSpPr>
                    <a:spLocks/>
                  </p:cNvSpPr>
                  <p:nvPr/>
                </p:nvSpPr>
                <p:spPr bwMode="auto">
                  <a:xfrm>
                    <a:off x="4087" y="1606"/>
                    <a:ext cx="388" cy="147"/>
                  </a:xfrm>
                  <a:custGeom>
                    <a:avLst/>
                    <a:gdLst>
                      <a:gd name="T0" fmla="*/ 157 w 388"/>
                      <a:gd name="T1" fmla="*/ 0 h 147"/>
                      <a:gd name="T2" fmla="*/ 136 w 388"/>
                      <a:gd name="T3" fmla="*/ 2 h 147"/>
                      <a:gd name="T4" fmla="*/ 108 w 388"/>
                      <a:gd name="T5" fmla="*/ 4 h 147"/>
                      <a:gd name="T6" fmla="*/ 80 w 388"/>
                      <a:gd name="T7" fmla="*/ 11 h 147"/>
                      <a:gd name="T8" fmla="*/ 54 w 388"/>
                      <a:gd name="T9" fmla="*/ 18 h 147"/>
                      <a:gd name="T10" fmla="*/ 26 w 388"/>
                      <a:gd name="T11" fmla="*/ 30 h 147"/>
                      <a:gd name="T12" fmla="*/ 10 w 388"/>
                      <a:gd name="T13" fmla="*/ 44 h 147"/>
                      <a:gd name="T14" fmla="*/ 0 w 388"/>
                      <a:gd name="T15" fmla="*/ 61 h 147"/>
                      <a:gd name="T16" fmla="*/ 3 w 388"/>
                      <a:gd name="T17" fmla="*/ 72 h 147"/>
                      <a:gd name="T18" fmla="*/ 0 w 388"/>
                      <a:gd name="T19" fmla="*/ 82 h 147"/>
                      <a:gd name="T20" fmla="*/ 7 w 388"/>
                      <a:gd name="T21" fmla="*/ 100 h 147"/>
                      <a:gd name="T22" fmla="*/ 26 w 388"/>
                      <a:gd name="T23" fmla="*/ 114 h 147"/>
                      <a:gd name="T24" fmla="*/ 49 w 388"/>
                      <a:gd name="T25" fmla="*/ 126 h 147"/>
                      <a:gd name="T26" fmla="*/ 84 w 388"/>
                      <a:gd name="T27" fmla="*/ 138 h 147"/>
                      <a:gd name="T28" fmla="*/ 112 w 388"/>
                      <a:gd name="T29" fmla="*/ 142 h 147"/>
                      <a:gd name="T30" fmla="*/ 150 w 388"/>
                      <a:gd name="T31" fmla="*/ 147 h 147"/>
                      <a:gd name="T32" fmla="*/ 185 w 388"/>
                      <a:gd name="T33" fmla="*/ 147 h 147"/>
                      <a:gd name="T34" fmla="*/ 229 w 388"/>
                      <a:gd name="T35" fmla="*/ 147 h 147"/>
                      <a:gd name="T36" fmla="*/ 266 w 388"/>
                      <a:gd name="T37" fmla="*/ 142 h 147"/>
                      <a:gd name="T38" fmla="*/ 301 w 388"/>
                      <a:gd name="T39" fmla="*/ 138 h 147"/>
                      <a:gd name="T40" fmla="*/ 336 w 388"/>
                      <a:gd name="T41" fmla="*/ 128 h 147"/>
                      <a:gd name="T42" fmla="*/ 357 w 388"/>
                      <a:gd name="T43" fmla="*/ 117 h 147"/>
                      <a:gd name="T44" fmla="*/ 369 w 388"/>
                      <a:gd name="T45" fmla="*/ 110 h 147"/>
                      <a:gd name="T46" fmla="*/ 383 w 388"/>
                      <a:gd name="T47" fmla="*/ 98 h 147"/>
                      <a:gd name="T48" fmla="*/ 388 w 388"/>
                      <a:gd name="T49" fmla="*/ 91 h 147"/>
                      <a:gd name="T50" fmla="*/ 388 w 388"/>
                      <a:gd name="T51" fmla="*/ 86 h 147"/>
                      <a:gd name="T52" fmla="*/ 388 w 388"/>
                      <a:gd name="T53" fmla="*/ 75 h 147"/>
                      <a:gd name="T54" fmla="*/ 388 w 388"/>
                      <a:gd name="T55" fmla="*/ 70 h 147"/>
                      <a:gd name="T56" fmla="*/ 388 w 388"/>
                      <a:gd name="T57" fmla="*/ 56 h 147"/>
                      <a:gd name="T58" fmla="*/ 383 w 388"/>
                      <a:gd name="T59" fmla="*/ 49 h 147"/>
                      <a:gd name="T60" fmla="*/ 374 w 388"/>
                      <a:gd name="T61" fmla="*/ 40 h 147"/>
                      <a:gd name="T62" fmla="*/ 364 w 388"/>
                      <a:gd name="T63" fmla="*/ 33 h 147"/>
                      <a:gd name="T64" fmla="*/ 350 w 388"/>
                      <a:gd name="T65" fmla="*/ 25 h 147"/>
                      <a:gd name="T66" fmla="*/ 329 w 388"/>
                      <a:gd name="T67" fmla="*/ 16 h 147"/>
                      <a:gd name="T68" fmla="*/ 304 w 388"/>
                      <a:gd name="T69" fmla="*/ 9 h 147"/>
                      <a:gd name="T70" fmla="*/ 278 w 388"/>
                      <a:gd name="T71" fmla="*/ 4 h 147"/>
                      <a:gd name="T72" fmla="*/ 252 w 388"/>
                      <a:gd name="T73" fmla="*/ 0 h 147"/>
                      <a:gd name="T74" fmla="*/ 224 w 388"/>
                      <a:gd name="T75" fmla="*/ 0 h 147"/>
                      <a:gd name="T76" fmla="*/ 220 w 388"/>
                      <a:gd name="T77" fmla="*/ 65 h 147"/>
                      <a:gd name="T78" fmla="*/ 213 w 388"/>
                      <a:gd name="T79" fmla="*/ 70 h 147"/>
                      <a:gd name="T80" fmla="*/ 203 w 388"/>
                      <a:gd name="T81" fmla="*/ 72 h 147"/>
                      <a:gd name="T82" fmla="*/ 196 w 388"/>
                      <a:gd name="T83" fmla="*/ 75 h 147"/>
                      <a:gd name="T84" fmla="*/ 182 w 388"/>
                      <a:gd name="T85" fmla="*/ 75 h 147"/>
                      <a:gd name="T86" fmla="*/ 175 w 388"/>
                      <a:gd name="T87" fmla="*/ 72 h 147"/>
                      <a:gd name="T88" fmla="*/ 166 w 388"/>
                      <a:gd name="T89" fmla="*/ 68 h 147"/>
                      <a:gd name="T90" fmla="*/ 159 w 388"/>
                      <a:gd name="T91" fmla="*/ 63 h 147"/>
                      <a:gd name="T92" fmla="*/ 157 w 388"/>
                      <a:gd name="T93" fmla="*/ 63 h 14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88"/>
                      <a:gd name="T142" fmla="*/ 0 h 147"/>
                      <a:gd name="T143" fmla="*/ 388 w 388"/>
                      <a:gd name="T144" fmla="*/ 147 h 14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88" h="147">
                        <a:moveTo>
                          <a:pt x="157" y="63"/>
                        </a:moveTo>
                        <a:lnTo>
                          <a:pt x="157" y="0"/>
                        </a:lnTo>
                        <a:lnTo>
                          <a:pt x="150" y="0"/>
                        </a:lnTo>
                        <a:lnTo>
                          <a:pt x="136" y="2"/>
                        </a:lnTo>
                        <a:lnTo>
                          <a:pt x="122" y="2"/>
                        </a:lnTo>
                        <a:lnTo>
                          <a:pt x="108" y="4"/>
                        </a:lnTo>
                        <a:lnTo>
                          <a:pt x="94" y="9"/>
                        </a:lnTo>
                        <a:lnTo>
                          <a:pt x="80" y="11"/>
                        </a:lnTo>
                        <a:lnTo>
                          <a:pt x="68" y="14"/>
                        </a:lnTo>
                        <a:lnTo>
                          <a:pt x="54" y="18"/>
                        </a:lnTo>
                        <a:lnTo>
                          <a:pt x="40" y="23"/>
                        </a:lnTo>
                        <a:lnTo>
                          <a:pt x="26" y="30"/>
                        </a:lnTo>
                        <a:lnTo>
                          <a:pt x="17" y="40"/>
                        </a:lnTo>
                        <a:lnTo>
                          <a:pt x="10" y="44"/>
                        </a:lnTo>
                        <a:lnTo>
                          <a:pt x="3" y="54"/>
                        </a:lnTo>
                        <a:lnTo>
                          <a:pt x="0" y="61"/>
                        </a:lnTo>
                        <a:lnTo>
                          <a:pt x="0" y="68"/>
                        </a:lnTo>
                        <a:lnTo>
                          <a:pt x="3" y="72"/>
                        </a:lnTo>
                        <a:lnTo>
                          <a:pt x="0" y="77"/>
                        </a:lnTo>
                        <a:lnTo>
                          <a:pt x="0" y="82"/>
                        </a:lnTo>
                        <a:lnTo>
                          <a:pt x="3" y="91"/>
                        </a:lnTo>
                        <a:lnTo>
                          <a:pt x="7" y="100"/>
                        </a:lnTo>
                        <a:lnTo>
                          <a:pt x="17" y="107"/>
                        </a:lnTo>
                        <a:lnTo>
                          <a:pt x="26" y="114"/>
                        </a:lnTo>
                        <a:lnTo>
                          <a:pt x="35" y="119"/>
                        </a:lnTo>
                        <a:lnTo>
                          <a:pt x="49" y="126"/>
                        </a:lnTo>
                        <a:lnTo>
                          <a:pt x="70" y="133"/>
                        </a:lnTo>
                        <a:lnTo>
                          <a:pt x="84" y="138"/>
                        </a:lnTo>
                        <a:lnTo>
                          <a:pt x="91" y="138"/>
                        </a:lnTo>
                        <a:lnTo>
                          <a:pt x="112" y="142"/>
                        </a:lnTo>
                        <a:lnTo>
                          <a:pt x="129" y="145"/>
                        </a:lnTo>
                        <a:lnTo>
                          <a:pt x="150" y="147"/>
                        </a:lnTo>
                        <a:lnTo>
                          <a:pt x="168" y="147"/>
                        </a:lnTo>
                        <a:lnTo>
                          <a:pt x="185" y="147"/>
                        </a:lnTo>
                        <a:lnTo>
                          <a:pt x="213" y="147"/>
                        </a:lnTo>
                        <a:lnTo>
                          <a:pt x="229" y="147"/>
                        </a:lnTo>
                        <a:lnTo>
                          <a:pt x="248" y="147"/>
                        </a:lnTo>
                        <a:lnTo>
                          <a:pt x="266" y="142"/>
                        </a:lnTo>
                        <a:lnTo>
                          <a:pt x="285" y="140"/>
                        </a:lnTo>
                        <a:lnTo>
                          <a:pt x="301" y="138"/>
                        </a:lnTo>
                        <a:lnTo>
                          <a:pt x="320" y="133"/>
                        </a:lnTo>
                        <a:lnTo>
                          <a:pt x="336" y="128"/>
                        </a:lnTo>
                        <a:lnTo>
                          <a:pt x="348" y="121"/>
                        </a:lnTo>
                        <a:lnTo>
                          <a:pt x="357" y="117"/>
                        </a:lnTo>
                        <a:lnTo>
                          <a:pt x="364" y="114"/>
                        </a:lnTo>
                        <a:lnTo>
                          <a:pt x="369" y="110"/>
                        </a:lnTo>
                        <a:lnTo>
                          <a:pt x="374" y="107"/>
                        </a:lnTo>
                        <a:lnTo>
                          <a:pt x="383" y="98"/>
                        </a:lnTo>
                        <a:lnTo>
                          <a:pt x="385" y="93"/>
                        </a:lnTo>
                        <a:lnTo>
                          <a:pt x="388" y="91"/>
                        </a:lnTo>
                        <a:lnTo>
                          <a:pt x="388" y="89"/>
                        </a:lnTo>
                        <a:lnTo>
                          <a:pt x="388" y="86"/>
                        </a:lnTo>
                        <a:lnTo>
                          <a:pt x="388" y="77"/>
                        </a:lnTo>
                        <a:lnTo>
                          <a:pt x="388" y="75"/>
                        </a:lnTo>
                        <a:lnTo>
                          <a:pt x="388" y="70"/>
                        </a:lnTo>
                        <a:lnTo>
                          <a:pt x="388" y="61"/>
                        </a:lnTo>
                        <a:lnTo>
                          <a:pt x="388" y="56"/>
                        </a:lnTo>
                        <a:lnTo>
                          <a:pt x="385" y="51"/>
                        </a:lnTo>
                        <a:lnTo>
                          <a:pt x="383" y="49"/>
                        </a:lnTo>
                        <a:lnTo>
                          <a:pt x="378" y="44"/>
                        </a:lnTo>
                        <a:lnTo>
                          <a:pt x="374" y="40"/>
                        </a:lnTo>
                        <a:lnTo>
                          <a:pt x="369" y="35"/>
                        </a:lnTo>
                        <a:lnTo>
                          <a:pt x="364" y="33"/>
                        </a:lnTo>
                        <a:lnTo>
                          <a:pt x="360" y="30"/>
                        </a:lnTo>
                        <a:lnTo>
                          <a:pt x="350" y="25"/>
                        </a:lnTo>
                        <a:lnTo>
                          <a:pt x="339" y="18"/>
                        </a:lnTo>
                        <a:lnTo>
                          <a:pt x="329" y="16"/>
                        </a:lnTo>
                        <a:lnTo>
                          <a:pt x="315" y="11"/>
                        </a:lnTo>
                        <a:lnTo>
                          <a:pt x="304" y="9"/>
                        </a:lnTo>
                        <a:lnTo>
                          <a:pt x="292" y="7"/>
                        </a:lnTo>
                        <a:lnTo>
                          <a:pt x="278" y="4"/>
                        </a:lnTo>
                        <a:lnTo>
                          <a:pt x="266" y="2"/>
                        </a:lnTo>
                        <a:lnTo>
                          <a:pt x="252" y="0"/>
                        </a:lnTo>
                        <a:lnTo>
                          <a:pt x="238" y="0"/>
                        </a:lnTo>
                        <a:lnTo>
                          <a:pt x="224" y="0"/>
                        </a:lnTo>
                        <a:lnTo>
                          <a:pt x="224" y="63"/>
                        </a:lnTo>
                        <a:lnTo>
                          <a:pt x="220" y="65"/>
                        </a:lnTo>
                        <a:lnTo>
                          <a:pt x="217" y="68"/>
                        </a:lnTo>
                        <a:lnTo>
                          <a:pt x="213" y="70"/>
                        </a:lnTo>
                        <a:lnTo>
                          <a:pt x="208" y="72"/>
                        </a:lnTo>
                        <a:lnTo>
                          <a:pt x="203" y="72"/>
                        </a:lnTo>
                        <a:lnTo>
                          <a:pt x="201" y="75"/>
                        </a:lnTo>
                        <a:lnTo>
                          <a:pt x="196" y="75"/>
                        </a:lnTo>
                        <a:lnTo>
                          <a:pt x="187" y="75"/>
                        </a:lnTo>
                        <a:lnTo>
                          <a:pt x="182" y="75"/>
                        </a:lnTo>
                        <a:lnTo>
                          <a:pt x="178" y="72"/>
                        </a:lnTo>
                        <a:lnTo>
                          <a:pt x="175" y="72"/>
                        </a:lnTo>
                        <a:lnTo>
                          <a:pt x="171" y="70"/>
                        </a:lnTo>
                        <a:lnTo>
                          <a:pt x="166" y="68"/>
                        </a:lnTo>
                        <a:lnTo>
                          <a:pt x="161" y="68"/>
                        </a:lnTo>
                        <a:lnTo>
                          <a:pt x="159" y="63"/>
                        </a:lnTo>
                        <a:lnTo>
                          <a:pt x="157" y="63"/>
                        </a:lnTo>
                        <a:close/>
                      </a:path>
                    </a:pathLst>
                  </a:custGeom>
                  <a:solidFill>
                    <a:srgbClr val="FFFF80"/>
                  </a:solidFill>
                  <a:ln w="0">
                    <a:solidFill>
                      <a:srgbClr val="000000"/>
                    </a:solidFill>
                    <a:round/>
                    <a:headEnd/>
                    <a:tailEnd/>
                  </a:ln>
                </p:spPr>
                <p:txBody>
                  <a:bodyPr/>
                  <a:lstStyle/>
                  <a:p>
                    <a:endParaRPr lang="fr-FR"/>
                  </a:p>
                </p:txBody>
              </p:sp>
              <p:sp>
                <p:nvSpPr>
                  <p:cNvPr id="40" name="Freeform 23"/>
                  <p:cNvSpPr>
                    <a:spLocks/>
                  </p:cNvSpPr>
                  <p:nvPr/>
                </p:nvSpPr>
                <p:spPr bwMode="auto">
                  <a:xfrm>
                    <a:off x="4090" y="1681"/>
                    <a:ext cx="385" cy="58"/>
                  </a:xfrm>
                  <a:custGeom>
                    <a:avLst/>
                    <a:gdLst>
                      <a:gd name="T0" fmla="*/ 385 w 385"/>
                      <a:gd name="T1" fmla="*/ 0 h 58"/>
                      <a:gd name="T2" fmla="*/ 382 w 385"/>
                      <a:gd name="T3" fmla="*/ 4 h 58"/>
                      <a:gd name="T4" fmla="*/ 380 w 385"/>
                      <a:gd name="T5" fmla="*/ 7 h 58"/>
                      <a:gd name="T6" fmla="*/ 375 w 385"/>
                      <a:gd name="T7" fmla="*/ 11 h 58"/>
                      <a:gd name="T8" fmla="*/ 371 w 385"/>
                      <a:gd name="T9" fmla="*/ 16 h 58"/>
                      <a:gd name="T10" fmla="*/ 366 w 385"/>
                      <a:gd name="T11" fmla="*/ 21 h 58"/>
                      <a:gd name="T12" fmla="*/ 364 w 385"/>
                      <a:gd name="T13" fmla="*/ 21 h 58"/>
                      <a:gd name="T14" fmla="*/ 361 w 385"/>
                      <a:gd name="T15" fmla="*/ 23 h 58"/>
                      <a:gd name="T16" fmla="*/ 354 w 385"/>
                      <a:gd name="T17" fmla="*/ 28 h 58"/>
                      <a:gd name="T18" fmla="*/ 350 w 385"/>
                      <a:gd name="T19" fmla="*/ 30 h 58"/>
                      <a:gd name="T20" fmla="*/ 343 w 385"/>
                      <a:gd name="T21" fmla="*/ 32 h 58"/>
                      <a:gd name="T22" fmla="*/ 331 w 385"/>
                      <a:gd name="T23" fmla="*/ 37 h 58"/>
                      <a:gd name="T24" fmla="*/ 324 w 385"/>
                      <a:gd name="T25" fmla="*/ 39 h 58"/>
                      <a:gd name="T26" fmla="*/ 315 w 385"/>
                      <a:gd name="T27" fmla="*/ 42 h 58"/>
                      <a:gd name="T28" fmla="*/ 298 w 385"/>
                      <a:gd name="T29" fmla="*/ 46 h 58"/>
                      <a:gd name="T30" fmla="*/ 280 w 385"/>
                      <a:gd name="T31" fmla="*/ 51 h 58"/>
                      <a:gd name="T32" fmla="*/ 263 w 385"/>
                      <a:gd name="T33" fmla="*/ 53 h 58"/>
                      <a:gd name="T34" fmla="*/ 242 w 385"/>
                      <a:gd name="T35" fmla="*/ 56 h 58"/>
                      <a:gd name="T36" fmla="*/ 226 w 385"/>
                      <a:gd name="T37" fmla="*/ 58 h 58"/>
                      <a:gd name="T38" fmla="*/ 207 w 385"/>
                      <a:gd name="T39" fmla="*/ 58 h 58"/>
                      <a:gd name="T40" fmla="*/ 193 w 385"/>
                      <a:gd name="T41" fmla="*/ 58 h 58"/>
                      <a:gd name="T42" fmla="*/ 182 w 385"/>
                      <a:gd name="T43" fmla="*/ 58 h 58"/>
                      <a:gd name="T44" fmla="*/ 163 w 385"/>
                      <a:gd name="T45" fmla="*/ 56 h 58"/>
                      <a:gd name="T46" fmla="*/ 144 w 385"/>
                      <a:gd name="T47" fmla="*/ 53 h 58"/>
                      <a:gd name="T48" fmla="*/ 126 w 385"/>
                      <a:gd name="T49" fmla="*/ 53 h 58"/>
                      <a:gd name="T50" fmla="*/ 107 w 385"/>
                      <a:gd name="T51" fmla="*/ 49 h 58"/>
                      <a:gd name="T52" fmla="*/ 88 w 385"/>
                      <a:gd name="T53" fmla="*/ 46 h 58"/>
                      <a:gd name="T54" fmla="*/ 70 w 385"/>
                      <a:gd name="T55" fmla="*/ 42 h 58"/>
                      <a:gd name="T56" fmla="*/ 51 w 385"/>
                      <a:gd name="T57" fmla="*/ 37 h 58"/>
                      <a:gd name="T58" fmla="*/ 37 w 385"/>
                      <a:gd name="T59" fmla="*/ 30 h 58"/>
                      <a:gd name="T60" fmla="*/ 23 w 385"/>
                      <a:gd name="T61" fmla="*/ 23 h 58"/>
                      <a:gd name="T62" fmla="*/ 11 w 385"/>
                      <a:gd name="T63" fmla="*/ 16 h 58"/>
                      <a:gd name="T64" fmla="*/ 4 w 385"/>
                      <a:gd name="T65" fmla="*/ 7 h 58"/>
                      <a:gd name="T66" fmla="*/ 0 w 385"/>
                      <a:gd name="T67" fmla="*/ 0 h 5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85"/>
                      <a:gd name="T103" fmla="*/ 0 h 58"/>
                      <a:gd name="T104" fmla="*/ 385 w 385"/>
                      <a:gd name="T105" fmla="*/ 58 h 5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85" h="58">
                        <a:moveTo>
                          <a:pt x="385" y="0"/>
                        </a:moveTo>
                        <a:lnTo>
                          <a:pt x="382" y="4"/>
                        </a:lnTo>
                        <a:lnTo>
                          <a:pt x="380" y="7"/>
                        </a:lnTo>
                        <a:lnTo>
                          <a:pt x="375" y="11"/>
                        </a:lnTo>
                        <a:lnTo>
                          <a:pt x="371" y="16"/>
                        </a:lnTo>
                        <a:lnTo>
                          <a:pt x="366" y="21"/>
                        </a:lnTo>
                        <a:lnTo>
                          <a:pt x="364" y="21"/>
                        </a:lnTo>
                        <a:lnTo>
                          <a:pt x="361" y="23"/>
                        </a:lnTo>
                        <a:lnTo>
                          <a:pt x="354" y="28"/>
                        </a:lnTo>
                        <a:lnTo>
                          <a:pt x="350" y="30"/>
                        </a:lnTo>
                        <a:lnTo>
                          <a:pt x="343" y="32"/>
                        </a:lnTo>
                        <a:lnTo>
                          <a:pt x="331" y="37"/>
                        </a:lnTo>
                        <a:lnTo>
                          <a:pt x="324" y="39"/>
                        </a:lnTo>
                        <a:lnTo>
                          <a:pt x="315" y="42"/>
                        </a:lnTo>
                        <a:lnTo>
                          <a:pt x="298" y="46"/>
                        </a:lnTo>
                        <a:lnTo>
                          <a:pt x="280" y="51"/>
                        </a:lnTo>
                        <a:lnTo>
                          <a:pt x="263" y="53"/>
                        </a:lnTo>
                        <a:lnTo>
                          <a:pt x="242" y="56"/>
                        </a:lnTo>
                        <a:lnTo>
                          <a:pt x="226" y="58"/>
                        </a:lnTo>
                        <a:lnTo>
                          <a:pt x="207" y="58"/>
                        </a:lnTo>
                        <a:lnTo>
                          <a:pt x="193" y="58"/>
                        </a:lnTo>
                        <a:lnTo>
                          <a:pt x="182" y="58"/>
                        </a:lnTo>
                        <a:lnTo>
                          <a:pt x="163" y="56"/>
                        </a:lnTo>
                        <a:lnTo>
                          <a:pt x="144" y="53"/>
                        </a:lnTo>
                        <a:lnTo>
                          <a:pt x="126" y="53"/>
                        </a:lnTo>
                        <a:lnTo>
                          <a:pt x="107" y="49"/>
                        </a:lnTo>
                        <a:lnTo>
                          <a:pt x="88" y="46"/>
                        </a:lnTo>
                        <a:lnTo>
                          <a:pt x="70" y="42"/>
                        </a:lnTo>
                        <a:lnTo>
                          <a:pt x="51" y="37"/>
                        </a:lnTo>
                        <a:lnTo>
                          <a:pt x="37" y="30"/>
                        </a:lnTo>
                        <a:lnTo>
                          <a:pt x="23" y="23"/>
                        </a:lnTo>
                        <a:lnTo>
                          <a:pt x="11" y="16"/>
                        </a:lnTo>
                        <a:lnTo>
                          <a:pt x="4" y="7"/>
                        </a:lnTo>
                        <a:lnTo>
                          <a:pt x="0" y="0"/>
                        </a:lnTo>
                      </a:path>
                    </a:pathLst>
                  </a:custGeom>
                  <a:noFill/>
                  <a:ln w="0">
                    <a:solidFill>
                      <a:srgbClr val="000000"/>
                    </a:solidFill>
                    <a:round/>
                    <a:headEnd/>
                    <a:tailEnd/>
                  </a:ln>
                </p:spPr>
                <p:txBody>
                  <a:bodyPr/>
                  <a:lstStyle/>
                  <a:p>
                    <a:endParaRPr lang="fr-FR"/>
                  </a:p>
                </p:txBody>
              </p:sp>
              <p:sp>
                <p:nvSpPr>
                  <p:cNvPr id="41" name="Freeform 24"/>
                  <p:cNvSpPr>
                    <a:spLocks/>
                  </p:cNvSpPr>
                  <p:nvPr/>
                </p:nvSpPr>
                <p:spPr bwMode="auto">
                  <a:xfrm>
                    <a:off x="4244" y="1477"/>
                    <a:ext cx="67" cy="204"/>
                  </a:xfrm>
                  <a:custGeom>
                    <a:avLst/>
                    <a:gdLst>
                      <a:gd name="T0" fmla="*/ 51 w 67"/>
                      <a:gd name="T1" fmla="*/ 61 h 204"/>
                      <a:gd name="T2" fmla="*/ 60 w 67"/>
                      <a:gd name="T3" fmla="*/ 68 h 204"/>
                      <a:gd name="T4" fmla="*/ 65 w 67"/>
                      <a:gd name="T5" fmla="*/ 75 h 204"/>
                      <a:gd name="T6" fmla="*/ 67 w 67"/>
                      <a:gd name="T7" fmla="*/ 84 h 204"/>
                      <a:gd name="T8" fmla="*/ 63 w 67"/>
                      <a:gd name="T9" fmla="*/ 194 h 204"/>
                      <a:gd name="T10" fmla="*/ 56 w 67"/>
                      <a:gd name="T11" fmla="*/ 199 h 204"/>
                      <a:gd name="T12" fmla="*/ 46 w 67"/>
                      <a:gd name="T13" fmla="*/ 201 h 204"/>
                      <a:gd name="T14" fmla="*/ 39 w 67"/>
                      <a:gd name="T15" fmla="*/ 204 h 204"/>
                      <a:gd name="T16" fmla="*/ 25 w 67"/>
                      <a:gd name="T17" fmla="*/ 204 h 204"/>
                      <a:gd name="T18" fmla="*/ 18 w 67"/>
                      <a:gd name="T19" fmla="*/ 201 h 204"/>
                      <a:gd name="T20" fmla="*/ 9 w 67"/>
                      <a:gd name="T21" fmla="*/ 197 h 204"/>
                      <a:gd name="T22" fmla="*/ 2 w 67"/>
                      <a:gd name="T23" fmla="*/ 192 h 204"/>
                      <a:gd name="T24" fmla="*/ 0 w 67"/>
                      <a:gd name="T25" fmla="*/ 82 h 204"/>
                      <a:gd name="T26" fmla="*/ 4 w 67"/>
                      <a:gd name="T27" fmla="*/ 75 h 204"/>
                      <a:gd name="T28" fmla="*/ 9 w 67"/>
                      <a:gd name="T29" fmla="*/ 68 h 204"/>
                      <a:gd name="T30" fmla="*/ 14 w 67"/>
                      <a:gd name="T31" fmla="*/ 63 h 204"/>
                      <a:gd name="T32" fmla="*/ 21 w 67"/>
                      <a:gd name="T33" fmla="*/ 61 h 204"/>
                      <a:gd name="T34" fmla="*/ 18 w 67"/>
                      <a:gd name="T35" fmla="*/ 59 h 204"/>
                      <a:gd name="T36" fmla="*/ 14 w 67"/>
                      <a:gd name="T37" fmla="*/ 54 h 204"/>
                      <a:gd name="T38" fmla="*/ 9 w 67"/>
                      <a:gd name="T39" fmla="*/ 49 h 204"/>
                      <a:gd name="T40" fmla="*/ 4 w 67"/>
                      <a:gd name="T41" fmla="*/ 42 h 204"/>
                      <a:gd name="T42" fmla="*/ 2 w 67"/>
                      <a:gd name="T43" fmla="*/ 38 h 204"/>
                      <a:gd name="T44" fmla="*/ 4 w 67"/>
                      <a:gd name="T45" fmla="*/ 24 h 204"/>
                      <a:gd name="T46" fmla="*/ 4 w 67"/>
                      <a:gd name="T47" fmla="*/ 17 h 204"/>
                      <a:gd name="T48" fmla="*/ 9 w 67"/>
                      <a:gd name="T49" fmla="*/ 10 h 204"/>
                      <a:gd name="T50" fmla="*/ 18 w 67"/>
                      <a:gd name="T51" fmla="*/ 5 h 204"/>
                      <a:gd name="T52" fmla="*/ 23 w 67"/>
                      <a:gd name="T53" fmla="*/ 0 h 204"/>
                      <a:gd name="T54" fmla="*/ 32 w 67"/>
                      <a:gd name="T55" fmla="*/ 0 h 204"/>
                      <a:gd name="T56" fmla="*/ 42 w 67"/>
                      <a:gd name="T57" fmla="*/ 0 h 204"/>
                      <a:gd name="T58" fmla="*/ 49 w 67"/>
                      <a:gd name="T59" fmla="*/ 3 h 204"/>
                      <a:gd name="T60" fmla="*/ 53 w 67"/>
                      <a:gd name="T61" fmla="*/ 7 h 204"/>
                      <a:gd name="T62" fmla="*/ 58 w 67"/>
                      <a:gd name="T63" fmla="*/ 12 h 204"/>
                      <a:gd name="T64" fmla="*/ 63 w 67"/>
                      <a:gd name="T65" fmla="*/ 19 h 204"/>
                      <a:gd name="T66" fmla="*/ 65 w 67"/>
                      <a:gd name="T67" fmla="*/ 24 h 204"/>
                      <a:gd name="T68" fmla="*/ 65 w 67"/>
                      <a:gd name="T69" fmla="*/ 42 h 204"/>
                      <a:gd name="T70" fmla="*/ 60 w 67"/>
                      <a:gd name="T71" fmla="*/ 47 h 204"/>
                      <a:gd name="T72" fmla="*/ 56 w 67"/>
                      <a:gd name="T73" fmla="*/ 54 h 204"/>
                      <a:gd name="T74" fmla="*/ 51 w 67"/>
                      <a:gd name="T75" fmla="*/ 56 h 204"/>
                      <a:gd name="T76" fmla="*/ 46 w 67"/>
                      <a:gd name="T77" fmla="*/ 61 h 2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7"/>
                      <a:gd name="T118" fmla="*/ 0 h 204"/>
                      <a:gd name="T119" fmla="*/ 67 w 67"/>
                      <a:gd name="T120" fmla="*/ 204 h 2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7" h="204">
                        <a:moveTo>
                          <a:pt x="46" y="61"/>
                        </a:moveTo>
                        <a:lnTo>
                          <a:pt x="51" y="61"/>
                        </a:lnTo>
                        <a:lnTo>
                          <a:pt x="56" y="63"/>
                        </a:lnTo>
                        <a:lnTo>
                          <a:pt x="60" y="68"/>
                        </a:lnTo>
                        <a:lnTo>
                          <a:pt x="63" y="73"/>
                        </a:lnTo>
                        <a:lnTo>
                          <a:pt x="65" y="75"/>
                        </a:lnTo>
                        <a:lnTo>
                          <a:pt x="65" y="80"/>
                        </a:lnTo>
                        <a:lnTo>
                          <a:pt x="67" y="84"/>
                        </a:lnTo>
                        <a:lnTo>
                          <a:pt x="67" y="192"/>
                        </a:lnTo>
                        <a:lnTo>
                          <a:pt x="63" y="194"/>
                        </a:lnTo>
                        <a:lnTo>
                          <a:pt x="60" y="197"/>
                        </a:lnTo>
                        <a:lnTo>
                          <a:pt x="56" y="199"/>
                        </a:lnTo>
                        <a:lnTo>
                          <a:pt x="51" y="201"/>
                        </a:lnTo>
                        <a:lnTo>
                          <a:pt x="46" y="201"/>
                        </a:lnTo>
                        <a:lnTo>
                          <a:pt x="44" y="204"/>
                        </a:lnTo>
                        <a:lnTo>
                          <a:pt x="39" y="204"/>
                        </a:lnTo>
                        <a:lnTo>
                          <a:pt x="30" y="204"/>
                        </a:lnTo>
                        <a:lnTo>
                          <a:pt x="25" y="204"/>
                        </a:lnTo>
                        <a:lnTo>
                          <a:pt x="21" y="201"/>
                        </a:lnTo>
                        <a:lnTo>
                          <a:pt x="18" y="201"/>
                        </a:lnTo>
                        <a:lnTo>
                          <a:pt x="14" y="199"/>
                        </a:lnTo>
                        <a:lnTo>
                          <a:pt x="9" y="197"/>
                        </a:lnTo>
                        <a:lnTo>
                          <a:pt x="4" y="197"/>
                        </a:lnTo>
                        <a:lnTo>
                          <a:pt x="2" y="192"/>
                        </a:lnTo>
                        <a:lnTo>
                          <a:pt x="0" y="192"/>
                        </a:lnTo>
                        <a:lnTo>
                          <a:pt x="0" y="82"/>
                        </a:lnTo>
                        <a:lnTo>
                          <a:pt x="2" y="77"/>
                        </a:lnTo>
                        <a:lnTo>
                          <a:pt x="4" y="75"/>
                        </a:lnTo>
                        <a:lnTo>
                          <a:pt x="4" y="70"/>
                        </a:lnTo>
                        <a:lnTo>
                          <a:pt x="9" y="68"/>
                        </a:lnTo>
                        <a:lnTo>
                          <a:pt x="11" y="66"/>
                        </a:lnTo>
                        <a:lnTo>
                          <a:pt x="14" y="63"/>
                        </a:lnTo>
                        <a:lnTo>
                          <a:pt x="18" y="61"/>
                        </a:lnTo>
                        <a:lnTo>
                          <a:pt x="21" y="61"/>
                        </a:lnTo>
                        <a:lnTo>
                          <a:pt x="18" y="59"/>
                        </a:lnTo>
                        <a:lnTo>
                          <a:pt x="14" y="56"/>
                        </a:lnTo>
                        <a:lnTo>
                          <a:pt x="14" y="54"/>
                        </a:lnTo>
                        <a:lnTo>
                          <a:pt x="9" y="52"/>
                        </a:lnTo>
                        <a:lnTo>
                          <a:pt x="9" y="49"/>
                        </a:lnTo>
                        <a:lnTo>
                          <a:pt x="4" y="47"/>
                        </a:lnTo>
                        <a:lnTo>
                          <a:pt x="4" y="42"/>
                        </a:lnTo>
                        <a:lnTo>
                          <a:pt x="4" y="40"/>
                        </a:lnTo>
                        <a:lnTo>
                          <a:pt x="2" y="38"/>
                        </a:lnTo>
                        <a:lnTo>
                          <a:pt x="2" y="26"/>
                        </a:lnTo>
                        <a:lnTo>
                          <a:pt x="4" y="24"/>
                        </a:lnTo>
                        <a:lnTo>
                          <a:pt x="4" y="19"/>
                        </a:lnTo>
                        <a:lnTo>
                          <a:pt x="4" y="17"/>
                        </a:lnTo>
                        <a:lnTo>
                          <a:pt x="9" y="14"/>
                        </a:lnTo>
                        <a:lnTo>
                          <a:pt x="9" y="10"/>
                        </a:lnTo>
                        <a:lnTo>
                          <a:pt x="14" y="5"/>
                        </a:lnTo>
                        <a:lnTo>
                          <a:pt x="18" y="5"/>
                        </a:lnTo>
                        <a:lnTo>
                          <a:pt x="21" y="3"/>
                        </a:lnTo>
                        <a:lnTo>
                          <a:pt x="23" y="0"/>
                        </a:lnTo>
                        <a:lnTo>
                          <a:pt x="28" y="0"/>
                        </a:lnTo>
                        <a:lnTo>
                          <a:pt x="32" y="0"/>
                        </a:lnTo>
                        <a:lnTo>
                          <a:pt x="37" y="0"/>
                        </a:lnTo>
                        <a:lnTo>
                          <a:pt x="42" y="0"/>
                        </a:lnTo>
                        <a:lnTo>
                          <a:pt x="46" y="0"/>
                        </a:lnTo>
                        <a:lnTo>
                          <a:pt x="49" y="3"/>
                        </a:lnTo>
                        <a:lnTo>
                          <a:pt x="51" y="5"/>
                        </a:lnTo>
                        <a:lnTo>
                          <a:pt x="53" y="7"/>
                        </a:lnTo>
                        <a:lnTo>
                          <a:pt x="56" y="10"/>
                        </a:lnTo>
                        <a:lnTo>
                          <a:pt x="58" y="12"/>
                        </a:lnTo>
                        <a:lnTo>
                          <a:pt x="60" y="14"/>
                        </a:lnTo>
                        <a:lnTo>
                          <a:pt x="63" y="19"/>
                        </a:lnTo>
                        <a:lnTo>
                          <a:pt x="65" y="21"/>
                        </a:lnTo>
                        <a:lnTo>
                          <a:pt x="65" y="24"/>
                        </a:lnTo>
                        <a:lnTo>
                          <a:pt x="65" y="38"/>
                        </a:lnTo>
                        <a:lnTo>
                          <a:pt x="65" y="42"/>
                        </a:lnTo>
                        <a:lnTo>
                          <a:pt x="63" y="45"/>
                        </a:lnTo>
                        <a:lnTo>
                          <a:pt x="60" y="47"/>
                        </a:lnTo>
                        <a:lnTo>
                          <a:pt x="58" y="52"/>
                        </a:lnTo>
                        <a:lnTo>
                          <a:pt x="56" y="54"/>
                        </a:lnTo>
                        <a:lnTo>
                          <a:pt x="53" y="56"/>
                        </a:lnTo>
                        <a:lnTo>
                          <a:pt x="51" y="56"/>
                        </a:lnTo>
                        <a:lnTo>
                          <a:pt x="49" y="61"/>
                        </a:lnTo>
                        <a:lnTo>
                          <a:pt x="46" y="61"/>
                        </a:lnTo>
                        <a:close/>
                      </a:path>
                    </a:pathLst>
                  </a:custGeom>
                  <a:solidFill>
                    <a:srgbClr val="C2FFFF"/>
                  </a:solidFill>
                  <a:ln w="0">
                    <a:solidFill>
                      <a:srgbClr val="000000"/>
                    </a:solidFill>
                    <a:round/>
                    <a:headEnd/>
                    <a:tailEnd/>
                  </a:ln>
                </p:spPr>
                <p:txBody>
                  <a:bodyPr/>
                  <a:lstStyle/>
                  <a:p>
                    <a:endParaRPr lang="fr-FR"/>
                  </a:p>
                </p:txBody>
              </p:sp>
              <p:sp>
                <p:nvSpPr>
                  <p:cNvPr id="42" name="Freeform 25"/>
                  <p:cNvSpPr>
                    <a:spLocks/>
                  </p:cNvSpPr>
                  <p:nvPr/>
                </p:nvSpPr>
                <p:spPr bwMode="auto">
                  <a:xfrm>
                    <a:off x="4106" y="1167"/>
                    <a:ext cx="327" cy="546"/>
                  </a:xfrm>
                  <a:custGeom>
                    <a:avLst/>
                    <a:gdLst>
                      <a:gd name="T0" fmla="*/ 0 w 327"/>
                      <a:gd name="T1" fmla="*/ 532 h 546"/>
                      <a:gd name="T2" fmla="*/ 163 w 327"/>
                      <a:gd name="T3" fmla="*/ 0 h 546"/>
                      <a:gd name="T4" fmla="*/ 166 w 327"/>
                      <a:gd name="T5" fmla="*/ 2 h 546"/>
                      <a:gd name="T6" fmla="*/ 168 w 327"/>
                      <a:gd name="T7" fmla="*/ 4 h 546"/>
                      <a:gd name="T8" fmla="*/ 105 w 327"/>
                      <a:gd name="T9" fmla="*/ 441 h 546"/>
                      <a:gd name="T10" fmla="*/ 168 w 327"/>
                      <a:gd name="T11" fmla="*/ 4 h 546"/>
                      <a:gd name="T12" fmla="*/ 170 w 327"/>
                      <a:gd name="T13" fmla="*/ 4 h 546"/>
                      <a:gd name="T14" fmla="*/ 173 w 327"/>
                      <a:gd name="T15" fmla="*/ 7 h 546"/>
                      <a:gd name="T16" fmla="*/ 177 w 327"/>
                      <a:gd name="T17" fmla="*/ 4 h 546"/>
                      <a:gd name="T18" fmla="*/ 180 w 327"/>
                      <a:gd name="T19" fmla="*/ 4 h 546"/>
                      <a:gd name="T20" fmla="*/ 327 w 327"/>
                      <a:gd name="T21" fmla="*/ 546 h 54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7"/>
                      <a:gd name="T34" fmla="*/ 0 h 546"/>
                      <a:gd name="T35" fmla="*/ 327 w 327"/>
                      <a:gd name="T36" fmla="*/ 546 h 54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7" h="546">
                        <a:moveTo>
                          <a:pt x="0" y="532"/>
                        </a:moveTo>
                        <a:lnTo>
                          <a:pt x="163" y="0"/>
                        </a:lnTo>
                        <a:lnTo>
                          <a:pt x="166" y="2"/>
                        </a:lnTo>
                        <a:lnTo>
                          <a:pt x="168" y="4"/>
                        </a:lnTo>
                        <a:lnTo>
                          <a:pt x="105" y="441"/>
                        </a:lnTo>
                        <a:lnTo>
                          <a:pt x="168" y="4"/>
                        </a:lnTo>
                        <a:lnTo>
                          <a:pt x="170" y="4"/>
                        </a:lnTo>
                        <a:lnTo>
                          <a:pt x="173" y="7"/>
                        </a:lnTo>
                        <a:lnTo>
                          <a:pt x="177" y="4"/>
                        </a:lnTo>
                        <a:lnTo>
                          <a:pt x="180" y="4"/>
                        </a:lnTo>
                        <a:lnTo>
                          <a:pt x="327" y="546"/>
                        </a:lnTo>
                      </a:path>
                    </a:pathLst>
                  </a:custGeom>
                  <a:noFill/>
                  <a:ln w="0">
                    <a:solidFill>
                      <a:srgbClr val="000000"/>
                    </a:solidFill>
                    <a:round/>
                    <a:headEnd/>
                    <a:tailEnd/>
                  </a:ln>
                </p:spPr>
                <p:txBody>
                  <a:bodyPr/>
                  <a:lstStyle/>
                  <a:p>
                    <a:endParaRPr lang="fr-FR"/>
                  </a:p>
                </p:txBody>
              </p:sp>
              <p:sp>
                <p:nvSpPr>
                  <p:cNvPr id="43" name="Freeform 26"/>
                  <p:cNvSpPr>
                    <a:spLocks/>
                  </p:cNvSpPr>
                  <p:nvPr/>
                </p:nvSpPr>
                <p:spPr bwMode="auto">
                  <a:xfrm>
                    <a:off x="3821" y="1753"/>
                    <a:ext cx="266" cy="107"/>
                  </a:xfrm>
                  <a:custGeom>
                    <a:avLst/>
                    <a:gdLst>
                      <a:gd name="T0" fmla="*/ 154 w 266"/>
                      <a:gd name="T1" fmla="*/ 103 h 107"/>
                      <a:gd name="T2" fmla="*/ 166 w 266"/>
                      <a:gd name="T3" fmla="*/ 96 h 107"/>
                      <a:gd name="T4" fmla="*/ 182 w 266"/>
                      <a:gd name="T5" fmla="*/ 86 h 107"/>
                      <a:gd name="T6" fmla="*/ 208 w 266"/>
                      <a:gd name="T7" fmla="*/ 77 h 107"/>
                      <a:gd name="T8" fmla="*/ 236 w 266"/>
                      <a:gd name="T9" fmla="*/ 72 h 107"/>
                      <a:gd name="T10" fmla="*/ 238 w 266"/>
                      <a:gd name="T11" fmla="*/ 68 h 107"/>
                      <a:gd name="T12" fmla="*/ 238 w 266"/>
                      <a:gd name="T13" fmla="*/ 68 h 107"/>
                      <a:gd name="T14" fmla="*/ 241 w 266"/>
                      <a:gd name="T15" fmla="*/ 63 h 107"/>
                      <a:gd name="T16" fmla="*/ 241 w 266"/>
                      <a:gd name="T17" fmla="*/ 58 h 107"/>
                      <a:gd name="T18" fmla="*/ 245 w 266"/>
                      <a:gd name="T19" fmla="*/ 54 h 107"/>
                      <a:gd name="T20" fmla="*/ 255 w 266"/>
                      <a:gd name="T21" fmla="*/ 49 h 107"/>
                      <a:gd name="T22" fmla="*/ 262 w 266"/>
                      <a:gd name="T23" fmla="*/ 49 h 107"/>
                      <a:gd name="T24" fmla="*/ 262 w 266"/>
                      <a:gd name="T25" fmla="*/ 44 h 107"/>
                      <a:gd name="T26" fmla="*/ 255 w 266"/>
                      <a:gd name="T27" fmla="*/ 40 h 107"/>
                      <a:gd name="T28" fmla="*/ 245 w 266"/>
                      <a:gd name="T29" fmla="*/ 30 h 107"/>
                      <a:gd name="T30" fmla="*/ 241 w 266"/>
                      <a:gd name="T31" fmla="*/ 21 h 107"/>
                      <a:gd name="T32" fmla="*/ 236 w 266"/>
                      <a:gd name="T33" fmla="*/ 12 h 107"/>
                      <a:gd name="T34" fmla="*/ 231 w 266"/>
                      <a:gd name="T35" fmla="*/ 5 h 107"/>
                      <a:gd name="T36" fmla="*/ 231 w 266"/>
                      <a:gd name="T37" fmla="*/ 58 h 107"/>
                      <a:gd name="T38" fmla="*/ 222 w 266"/>
                      <a:gd name="T39" fmla="*/ 63 h 107"/>
                      <a:gd name="T40" fmla="*/ 210 w 266"/>
                      <a:gd name="T41" fmla="*/ 68 h 107"/>
                      <a:gd name="T42" fmla="*/ 199 w 266"/>
                      <a:gd name="T43" fmla="*/ 68 h 107"/>
                      <a:gd name="T44" fmla="*/ 189 w 266"/>
                      <a:gd name="T45" fmla="*/ 63 h 107"/>
                      <a:gd name="T46" fmla="*/ 180 w 266"/>
                      <a:gd name="T47" fmla="*/ 56 h 107"/>
                      <a:gd name="T48" fmla="*/ 171 w 266"/>
                      <a:gd name="T49" fmla="*/ 37 h 107"/>
                      <a:gd name="T50" fmla="*/ 168 w 266"/>
                      <a:gd name="T51" fmla="*/ 70 h 107"/>
                      <a:gd name="T52" fmla="*/ 159 w 266"/>
                      <a:gd name="T53" fmla="*/ 77 h 107"/>
                      <a:gd name="T54" fmla="*/ 147 w 266"/>
                      <a:gd name="T55" fmla="*/ 79 h 107"/>
                      <a:gd name="T56" fmla="*/ 136 w 266"/>
                      <a:gd name="T57" fmla="*/ 77 h 107"/>
                      <a:gd name="T58" fmla="*/ 124 w 266"/>
                      <a:gd name="T59" fmla="*/ 72 h 107"/>
                      <a:gd name="T60" fmla="*/ 119 w 266"/>
                      <a:gd name="T61" fmla="*/ 37 h 107"/>
                      <a:gd name="T62" fmla="*/ 110 w 266"/>
                      <a:gd name="T63" fmla="*/ 56 h 107"/>
                      <a:gd name="T64" fmla="*/ 103 w 266"/>
                      <a:gd name="T65" fmla="*/ 61 h 107"/>
                      <a:gd name="T66" fmla="*/ 91 w 266"/>
                      <a:gd name="T67" fmla="*/ 65 h 107"/>
                      <a:gd name="T68" fmla="*/ 75 w 266"/>
                      <a:gd name="T69" fmla="*/ 63 h 107"/>
                      <a:gd name="T70" fmla="*/ 66 w 266"/>
                      <a:gd name="T71" fmla="*/ 58 h 107"/>
                      <a:gd name="T72" fmla="*/ 61 w 266"/>
                      <a:gd name="T73" fmla="*/ 0 h 107"/>
                      <a:gd name="T74" fmla="*/ 47 w 266"/>
                      <a:gd name="T75" fmla="*/ 5 h 107"/>
                      <a:gd name="T76" fmla="*/ 31 w 266"/>
                      <a:gd name="T77" fmla="*/ 12 h 107"/>
                      <a:gd name="T78" fmla="*/ 17 w 266"/>
                      <a:gd name="T79" fmla="*/ 19 h 107"/>
                      <a:gd name="T80" fmla="*/ 10 w 266"/>
                      <a:gd name="T81" fmla="*/ 26 h 107"/>
                      <a:gd name="T82" fmla="*/ 3 w 266"/>
                      <a:gd name="T83" fmla="*/ 33 h 107"/>
                      <a:gd name="T84" fmla="*/ 0 w 266"/>
                      <a:gd name="T85" fmla="*/ 42 h 107"/>
                      <a:gd name="T86" fmla="*/ 3 w 266"/>
                      <a:gd name="T87" fmla="*/ 49 h 107"/>
                      <a:gd name="T88" fmla="*/ 0 w 266"/>
                      <a:gd name="T89" fmla="*/ 58 h 107"/>
                      <a:gd name="T90" fmla="*/ 7 w 266"/>
                      <a:gd name="T91" fmla="*/ 70 h 107"/>
                      <a:gd name="T92" fmla="*/ 19 w 266"/>
                      <a:gd name="T93" fmla="*/ 79 h 107"/>
                      <a:gd name="T94" fmla="*/ 33 w 266"/>
                      <a:gd name="T95" fmla="*/ 86 h 107"/>
                      <a:gd name="T96" fmla="*/ 63 w 266"/>
                      <a:gd name="T97" fmla="*/ 98 h 107"/>
                      <a:gd name="T98" fmla="*/ 94 w 266"/>
                      <a:gd name="T99" fmla="*/ 103 h 107"/>
                      <a:gd name="T100" fmla="*/ 122 w 266"/>
                      <a:gd name="T101" fmla="*/ 105 h 107"/>
                      <a:gd name="T102" fmla="*/ 150 w 266"/>
                      <a:gd name="T103" fmla="*/ 107 h 10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66"/>
                      <a:gd name="T157" fmla="*/ 0 h 107"/>
                      <a:gd name="T158" fmla="*/ 266 w 266"/>
                      <a:gd name="T159" fmla="*/ 107 h 10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66" h="107">
                        <a:moveTo>
                          <a:pt x="150" y="107"/>
                        </a:moveTo>
                        <a:lnTo>
                          <a:pt x="154" y="103"/>
                        </a:lnTo>
                        <a:lnTo>
                          <a:pt x="159" y="98"/>
                        </a:lnTo>
                        <a:lnTo>
                          <a:pt x="166" y="96"/>
                        </a:lnTo>
                        <a:lnTo>
                          <a:pt x="173" y="91"/>
                        </a:lnTo>
                        <a:lnTo>
                          <a:pt x="182" y="86"/>
                        </a:lnTo>
                        <a:lnTo>
                          <a:pt x="192" y="82"/>
                        </a:lnTo>
                        <a:lnTo>
                          <a:pt x="208" y="77"/>
                        </a:lnTo>
                        <a:lnTo>
                          <a:pt x="227" y="75"/>
                        </a:lnTo>
                        <a:lnTo>
                          <a:pt x="236" y="72"/>
                        </a:lnTo>
                        <a:lnTo>
                          <a:pt x="238" y="70"/>
                        </a:lnTo>
                        <a:lnTo>
                          <a:pt x="238" y="68"/>
                        </a:lnTo>
                        <a:lnTo>
                          <a:pt x="241" y="68"/>
                        </a:lnTo>
                        <a:lnTo>
                          <a:pt x="238" y="68"/>
                        </a:lnTo>
                        <a:lnTo>
                          <a:pt x="238" y="63"/>
                        </a:lnTo>
                        <a:lnTo>
                          <a:pt x="241" y="63"/>
                        </a:lnTo>
                        <a:lnTo>
                          <a:pt x="241" y="61"/>
                        </a:lnTo>
                        <a:lnTo>
                          <a:pt x="241" y="58"/>
                        </a:lnTo>
                        <a:lnTo>
                          <a:pt x="245" y="54"/>
                        </a:lnTo>
                        <a:lnTo>
                          <a:pt x="250" y="51"/>
                        </a:lnTo>
                        <a:lnTo>
                          <a:pt x="255" y="49"/>
                        </a:lnTo>
                        <a:lnTo>
                          <a:pt x="259" y="49"/>
                        </a:lnTo>
                        <a:lnTo>
                          <a:pt x="262" y="49"/>
                        </a:lnTo>
                        <a:lnTo>
                          <a:pt x="266" y="47"/>
                        </a:lnTo>
                        <a:lnTo>
                          <a:pt x="262" y="44"/>
                        </a:lnTo>
                        <a:lnTo>
                          <a:pt x="259" y="42"/>
                        </a:lnTo>
                        <a:lnTo>
                          <a:pt x="255" y="40"/>
                        </a:lnTo>
                        <a:lnTo>
                          <a:pt x="252" y="35"/>
                        </a:lnTo>
                        <a:lnTo>
                          <a:pt x="245" y="30"/>
                        </a:lnTo>
                        <a:lnTo>
                          <a:pt x="243" y="26"/>
                        </a:lnTo>
                        <a:lnTo>
                          <a:pt x="241" y="21"/>
                        </a:lnTo>
                        <a:lnTo>
                          <a:pt x="238" y="16"/>
                        </a:lnTo>
                        <a:lnTo>
                          <a:pt x="236" y="12"/>
                        </a:lnTo>
                        <a:lnTo>
                          <a:pt x="234" y="9"/>
                        </a:lnTo>
                        <a:lnTo>
                          <a:pt x="231" y="5"/>
                        </a:lnTo>
                        <a:lnTo>
                          <a:pt x="231" y="0"/>
                        </a:lnTo>
                        <a:lnTo>
                          <a:pt x="231" y="58"/>
                        </a:lnTo>
                        <a:lnTo>
                          <a:pt x="227" y="61"/>
                        </a:lnTo>
                        <a:lnTo>
                          <a:pt x="222" y="63"/>
                        </a:lnTo>
                        <a:lnTo>
                          <a:pt x="217" y="65"/>
                        </a:lnTo>
                        <a:lnTo>
                          <a:pt x="210" y="68"/>
                        </a:lnTo>
                        <a:lnTo>
                          <a:pt x="203" y="68"/>
                        </a:lnTo>
                        <a:lnTo>
                          <a:pt x="199" y="68"/>
                        </a:lnTo>
                        <a:lnTo>
                          <a:pt x="194" y="63"/>
                        </a:lnTo>
                        <a:lnTo>
                          <a:pt x="189" y="63"/>
                        </a:lnTo>
                        <a:lnTo>
                          <a:pt x="182" y="58"/>
                        </a:lnTo>
                        <a:lnTo>
                          <a:pt x="180" y="56"/>
                        </a:lnTo>
                        <a:lnTo>
                          <a:pt x="180" y="37"/>
                        </a:lnTo>
                        <a:lnTo>
                          <a:pt x="171" y="37"/>
                        </a:lnTo>
                        <a:lnTo>
                          <a:pt x="171" y="68"/>
                        </a:lnTo>
                        <a:lnTo>
                          <a:pt x="168" y="70"/>
                        </a:lnTo>
                        <a:lnTo>
                          <a:pt x="164" y="72"/>
                        </a:lnTo>
                        <a:lnTo>
                          <a:pt x="159" y="77"/>
                        </a:lnTo>
                        <a:lnTo>
                          <a:pt x="152" y="77"/>
                        </a:lnTo>
                        <a:lnTo>
                          <a:pt x="147" y="79"/>
                        </a:lnTo>
                        <a:lnTo>
                          <a:pt x="140" y="77"/>
                        </a:lnTo>
                        <a:lnTo>
                          <a:pt x="136" y="77"/>
                        </a:lnTo>
                        <a:lnTo>
                          <a:pt x="131" y="75"/>
                        </a:lnTo>
                        <a:lnTo>
                          <a:pt x="124" y="72"/>
                        </a:lnTo>
                        <a:lnTo>
                          <a:pt x="119" y="68"/>
                        </a:lnTo>
                        <a:lnTo>
                          <a:pt x="119" y="37"/>
                        </a:lnTo>
                        <a:lnTo>
                          <a:pt x="110" y="37"/>
                        </a:lnTo>
                        <a:lnTo>
                          <a:pt x="110" y="56"/>
                        </a:lnTo>
                        <a:lnTo>
                          <a:pt x="108" y="58"/>
                        </a:lnTo>
                        <a:lnTo>
                          <a:pt x="103" y="61"/>
                        </a:lnTo>
                        <a:lnTo>
                          <a:pt x="98" y="63"/>
                        </a:lnTo>
                        <a:lnTo>
                          <a:pt x="91" y="65"/>
                        </a:lnTo>
                        <a:lnTo>
                          <a:pt x="82" y="65"/>
                        </a:lnTo>
                        <a:lnTo>
                          <a:pt x="75" y="63"/>
                        </a:lnTo>
                        <a:lnTo>
                          <a:pt x="70" y="63"/>
                        </a:lnTo>
                        <a:lnTo>
                          <a:pt x="66" y="58"/>
                        </a:lnTo>
                        <a:lnTo>
                          <a:pt x="61" y="56"/>
                        </a:lnTo>
                        <a:lnTo>
                          <a:pt x="61" y="0"/>
                        </a:lnTo>
                        <a:lnTo>
                          <a:pt x="49" y="2"/>
                        </a:lnTo>
                        <a:lnTo>
                          <a:pt x="47" y="5"/>
                        </a:lnTo>
                        <a:lnTo>
                          <a:pt x="40" y="7"/>
                        </a:lnTo>
                        <a:lnTo>
                          <a:pt x="31" y="12"/>
                        </a:lnTo>
                        <a:lnTo>
                          <a:pt x="21" y="16"/>
                        </a:lnTo>
                        <a:lnTo>
                          <a:pt x="17" y="19"/>
                        </a:lnTo>
                        <a:lnTo>
                          <a:pt x="12" y="23"/>
                        </a:lnTo>
                        <a:lnTo>
                          <a:pt x="10" y="26"/>
                        </a:lnTo>
                        <a:lnTo>
                          <a:pt x="7" y="28"/>
                        </a:lnTo>
                        <a:lnTo>
                          <a:pt x="3" y="33"/>
                        </a:lnTo>
                        <a:lnTo>
                          <a:pt x="3" y="37"/>
                        </a:lnTo>
                        <a:lnTo>
                          <a:pt x="0" y="42"/>
                        </a:lnTo>
                        <a:lnTo>
                          <a:pt x="0" y="47"/>
                        </a:lnTo>
                        <a:lnTo>
                          <a:pt x="3" y="49"/>
                        </a:lnTo>
                        <a:lnTo>
                          <a:pt x="0" y="51"/>
                        </a:lnTo>
                        <a:lnTo>
                          <a:pt x="0" y="58"/>
                        </a:lnTo>
                        <a:lnTo>
                          <a:pt x="3" y="63"/>
                        </a:lnTo>
                        <a:lnTo>
                          <a:pt x="7" y="70"/>
                        </a:lnTo>
                        <a:lnTo>
                          <a:pt x="12" y="75"/>
                        </a:lnTo>
                        <a:lnTo>
                          <a:pt x="19" y="79"/>
                        </a:lnTo>
                        <a:lnTo>
                          <a:pt x="26" y="84"/>
                        </a:lnTo>
                        <a:lnTo>
                          <a:pt x="33" y="86"/>
                        </a:lnTo>
                        <a:lnTo>
                          <a:pt x="47" y="91"/>
                        </a:lnTo>
                        <a:lnTo>
                          <a:pt x="63" y="98"/>
                        </a:lnTo>
                        <a:lnTo>
                          <a:pt x="80" y="100"/>
                        </a:lnTo>
                        <a:lnTo>
                          <a:pt x="94" y="103"/>
                        </a:lnTo>
                        <a:lnTo>
                          <a:pt x="108" y="105"/>
                        </a:lnTo>
                        <a:lnTo>
                          <a:pt x="122" y="105"/>
                        </a:lnTo>
                        <a:lnTo>
                          <a:pt x="136" y="107"/>
                        </a:lnTo>
                        <a:lnTo>
                          <a:pt x="150" y="107"/>
                        </a:lnTo>
                        <a:close/>
                      </a:path>
                    </a:pathLst>
                  </a:custGeom>
                  <a:solidFill>
                    <a:srgbClr val="FFFF80"/>
                  </a:solidFill>
                  <a:ln w="0">
                    <a:solidFill>
                      <a:srgbClr val="000000"/>
                    </a:solidFill>
                    <a:round/>
                    <a:headEnd/>
                    <a:tailEnd/>
                  </a:ln>
                </p:spPr>
                <p:txBody>
                  <a:bodyPr/>
                  <a:lstStyle/>
                  <a:p>
                    <a:endParaRPr lang="fr-FR"/>
                  </a:p>
                </p:txBody>
              </p:sp>
              <p:sp>
                <p:nvSpPr>
                  <p:cNvPr id="44" name="Freeform 27"/>
                  <p:cNvSpPr>
                    <a:spLocks/>
                  </p:cNvSpPr>
                  <p:nvPr/>
                </p:nvSpPr>
                <p:spPr bwMode="auto">
                  <a:xfrm>
                    <a:off x="3882" y="1662"/>
                    <a:ext cx="49" cy="156"/>
                  </a:xfrm>
                  <a:custGeom>
                    <a:avLst/>
                    <a:gdLst>
                      <a:gd name="T0" fmla="*/ 12 w 49"/>
                      <a:gd name="T1" fmla="*/ 44 h 156"/>
                      <a:gd name="T2" fmla="*/ 9 w 49"/>
                      <a:gd name="T3" fmla="*/ 42 h 156"/>
                      <a:gd name="T4" fmla="*/ 5 w 49"/>
                      <a:gd name="T5" fmla="*/ 40 h 156"/>
                      <a:gd name="T6" fmla="*/ 2 w 49"/>
                      <a:gd name="T7" fmla="*/ 35 h 156"/>
                      <a:gd name="T8" fmla="*/ 2 w 49"/>
                      <a:gd name="T9" fmla="*/ 30 h 156"/>
                      <a:gd name="T10" fmla="*/ 0 w 49"/>
                      <a:gd name="T11" fmla="*/ 19 h 156"/>
                      <a:gd name="T12" fmla="*/ 2 w 49"/>
                      <a:gd name="T13" fmla="*/ 14 h 156"/>
                      <a:gd name="T14" fmla="*/ 5 w 49"/>
                      <a:gd name="T15" fmla="*/ 9 h 156"/>
                      <a:gd name="T16" fmla="*/ 7 w 49"/>
                      <a:gd name="T17" fmla="*/ 7 h 156"/>
                      <a:gd name="T18" fmla="*/ 12 w 49"/>
                      <a:gd name="T19" fmla="*/ 2 h 156"/>
                      <a:gd name="T20" fmla="*/ 16 w 49"/>
                      <a:gd name="T21" fmla="*/ 0 h 156"/>
                      <a:gd name="T22" fmla="*/ 19 w 49"/>
                      <a:gd name="T23" fmla="*/ 0 h 156"/>
                      <a:gd name="T24" fmla="*/ 33 w 49"/>
                      <a:gd name="T25" fmla="*/ 0 h 156"/>
                      <a:gd name="T26" fmla="*/ 37 w 49"/>
                      <a:gd name="T27" fmla="*/ 2 h 156"/>
                      <a:gd name="T28" fmla="*/ 42 w 49"/>
                      <a:gd name="T29" fmla="*/ 7 h 156"/>
                      <a:gd name="T30" fmla="*/ 47 w 49"/>
                      <a:gd name="T31" fmla="*/ 12 h 156"/>
                      <a:gd name="T32" fmla="*/ 47 w 49"/>
                      <a:gd name="T33" fmla="*/ 14 h 156"/>
                      <a:gd name="T34" fmla="*/ 49 w 49"/>
                      <a:gd name="T35" fmla="*/ 19 h 156"/>
                      <a:gd name="T36" fmla="*/ 49 w 49"/>
                      <a:gd name="T37" fmla="*/ 26 h 156"/>
                      <a:gd name="T38" fmla="*/ 47 w 49"/>
                      <a:gd name="T39" fmla="*/ 30 h 156"/>
                      <a:gd name="T40" fmla="*/ 47 w 49"/>
                      <a:gd name="T41" fmla="*/ 35 h 156"/>
                      <a:gd name="T42" fmla="*/ 44 w 49"/>
                      <a:gd name="T43" fmla="*/ 40 h 156"/>
                      <a:gd name="T44" fmla="*/ 37 w 49"/>
                      <a:gd name="T45" fmla="*/ 44 h 156"/>
                      <a:gd name="T46" fmla="*/ 37 w 49"/>
                      <a:gd name="T47" fmla="*/ 47 h 156"/>
                      <a:gd name="T48" fmla="*/ 42 w 49"/>
                      <a:gd name="T49" fmla="*/ 49 h 156"/>
                      <a:gd name="T50" fmla="*/ 47 w 49"/>
                      <a:gd name="T51" fmla="*/ 54 h 156"/>
                      <a:gd name="T52" fmla="*/ 49 w 49"/>
                      <a:gd name="T53" fmla="*/ 61 h 156"/>
                      <a:gd name="T54" fmla="*/ 47 w 49"/>
                      <a:gd name="T55" fmla="*/ 149 h 156"/>
                      <a:gd name="T56" fmla="*/ 37 w 49"/>
                      <a:gd name="T57" fmla="*/ 154 h 156"/>
                      <a:gd name="T58" fmla="*/ 16 w 49"/>
                      <a:gd name="T59" fmla="*/ 156 h 156"/>
                      <a:gd name="T60" fmla="*/ 9 w 49"/>
                      <a:gd name="T61" fmla="*/ 154 h 156"/>
                      <a:gd name="T62" fmla="*/ 0 w 49"/>
                      <a:gd name="T63" fmla="*/ 147 h 156"/>
                      <a:gd name="T64" fmla="*/ 0 w 49"/>
                      <a:gd name="T65" fmla="*/ 61 h 156"/>
                      <a:gd name="T66" fmla="*/ 2 w 49"/>
                      <a:gd name="T67" fmla="*/ 54 h 156"/>
                      <a:gd name="T68" fmla="*/ 9 w 49"/>
                      <a:gd name="T69" fmla="*/ 47 h 156"/>
                      <a:gd name="T70" fmla="*/ 14 w 49"/>
                      <a:gd name="T71" fmla="*/ 44 h 15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
                      <a:gd name="T109" fmla="*/ 0 h 156"/>
                      <a:gd name="T110" fmla="*/ 49 w 49"/>
                      <a:gd name="T111" fmla="*/ 156 h 15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 h="156">
                        <a:moveTo>
                          <a:pt x="14" y="44"/>
                        </a:moveTo>
                        <a:lnTo>
                          <a:pt x="12" y="44"/>
                        </a:lnTo>
                        <a:lnTo>
                          <a:pt x="9" y="44"/>
                        </a:lnTo>
                        <a:lnTo>
                          <a:pt x="9" y="42"/>
                        </a:lnTo>
                        <a:lnTo>
                          <a:pt x="7" y="40"/>
                        </a:lnTo>
                        <a:lnTo>
                          <a:pt x="5" y="40"/>
                        </a:lnTo>
                        <a:lnTo>
                          <a:pt x="5" y="35"/>
                        </a:lnTo>
                        <a:lnTo>
                          <a:pt x="2" y="35"/>
                        </a:lnTo>
                        <a:lnTo>
                          <a:pt x="2" y="33"/>
                        </a:lnTo>
                        <a:lnTo>
                          <a:pt x="2" y="30"/>
                        </a:lnTo>
                        <a:lnTo>
                          <a:pt x="0" y="28"/>
                        </a:lnTo>
                        <a:lnTo>
                          <a:pt x="0" y="19"/>
                        </a:lnTo>
                        <a:lnTo>
                          <a:pt x="2" y="16"/>
                        </a:lnTo>
                        <a:lnTo>
                          <a:pt x="2" y="14"/>
                        </a:lnTo>
                        <a:lnTo>
                          <a:pt x="5" y="12"/>
                        </a:lnTo>
                        <a:lnTo>
                          <a:pt x="5" y="9"/>
                        </a:lnTo>
                        <a:lnTo>
                          <a:pt x="7" y="7"/>
                        </a:lnTo>
                        <a:lnTo>
                          <a:pt x="9" y="5"/>
                        </a:lnTo>
                        <a:lnTo>
                          <a:pt x="12" y="2"/>
                        </a:lnTo>
                        <a:lnTo>
                          <a:pt x="14" y="2"/>
                        </a:lnTo>
                        <a:lnTo>
                          <a:pt x="16" y="0"/>
                        </a:lnTo>
                        <a:lnTo>
                          <a:pt x="19" y="0"/>
                        </a:lnTo>
                        <a:lnTo>
                          <a:pt x="30" y="0"/>
                        </a:lnTo>
                        <a:lnTo>
                          <a:pt x="33" y="0"/>
                        </a:lnTo>
                        <a:lnTo>
                          <a:pt x="35" y="2"/>
                        </a:lnTo>
                        <a:lnTo>
                          <a:pt x="37" y="2"/>
                        </a:lnTo>
                        <a:lnTo>
                          <a:pt x="40" y="2"/>
                        </a:lnTo>
                        <a:lnTo>
                          <a:pt x="42" y="7"/>
                        </a:lnTo>
                        <a:lnTo>
                          <a:pt x="44" y="9"/>
                        </a:lnTo>
                        <a:lnTo>
                          <a:pt x="47" y="12"/>
                        </a:lnTo>
                        <a:lnTo>
                          <a:pt x="47" y="14"/>
                        </a:lnTo>
                        <a:lnTo>
                          <a:pt x="47" y="16"/>
                        </a:lnTo>
                        <a:lnTo>
                          <a:pt x="49" y="19"/>
                        </a:lnTo>
                        <a:lnTo>
                          <a:pt x="49" y="21"/>
                        </a:lnTo>
                        <a:lnTo>
                          <a:pt x="49" y="26"/>
                        </a:lnTo>
                        <a:lnTo>
                          <a:pt x="49" y="28"/>
                        </a:lnTo>
                        <a:lnTo>
                          <a:pt x="47" y="30"/>
                        </a:lnTo>
                        <a:lnTo>
                          <a:pt x="47" y="33"/>
                        </a:lnTo>
                        <a:lnTo>
                          <a:pt x="47" y="35"/>
                        </a:lnTo>
                        <a:lnTo>
                          <a:pt x="44" y="37"/>
                        </a:lnTo>
                        <a:lnTo>
                          <a:pt x="44" y="40"/>
                        </a:lnTo>
                        <a:lnTo>
                          <a:pt x="42" y="40"/>
                        </a:lnTo>
                        <a:lnTo>
                          <a:pt x="37" y="44"/>
                        </a:lnTo>
                        <a:lnTo>
                          <a:pt x="37" y="47"/>
                        </a:lnTo>
                        <a:lnTo>
                          <a:pt x="40" y="47"/>
                        </a:lnTo>
                        <a:lnTo>
                          <a:pt x="42" y="49"/>
                        </a:lnTo>
                        <a:lnTo>
                          <a:pt x="44" y="51"/>
                        </a:lnTo>
                        <a:lnTo>
                          <a:pt x="47" y="54"/>
                        </a:lnTo>
                        <a:lnTo>
                          <a:pt x="47" y="56"/>
                        </a:lnTo>
                        <a:lnTo>
                          <a:pt x="49" y="61"/>
                        </a:lnTo>
                        <a:lnTo>
                          <a:pt x="49" y="147"/>
                        </a:lnTo>
                        <a:lnTo>
                          <a:pt x="47" y="149"/>
                        </a:lnTo>
                        <a:lnTo>
                          <a:pt x="42" y="152"/>
                        </a:lnTo>
                        <a:lnTo>
                          <a:pt x="37" y="154"/>
                        </a:lnTo>
                        <a:lnTo>
                          <a:pt x="30" y="156"/>
                        </a:lnTo>
                        <a:lnTo>
                          <a:pt x="16" y="156"/>
                        </a:lnTo>
                        <a:lnTo>
                          <a:pt x="14" y="154"/>
                        </a:lnTo>
                        <a:lnTo>
                          <a:pt x="9" y="154"/>
                        </a:lnTo>
                        <a:lnTo>
                          <a:pt x="5" y="149"/>
                        </a:lnTo>
                        <a:lnTo>
                          <a:pt x="0" y="147"/>
                        </a:lnTo>
                        <a:lnTo>
                          <a:pt x="0" y="63"/>
                        </a:lnTo>
                        <a:lnTo>
                          <a:pt x="0" y="61"/>
                        </a:lnTo>
                        <a:lnTo>
                          <a:pt x="0" y="56"/>
                        </a:lnTo>
                        <a:lnTo>
                          <a:pt x="2" y="54"/>
                        </a:lnTo>
                        <a:lnTo>
                          <a:pt x="5" y="51"/>
                        </a:lnTo>
                        <a:lnTo>
                          <a:pt x="9" y="47"/>
                        </a:lnTo>
                        <a:lnTo>
                          <a:pt x="12" y="47"/>
                        </a:lnTo>
                        <a:lnTo>
                          <a:pt x="14" y="44"/>
                        </a:lnTo>
                        <a:close/>
                      </a:path>
                    </a:pathLst>
                  </a:custGeom>
                  <a:solidFill>
                    <a:srgbClr val="C2FFFF"/>
                  </a:solidFill>
                  <a:ln w="0">
                    <a:solidFill>
                      <a:srgbClr val="000000"/>
                    </a:solidFill>
                    <a:round/>
                    <a:headEnd/>
                    <a:tailEnd/>
                  </a:ln>
                </p:spPr>
                <p:txBody>
                  <a:bodyPr/>
                  <a:lstStyle/>
                  <a:p>
                    <a:endParaRPr lang="fr-FR"/>
                  </a:p>
                </p:txBody>
              </p:sp>
              <p:sp>
                <p:nvSpPr>
                  <p:cNvPr id="45" name="Freeform 28"/>
                  <p:cNvSpPr>
                    <a:spLocks/>
                  </p:cNvSpPr>
                  <p:nvPr/>
                </p:nvSpPr>
                <p:spPr bwMode="auto">
                  <a:xfrm>
                    <a:off x="3908" y="1636"/>
                    <a:ext cx="49" cy="154"/>
                  </a:xfrm>
                  <a:custGeom>
                    <a:avLst/>
                    <a:gdLst>
                      <a:gd name="T0" fmla="*/ 32 w 49"/>
                      <a:gd name="T1" fmla="*/ 103 h 154"/>
                      <a:gd name="T2" fmla="*/ 35 w 49"/>
                      <a:gd name="T3" fmla="*/ 96 h 154"/>
                      <a:gd name="T4" fmla="*/ 37 w 49"/>
                      <a:gd name="T5" fmla="*/ 89 h 154"/>
                      <a:gd name="T6" fmla="*/ 42 w 49"/>
                      <a:gd name="T7" fmla="*/ 87 h 154"/>
                      <a:gd name="T8" fmla="*/ 49 w 49"/>
                      <a:gd name="T9" fmla="*/ 84 h 154"/>
                      <a:gd name="T10" fmla="*/ 46 w 49"/>
                      <a:gd name="T11" fmla="*/ 82 h 154"/>
                      <a:gd name="T12" fmla="*/ 42 w 49"/>
                      <a:gd name="T13" fmla="*/ 80 h 154"/>
                      <a:gd name="T14" fmla="*/ 39 w 49"/>
                      <a:gd name="T15" fmla="*/ 75 h 154"/>
                      <a:gd name="T16" fmla="*/ 37 w 49"/>
                      <a:gd name="T17" fmla="*/ 73 h 154"/>
                      <a:gd name="T18" fmla="*/ 35 w 49"/>
                      <a:gd name="T19" fmla="*/ 68 h 154"/>
                      <a:gd name="T20" fmla="*/ 35 w 49"/>
                      <a:gd name="T21" fmla="*/ 52 h 154"/>
                      <a:gd name="T22" fmla="*/ 39 w 49"/>
                      <a:gd name="T23" fmla="*/ 47 h 154"/>
                      <a:gd name="T24" fmla="*/ 39 w 49"/>
                      <a:gd name="T25" fmla="*/ 42 h 154"/>
                      <a:gd name="T26" fmla="*/ 44 w 49"/>
                      <a:gd name="T27" fmla="*/ 42 h 154"/>
                      <a:gd name="T28" fmla="*/ 46 w 49"/>
                      <a:gd name="T29" fmla="*/ 35 h 154"/>
                      <a:gd name="T30" fmla="*/ 49 w 49"/>
                      <a:gd name="T31" fmla="*/ 28 h 154"/>
                      <a:gd name="T32" fmla="*/ 49 w 49"/>
                      <a:gd name="T33" fmla="*/ 19 h 154"/>
                      <a:gd name="T34" fmla="*/ 46 w 49"/>
                      <a:gd name="T35" fmla="*/ 14 h 154"/>
                      <a:gd name="T36" fmla="*/ 39 w 49"/>
                      <a:gd name="T37" fmla="*/ 5 h 154"/>
                      <a:gd name="T38" fmla="*/ 35 w 49"/>
                      <a:gd name="T39" fmla="*/ 3 h 154"/>
                      <a:gd name="T40" fmla="*/ 28 w 49"/>
                      <a:gd name="T41" fmla="*/ 0 h 154"/>
                      <a:gd name="T42" fmla="*/ 21 w 49"/>
                      <a:gd name="T43" fmla="*/ 0 h 154"/>
                      <a:gd name="T44" fmla="*/ 16 w 49"/>
                      <a:gd name="T45" fmla="*/ 3 h 154"/>
                      <a:gd name="T46" fmla="*/ 9 w 49"/>
                      <a:gd name="T47" fmla="*/ 7 h 154"/>
                      <a:gd name="T48" fmla="*/ 4 w 49"/>
                      <a:gd name="T49" fmla="*/ 12 h 154"/>
                      <a:gd name="T50" fmla="*/ 2 w 49"/>
                      <a:gd name="T51" fmla="*/ 19 h 154"/>
                      <a:gd name="T52" fmla="*/ 2 w 49"/>
                      <a:gd name="T53" fmla="*/ 24 h 154"/>
                      <a:gd name="T54" fmla="*/ 4 w 49"/>
                      <a:gd name="T55" fmla="*/ 26 h 154"/>
                      <a:gd name="T56" fmla="*/ 9 w 49"/>
                      <a:gd name="T57" fmla="*/ 28 h 154"/>
                      <a:gd name="T58" fmla="*/ 14 w 49"/>
                      <a:gd name="T59" fmla="*/ 28 h 154"/>
                      <a:gd name="T60" fmla="*/ 18 w 49"/>
                      <a:gd name="T61" fmla="*/ 35 h 154"/>
                      <a:gd name="T62" fmla="*/ 21 w 49"/>
                      <a:gd name="T63" fmla="*/ 38 h 154"/>
                      <a:gd name="T64" fmla="*/ 21 w 49"/>
                      <a:gd name="T65" fmla="*/ 42 h 154"/>
                      <a:gd name="T66" fmla="*/ 23 w 49"/>
                      <a:gd name="T67" fmla="*/ 47 h 154"/>
                      <a:gd name="T68" fmla="*/ 23 w 49"/>
                      <a:gd name="T69" fmla="*/ 54 h 154"/>
                      <a:gd name="T70" fmla="*/ 21 w 49"/>
                      <a:gd name="T71" fmla="*/ 59 h 154"/>
                      <a:gd name="T72" fmla="*/ 18 w 49"/>
                      <a:gd name="T73" fmla="*/ 63 h 154"/>
                      <a:gd name="T74" fmla="*/ 16 w 49"/>
                      <a:gd name="T75" fmla="*/ 66 h 154"/>
                      <a:gd name="T76" fmla="*/ 11 w 49"/>
                      <a:gd name="T77" fmla="*/ 70 h 154"/>
                      <a:gd name="T78" fmla="*/ 14 w 49"/>
                      <a:gd name="T79" fmla="*/ 73 h 154"/>
                      <a:gd name="T80" fmla="*/ 18 w 49"/>
                      <a:gd name="T81" fmla="*/ 77 h 154"/>
                      <a:gd name="T82" fmla="*/ 21 w 49"/>
                      <a:gd name="T83" fmla="*/ 82 h 154"/>
                      <a:gd name="T84" fmla="*/ 23 w 49"/>
                      <a:gd name="T85" fmla="*/ 154 h 154"/>
                      <a:gd name="T86" fmla="*/ 32 w 49"/>
                      <a:gd name="T87" fmla="*/ 105 h 15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9"/>
                      <a:gd name="T133" fmla="*/ 0 h 154"/>
                      <a:gd name="T134" fmla="*/ 49 w 49"/>
                      <a:gd name="T135" fmla="*/ 154 h 15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9" h="154">
                        <a:moveTo>
                          <a:pt x="32" y="105"/>
                        </a:moveTo>
                        <a:lnTo>
                          <a:pt x="32" y="103"/>
                        </a:lnTo>
                        <a:lnTo>
                          <a:pt x="35" y="98"/>
                        </a:lnTo>
                        <a:lnTo>
                          <a:pt x="35" y="96"/>
                        </a:lnTo>
                        <a:lnTo>
                          <a:pt x="35" y="94"/>
                        </a:lnTo>
                        <a:lnTo>
                          <a:pt x="37" y="89"/>
                        </a:lnTo>
                        <a:lnTo>
                          <a:pt x="39" y="89"/>
                        </a:lnTo>
                        <a:lnTo>
                          <a:pt x="42" y="87"/>
                        </a:lnTo>
                        <a:lnTo>
                          <a:pt x="46" y="84"/>
                        </a:lnTo>
                        <a:lnTo>
                          <a:pt x="49" y="84"/>
                        </a:lnTo>
                        <a:lnTo>
                          <a:pt x="46" y="82"/>
                        </a:lnTo>
                        <a:lnTo>
                          <a:pt x="44" y="80"/>
                        </a:lnTo>
                        <a:lnTo>
                          <a:pt x="42" y="80"/>
                        </a:lnTo>
                        <a:lnTo>
                          <a:pt x="39" y="77"/>
                        </a:lnTo>
                        <a:lnTo>
                          <a:pt x="39" y="75"/>
                        </a:lnTo>
                        <a:lnTo>
                          <a:pt x="37" y="75"/>
                        </a:lnTo>
                        <a:lnTo>
                          <a:pt x="37" y="73"/>
                        </a:lnTo>
                        <a:lnTo>
                          <a:pt x="35" y="70"/>
                        </a:lnTo>
                        <a:lnTo>
                          <a:pt x="35" y="68"/>
                        </a:lnTo>
                        <a:lnTo>
                          <a:pt x="35" y="54"/>
                        </a:lnTo>
                        <a:lnTo>
                          <a:pt x="35" y="52"/>
                        </a:lnTo>
                        <a:lnTo>
                          <a:pt x="37" y="49"/>
                        </a:lnTo>
                        <a:lnTo>
                          <a:pt x="39" y="47"/>
                        </a:lnTo>
                        <a:lnTo>
                          <a:pt x="39" y="45"/>
                        </a:lnTo>
                        <a:lnTo>
                          <a:pt x="39" y="42"/>
                        </a:lnTo>
                        <a:lnTo>
                          <a:pt x="42" y="42"/>
                        </a:lnTo>
                        <a:lnTo>
                          <a:pt x="44" y="42"/>
                        </a:lnTo>
                        <a:lnTo>
                          <a:pt x="44" y="38"/>
                        </a:lnTo>
                        <a:lnTo>
                          <a:pt x="46" y="35"/>
                        </a:lnTo>
                        <a:lnTo>
                          <a:pt x="49" y="33"/>
                        </a:lnTo>
                        <a:lnTo>
                          <a:pt x="49" y="28"/>
                        </a:lnTo>
                        <a:lnTo>
                          <a:pt x="49" y="24"/>
                        </a:lnTo>
                        <a:lnTo>
                          <a:pt x="49" y="19"/>
                        </a:lnTo>
                        <a:lnTo>
                          <a:pt x="49" y="17"/>
                        </a:lnTo>
                        <a:lnTo>
                          <a:pt x="46" y="14"/>
                        </a:lnTo>
                        <a:lnTo>
                          <a:pt x="44" y="10"/>
                        </a:lnTo>
                        <a:lnTo>
                          <a:pt x="39" y="5"/>
                        </a:lnTo>
                        <a:lnTo>
                          <a:pt x="37" y="5"/>
                        </a:lnTo>
                        <a:lnTo>
                          <a:pt x="35" y="3"/>
                        </a:lnTo>
                        <a:lnTo>
                          <a:pt x="30" y="0"/>
                        </a:lnTo>
                        <a:lnTo>
                          <a:pt x="28" y="0"/>
                        </a:lnTo>
                        <a:lnTo>
                          <a:pt x="25" y="0"/>
                        </a:lnTo>
                        <a:lnTo>
                          <a:pt x="21" y="0"/>
                        </a:lnTo>
                        <a:lnTo>
                          <a:pt x="18" y="0"/>
                        </a:lnTo>
                        <a:lnTo>
                          <a:pt x="16" y="3"/>
                        </a:lnTo>
                        <a:lnTo>
                          <a:pt x="11" y="5"/>
                        </a:lnTo>
                        <a:lnTo>
                          <a:pt x="9" y="7"/>
                        </a:lnTo>
                        <a:lnTo>
                          <a:pt x="7" y="10"/>
                        </a:lnTo>
                        <a:lnTo>
                          <a:pt x="4" y="12"/>
                        </a:lnTo>
                        <a:lnTo>
                          <a:pt x="2" y="14"/>
                        </a:lnTo>
                        <a:lnTo>
                          <a:pt x="2" y="19"/>
                        </a:lnTo>
                        <a:lnTo>
                          <a:pt x="2" y="21"/>
                        </a:lnTo>
                        <a:lnTo>
                          <a:pt x="2" y="24"/>
                        </a:lnTo>
                        <a:lnTo>
                          <a:pt x="0" y="26"/>
                        </a:lnTo>
                        <a:lnTo>
                          <a:pt x="4" y="26"/>
                        </a:lnTo>
                        <a:lnTo>
                          <a:pt x="7" y="26"/>
                        </a:lnTo>
                        <a:lnTo>
                          <a:pt x="9" y="28"/>
                        </a:lnTo>
                        <a:lnTo>
                          <a:pt x="11" y="28"/>
                        </a:lnTo>
                        <a:lnTo>
                          <a:pt x="14" y="28"/>
                        </a:lnTo>
                        <a:lnTo>
                          <a:pt x="16" y="33"/>
                        </a:lnTo>
                        <a:lnTo>
                          <a:pt x="18" y="35"/>
                        </a:lnTo>
                        <a:lnTo>
                          <a:pt x="21" y="38"/>
                        </a:lnTo>
                        <a:lnTo>
                          <a:pt x="21" y="40"/>
                        </a:lnTo>
                        <a:lnTo>
                          <a:pt x="21" y="42"/>
                        </a:lnTo>
                        <a:lnTo>
                          <a:pt x="23" y="45"/>
                        </a:lnTo>
                        <a:lnTo>
                          <a:pt x="23" y="47"/>
                        </a:lnTo>
                        <a:lnTo>
                          <a:pt x="23" y="52"/>
                        </a:lnTo>
                        <a:lnTo>
                          <a:pt x="23" y="54"/>
                        </a:lnTo>
                        <a:lnTo>
                          <a:pt x="21" y="56"/>
                        </a:lnTo>
                        <a:lnTo>
                          <a:pt x="21" y="59"/>
                        </a:lnTo>
                        <a:lnTo>
                          <a:pt x="21" y="61"/>
                        </a:lnTo>
                        <a:lnTo>
                          <a:pt x="18" y="63"/>
                        </a:lnTo>
                        <a:lnTo>
                          <a:pt x="18" y="66"/>
                        </a:lnTo>
                        <a:lnTo>
                          <a:pt x="16" y="66"/>
                        </a:lnTo>
                        <a:lnTo>
                          <a:pt x="11" y="70"/>
                        </a:lnTo>
                        <a:lnTo>
                          <a:pt x="11" y="73"/>
                        </a:lnTo>
                        <a:lnTo>
                          <a:pt x="14" y="73"/>
                        </a:lnTo>
                        <a:lnTo>
                          <a:pt x="16" y="75"/>
                        </a:lnTo>
                        <a:lnTo>
                          <a:pt x="18" y="77"/>
                        </a:lnTo>
                        <a:lnTo>
                          <a:pt x="21" y="80"/>
                        </a:lnTo>
                        <a:lnTo>
                          <a:pt x="21" y="82"/>
                        </a:lnTo>
                        <a:lnTo>
                          <a:pt x="23" y="87"/>
                        </a:lnTo>
                        <a:lnTo>
                          <a:pt x="23" y="154"/>
                        </a:lnTo>
                        <a:lnTo>
                          <a:pt x="32" y="154"/>
                        </a:lnTo>
                        <a:lnTo>
                          <a:pt x="32" y="105"/>
                        </a:lnTo>
                        <a:close/>
                      </a:path>
                    </a:pathLst>
                  </a:custGeom>
                  <a:solidFill>
                    <a:srgbClr val="80C2FF"/>
                  </a:solidFill>
                  <a:ln w="0">
                    <a:solidFill>
                      <a:srgbClr val="000000"/>
                    </a:solidFill>
                    <a:round/>
                    <a:headEnd/>
                    <a:tailEnd/>
                  </a:ln>
                </p:spPr>
                <p:txBody>
                  <a:bodyPr/>
                  <a:lstStyle/>
                  <a:p>
                    <a:endParaRPr lang="fr-FR"/>
                  </a:p>
                </p:txBody>
              </p:sp>
              <p:sp>
                <p:nvSpPr>
                  <p:cNvPr id="46" name="Freeform 29"/>
                  <p:cNvSpPr>
                    <a:spLocks/>
                  </p:cNvSpPr>
                  <p:nvPr/>
                </p:nvSpPr>
                <p:spPr bwMode="auto">
                  <a:xfrm>
                    <a:off x="3940" y="1674"/>
                    <a:ext cx="52" cy="158"/>
                  </a:xfrm>
                  <a:custGeom>
                    <a:avLst/>
                    <a:gdLst>
                      <a:gd name="T0" fmla="*/ 52 w 52"/>
                      <a:gd name="T1" fmla="*/ 63 h 158"/>
                      <a:gd name="T2" fmla="*/ 49 w 52"/>
                      <a:gd name="T3" fmla="*/ 56 h 158"/>
                      <a:gd name="T4" fmla="*/ 45 w 52"/>
                      <a:gd name="T5" fmla="*/ 49 h 158"/>
                      <a:gd name="T6" fmla="*/ 40 w 52"/>
                      <a:gd name="T7" fmla="*/ 46 h 158"/>
                      <a:gd name="T8" fmla="*/ 38 w 52"/>
                      <a:gd name="T9" fmla="*/ 44 h 158"/>
                      <a:gd name="T10" fmla="*/ 42 w 52"/>
                      <a:gd name="T11" fmla="*/ 42 h 158"/>
                      <a:gd name="T12" fmla="*/ 45 w 52"/>
                      <a:gd name="T13" fmla="*/ 39 h 158"/>
                      <a:gd name="T14" fmla="*/ 47 w 52"/>
                      <a:gd name="T15" fmla="*/ 35 h 158"/>
                      <a:gd name="T16" fmla="*/ 49 w 52"/>
                      <a:gd name="T17" fmla="*/ 30 h 158"/>
                      <a:gd name="T18" fmla="*/ 49 w 52"/>
                      <a:gd name="T19" fmla="*/ 25 h 158"/>
                      <a:gd name="T20" fmla="*/ 49 w 52"/>
                      <a:gd name="T21" fmla="*/ 21 h 158"/>
                      <a:gd name="T22" fmla="*/ 47 w 52"/>
                      <a:gd name="T23" fmla="*/ 14 h 158"/>
                      <a:gd name="T24" fmla="*/ 47 w 52"/>
                      <a:gd name="T25" fmla="*/ 9 h 158"/>
                      <a:gd name="T26" fmla="*/ 45 w 52"/>
                      <a:gd name="T27" fmla="*/ 7 h 158"/>
                      <a:gd name="T28" fmla="*/ 40 w 52"/>
                      <a:gd name="T29" fmla="*/ 4 h 158"/>
                      <a:gd name="T30" fmla="*/ 35 w 52"/>
                      <a:gd name="T31" fmla="*/ 0 h 158"/>
                      <a:gd name="T32" fmla="*/ 33 w 52"/>
                      <a:gd name="T33" fmla="*/ 0 h 158"/>
                      <a:gd name="T34" fmla="*/ 24 w 52"/>
                      <a:gd name="T35" fmla="*/ 0 h 158"/>
                      <a:gd name="T36" fmla="*/ 19 w 52"/>
                      <a:gd name="T37" fmla="*/ 0 h 158"/>
                      <a:gd name="T38" fmla="*/ 14 w 52"/>
                      <a:gd name="T39" fmla="*/ 2 h 158"/>
                      <a:gd name="T40" fmla="*/ 10 w 52"/>
                      <a:gd name="T41" fmla="*/ 4 h 158"/>
                      <a:gd name="T42" fmla="*/ 7 w 52"/>
                      <a:gd name="T43" fmla="*/ 7 h 158"/>
                      <a:gd name="T44" fmla="*/ 5 w 52"/>
                      <a:gd name="T45" fmla="*/ 11 h 158"/>
                      <a:gd name="T46" fmla="*/ 3 w 52"/>
                      <a:gd name="T47" fmla="*/ 16 h 158"/>
                      <a:gd name="T48" fmla="*/ 3 w 52"/>
                      <a:gd name="T49" fmla="*/ 32 h 158"/>
                      <a:gd name="T50" fmla="*/ 5 w 52"/>
                      <a:gd name="T51" fmla="*/ 37 h 158"/>
                      <a:gd name="T52" fmla="*/ 7 w 52"/>
                      <a:gd name="T53" fmla="*/ 39 h 158"/>
                      <a:gd name="T54" fmla="*/ 12 w 52"/>
                      <a:gd name="T55" fmla="*/ 42 h 158"/>
                      <a:gd name="T56" fmla="*/ 17 w 52"/>
                      <a:gd name="T57" fmla="*/ 46 h 158"/>
                      <a:gd name="T58" fmla="*/ 14 w 52"/>
                      <a:gd name="T59" fmla="*/ 46 h 158"/>
                      <a:gd name="T60" fmla="*/ 7 w 52"/>
                      <a:gd name="T61" fmla="*/ 51 h 158"/>
                      <a:gd name="T62" fmla="*/ 3 w 52"/>
                      <a:gd name="T63" fmla="*/ 56 h 158"/>
                      <a:gd name="T64" fmla="*/ 3 w 52"/>
                      <a:gd name="T65" fmla="*/ 60 h 158"/>
                      <a:gd name="T66" fmla="*/ 0 w 52"/>
                      <a:gd name="T67" fmla="*/ 147 h 158"/>
                      <a:gd name="T68" fmla="*/ 12 w 52"/>
                      <a:gd name="T69" fmla="*/ 154 h 158"/>
                      <a:gd name="T70" fmla="*/ 21 w 52"/>
                      <a:gd name="T71" fmla="*/ 156 h 158"/>
                      <a:gd name="T72" fmla="*/ 33 w 52"/>
                      <a:gd name="T73" fmla="*/ 156 h 158"/>
                      <a:gd name="T74" fmla="*/ 45 w 52"/>
                      <a:gd name="T75" fmla="*/ 151 h 158"/>
                      <a:gd name="T76" fmla="*/ 52 w 52"/>
                      <a:gd name="T77" fmla="*/ 147 h 15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2"/>
                      <a:gd name="T118" fmla="*/ 0 h 158"/>
                      <a:gd name="T119" fmla="*/ 52 w 52"/>
                      <a:gd name="T120" fmla="*/ 158 h 15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2" h="158">
                        <a:moveTo>
                          <a:pt x="52" y="147"/>
                        </a:moveTo>
                        <a:lnTo>
                          <a:pt x="52" y="63"/>
                        </a:lnTo>
                        <a:lnTo>
                          <a:pt x="52" y="60"/>
                        </a:lnTo>
                        <a:lnTo>
                          <a:pt x="49" y="56"/>
                        </a:lnTo>
                        <a:lnTo>
                          <a:pt x="47" y="53"/>
                        </a:lnTo>
                        <a:lnTo>
                          <a:pt x="45" y="49"/>
                        </a:lnTo>
                        <a:lnTo>
                          <a:pt x="40" y="49"/>
                        </a:lnTo>
                        <a:lnTo>
                          <a:pt x="40" y="46"/>
                        </a:lnTo>
                        <a:lnTo>
                          <a:pt x="35" y="46"/>
                        </a:lnTo>
                        <a:lnTo>
                          <a:pt x="38" y="44"/>
                        </a:lnTo>
                        <a:lnTo>
                          <a:pt x="40" y="44"/>
                        </a:lnTo>
                        <a:lnTo>
                          <a:pt x="42" y="42"/>
                        </a:lnTo>
                        <a:lnTo>
                          <a:pt x="45" y="42"/>
                        </a:lnTo>
                        <a:lnTo>
                          <a:pt x="45" y="39"/>
                        </a:lnTo>
                        <a:lnTo>
                          <a:pt x="47" y="37"/>
                        </a:lnTo>
                        <a:lnTo>
                          <a:pt x="47" y="35"/>
                        </a:lnTo>
                        <a:lnTo>
                          <a:pt x="47" y="32"/>
                        </a:lnTo>
                        <a:lnTo>
                          <a:pt x="49" y="30"/>
                        </a:lnTo>
                        <a:lnTo>
                          <a:pt x="49" y="28"/>
                        </a:lnTo>
                        <a:lnTo>
                          <a:pt x="49" y="25"/>
                        </a:lnTo>
                        <a:lnTo>
                          <a:pt x="52" y="23"/>
                        </a:lnTo>
                        <a:lnTo>
                          <a:pt x="49" y="21"/>
                        </a:lnTo>
                        <a:lnTo>
                          <a:pt x="49" y="16"/>
                        </a:lnTo>
                        <a:lnTo>
                          <a:pt x="47" y="14"/>
                        </a:lnTo>
                        <a:lnTo>
                          <a:pt x="47" y="11"/>
                        </a:lnTo>
                        <a:lnTo>
                          <a:pt x="47" y="9"/>
                        </a:lnTo>
                        <a:lnTo>
                          <a:pt x="45" y="9"/>
                        </a:lnTo>
                        <a:lnTo>
                          <a:pt x="45" y="7"/>
                        </a:lnTo>
                        <a:lnTo>
                          <a:pt x="42" y="4"/>
                        </a:lnTo>
                        <a:lnTo>
                          <a:pt x="40" y="4"/>
                        </a:lnTo>
                        <a:lnTo>
                          <a:pt x="40" y="2"/>
                        </a:lnTo>
                        <a:lnTo>
                          <a:pt x="35" y="0"/>
                        </a:lnTo>
                        <a:lnTo>
                          <a:pt x="33" y="0"/>
                        </a:lnTo>
                        <a:lnTo>
                          <a:pt x="31" y="0"/>
                        </a:lnTo>
                        <a:lnTo>
                          <a:pt x="24" y="0"/>
                        </a:lnTo>
                        <a:lnTo>
                          <a:pt x="21" y="0"/>
                        </a:lnTo>
                        <a:lnTo>
                          <a:pt x="19" y="0"/>
                        </a:lnTo>
                        <a:lnTo>
                          <a:pt x="17" y="0"/>
                        </a:lnTo>
                        <a:lnTo>
                          <a:pt x="14" y="2"/>
                        </a:lnTo>
                        <a:lnTo>
                          <a:pt x="12" y="2"/>
                        </a:lnTo>
                        <a:lnTo>
                          <a:pt x="10" y="4"/>
                        </a:lnTo>
                        <a:lnTo>
                          <a:pt x="7" y="4"/>
                        </a:lnTo>
                        <a:lnTo>
                          <a:pt x="7" y="7"/>
                        </a:lnTo>
                        <a:lnTo>
                          <a:pt x="7" y="9"/>
                        </a:lnTo>
                        <a:lnTo>
                          <a:pt x="5" y="11"/>
                        </a:lnTo>
                        <a:lnTo>
                          <a:pt x="3" y="14"/>
                        </a:lnTo>
                        <a:lnTo>
                          <a:pt x="3" y="16"/>
                        </a:lnTo>
                        <a:lnTo>
                          <a:pt x="3" y="30"/>
                        </a:lnTo>
                        <a:lnTo>
                          <a:pt x="3" y="32"/>
                        </a:lnTo>
                        <a:lnTo>
                          <a:pt x="5" y="35"/>
                        </a:lnTo>
                        <a:lnTo>
                          <a:pt x="5" y="37"/>
                        </a:lnTo>
                        <a:lnTo>
                          <a:pt x="7" y="37"/>
                        </a:lnTo>
                        <a:lnTo>
                          <a:pt x="7" y="39"/>
                        </a:lnTo>
                        <a:lnTo>
                          <a:pt x="10" y="42"/>
                        </a:lnTo>
                        <a:lnTo>
                          <a:pt x="12" y="42"/>
                        </a:lnTo>
                        <a:lnTo>
                          <a:pt x="14" y="44"/>
                        </a:lnTo>
                        <a:lnTo>
                          <a:pt x="17" y="46"/>
                        </a:lnTo>
                        <a:lnTo>
                          <a:pt x="14" y="46"/>
                        </a:lnTo>
                        <a:lnTo>
                          <a:pt x="10" y="49"/>
                        </a:lnTo>
                        <a:lnTo>
                          <a:pt x="7" y="51"/>
                        </a:lnTo>
                        <a:lnTo>
                          <a:pt x="5" y="51"/>
                        </a:lnTo>
                        <a:lnTo>
                          <a:pt x="3" y="56"/>
                        </a:lnTo>
                        <a:lnTo>
                          <a:pt x="3" y="58"/>
                        </a:lnTo>
                        <a:lnTo>
                          <a:pt x="3" y="60"/>
                        </a:lnTo>
                        <a:lnTo>
                          <a:pt x="0" y="65"/>
                        </a:lnTo>
                        <a:lnTo>
                          <a:pt x="0" y="147"/>
                        </a:lnTo>
                        <a:lnTo>
                          <a:pt x="5" y="151"/>
                        </a:lnTo>
                        <a:lnTo>
                          <a:pt x="12" y="154"/>
                        </a:lnTo>
                        <a:lnTo>
                          <a:pt x="17" y="156"/>
                        </a:lnTo>
                        <a:lnTo>
                          <a:pt x="21" y="156"/>
                        </a:lnTo>
                        <a:lnTo>
                          <a:pt x="28" y="158"/>
                        </a:lnTo>
                        <a:lnTo>
                          <a:pt x="33" y="156"/>
                        </a:lnTo>
                        <a:lnTo>
                          <a:pt x="40" y="156"/>
                        </a:lnTo>
                        <a:lnTo>
                          <a:pt x="45" y="151"/>
                        </a:lnTo>
                        <a:lnTo>
                          <a:pt x="49" y="149"/>
                        </a:lnTo>
                        <a:lnTo>
                          <a:pt x="52" y="147"/>
                        </a:lnTo>
                        <a:close/>
                      </a:path>
                    </a:pathLst>
                  </a:custGeom>
                  <a:solidFill>
                    <a:srgbClr val="C2FFFF"/>
                  </a:solidFill>
                  <a:ln w="0">
                    <a:solidFill>
                      <a:srgbClr val="000000"/>
                    </a:solidFill>
                    <a:round/>
                    <a:headEnd/>
                    <a:tailEnd/>
                  </a:ln>
                </p:spPr>
                <p:txBody>
                  <a:bodyPr/>
                  <a:lstStyle/>
                  <a:p>
                    <a:endParaRPr lang="fr-FR"/>
                  </a:p>
                </p:txBody>
              </p:sp>
              <p:sp>
                <p:nvSpPr>
                  <p:cNvPr id="47" name="Freeform 30"/>
                  <p:cNvSpPr>
                    <a:spLocks/>
                  </p:cNvSpPr>
                  <p:nvPr/>
                </p:nvSpPr>
                <p:spPr bwMode="auto">
                  <a:xfrm>
                    <a:off x="3973" y="1636"/>
                    <a:ext cx="49" cy="154"/>
                  </a:xfrm>
                  <a:custGeom>
                    <a:avLst/>
                    <a:gdLst>
                      <a:gd name="T0" fmla="*/ 19 w 49"/>
                      <a:gd name="T1" fmla="*/ 101 h 154"/>
                      <a:gd name="T2" fmla="*/ 16 w 49"/>
                      <a:gd name="T3" fmla="*/ 94 h 154"/>
                      <a:gd name="T4" fmla="*/ 12 w 49"/>
                      <a:gd name="T5" fmla="*/ 87 h 154"/>
                      <a:gd name="T6" fmla="*/ 7 w 49"/>
                      <a:gd name="T7" fmla="*/ 84 h 154"/>
                      <a:gd name="T8" fmla="*/ 5 w 49"/>
                      <a:gd name="T9" fmla="*/ 82 h 154"/>
                      <a:gd name="T10" fmla="*/ 9 w 49"/>
                      <a:gd name="T11" fmla="*/ 80 h 154"/>
                      <a:gd name="T12" fmla="*/ 12 w 49"/>
                      <a:gd name="T13" fmla="*/ 77 h 154"/>
                      <a:gd name="T14" fmla="*/ 14 w 49"/>
                      <a:gd name="T15" fmla="*/ 73 h 154"/>
                      <a:gd name="T16" fmla="*/ 16 w 49"/>
                      <a:gd name="T17" fmla="*/ 68 h 154"/>
                      <a:gd name="T18" fmla="*/ 16 w 49"/>
                      <a:gd name="T19" fmla="*/ 63 h 154"/>
                      <a:gd name="T20" fmla="*/ 16 w 49"/>
                      <a:gd name="T21" fmla="*/ 59 h 154"/>
                      <a:gd name="T22" fmla="*/ 14 w 49"/>
                      <a:gd name="T23" fmla="*/ 52 h 154"/>
                      <a:gd name="T24" fmla="*/ 14 w 49"/>
                      <a:gd name="T25" fmla="*/ 47 h 154"/>
                      <a:gd name="T26" fmla="*/ 12 w 49"/>
                      <a:gd name="T27" fmla="*/ 45 h 154"/>
                      <a:gd name="T28" fmla="*/ 7 w 49"/>
                      <a:gd name="T29" fmla="*/ 42 h 154"/>
                      <a:gd name="T30" fmla="*/ 5 w 49"/>
                      <a:gd name="T31" fmla="*/ 40 h 154"/>
                      <a:gd name="T32" fmla="*/ 2 w 49"/>
                      <a:gd name="T33" fmla="*/ 33 h 154"/>
                      <a:gd name="T34" fmla="*/ 0 w 49"/>
                      <a:gd name="T35" fmla="*/ 28 h 154"/>
                      <a:gd name="T36" fmla="*/ 2 w 49"/>
                      <a:gd name="T37" fmla="*/ 21 h 154"/>
                      <a:gd name="T38" fmla="*/ 2 w 49"/>
                      <a:gd name="T39" fmla="*/ 14 h 154"/>
                      <a:gd name="T40" fmla="*/ 7 w 49"/>
                      <a:gd name="T41" fmla="*/ 10 h 154"/>
                      <a:gd name="T42" fmla="*/ 14 w 49"/>
                      <a:gd name="T43" fmla="*/ 3 h 154"/>
                      <a:gd name="T44" fmla="*/ 21 w 49"/>
                      <a:gd name="T45" fmla="*/ 0 h 154"/>
                      <a:gd name="T46" fmla="*/ 28 w 49"/>
                      <a:gd name="T47" fmla="*/ 0 h 154"/>
                      <a:gd name="T48" fmla="*/ 33 w 49"/>
                      <a:gd name="T49" fmla="*/ 3 h 154"/>
                      <a:gd name="T50" fmla="*/ 40 w 49"/>
                      <a:gd name="T51" fmla="*/ 5 h 154"/>
                      <a:gd name="T52" fmla="*/ 44 w 49"/>
                      <a:gd name="T53" fmla="*/ 10 h 154"/>
                      <a:gd name="T54" fmla="*/ 47 w 49"/>
                      <a:gd name="T55" fmla="*/ 17 h 154"/>
                      <a:gd name="T56" fmla="*/ 49 w 49"/>
                      <a:gd name="T57" fmla="*/ 24 h 154"/>
                      <a:gd name="T58" fmla="*/ 49 w 49"/>
                      <a:gd name="T59" fmla="*/ 26 h 154"/>
                      <a:gd name="T60" fmla="*/ 44 w 49"/>
                      <a:gd name="T61" fmla="*/ 28 h 154"/>
                      <a:gd name="T62" fmla="*/ 40 w 49"/>
                      <a:gd name="T63" fmla="*/ 28 h 154"/>
                      <a:gd name="T64" fmla="*/ 37 w 49"/>
                      <a:gd name="T65" fmla="*/ 33 h 154"/>
                      <a:gd name="T66" fmla="*/ 33 w 49"/>
                      <a:gd name="T67" fmla="*/ 35 h 154"/>
                      <a:gd name="T68" fmla="*/ 33 w 49"/>
                      <a:gd name="T69" fmla="*/ 40 h 154"/>
                      <a:gd name="T70" fmla="*/ 30 w 49"/>
                      <a:gd name="T71" fmla="*/ 45 h 154"/>
                      <a:gd name="T72" fmla="*/ 30 w 49"/>
                      <a:gd name="T73" fmla="*/ 52 h 154"/>
                      <a:gd name="T74" fmla="*/ 30 w 49"/>
                      <a:gd name="T75" fmla="*/ 56 h 154"/>
                      <a:gd name="T76" fmla="*/ 33 w 49"/>
                      <a:gd name="T77" fmla="*/ 61 h 154"/>
                      <a:gd name="T78" fmla="*/ 35 w 49"/>
                      <a:gd name="T79" fmla="*/ 66 h 154"/>
                      <a:gd name="T80" fmla="*/ 37 w 49"/>
                      <a:gd name="T81" fmla="*/ 68 h 154"/>
                      <a:gd name="T82" fmla="*/ 42 w 49"/>
                      <a:gd name="T83" fmla="*/ 73 h 154"/>
                      <a:gd name="T84" fmla="*/ 37 w 49"/>
                      <a:gd name="T85" fmla="*/ 75 h 154"/>
                      <a:gd name="T86" fmla="*/ 33 w 49"/>
                      <a:gd name="T87" fmla="*/ 80 h 154"/>
                      <a:gd name="T88" fmla="*/ 30 w 49"/>
                      <a:gd name="T89" fmla="*/ 84 h 154"/>
                      <a:gd name="T90" fmla="*/ 28 w 49"/>
                      <a:gd name="T91" fmla="*/ 89 h 154"/>
                      <a:gd name="T92" fmla="*/ 19 w 49"/>
                      <a:gd name="T93" fmla="*/ 154 h 15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49"/>
                      <a:gd name="T142" fmla="*/ 0 h 154"/>
                      <a:gd name="T143" fmla="*/ 49 w 49"/>
                      <a:gd name="T144" fmla="*/ 154 h 15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49" h="154">
                        <a:moveTo>
                          <a:pt x="19" y="103"/>
                        </a:moveTo>
                        <a:lnTo>
                          <a:pt x="19" y="101"/>
                        </a:lnTo>
                        <a:lnTo>
                          <a:pt x="19" y="98"/>
                        </a:lnTo>
                        <a:lnTo>
                          <a:pt x="16" y="94"/>
                        </a:lnTo>
                        <a:lnTo>
                          <a:pt x="14" y="91"/>
                        </a:lnTo>
                        <a:lnTo>
                          <a:pt x="12" y="87"/>
                        </a:lnTo>
                        <a:lnTo>
                          <a:pt x="7" y="87"/>
                        </a:lnTo>
                        <a:lnTo>
                          <a:pt x="7" y="84"/>
                        </a:lnTo>
                        <a:lnTo>
                          <a:pt x="2" y="84"/>
                        </a:lnTo>
                        <a:lnTo>
                          <a:pt x="5" y="82"/>
                        </a:lnTo>
                        <a:lnTo>
                          <a:pt x="7" y="82"/>
                        </a:lnTo>
                        <a:lnTo>
                          <a:pt x="9" y="80"/>
                        </a:lnTo>
                        <a:lnTo>
                          <a:pt x="12" y="80"/>
                        </a:lnTo>
                        <a:lnTo>
                          <a:pt x="12" y="77"/>
                        </a:lnTo>
                        <a:lnTo>
                          <a:pt x="14" y="75"/>
                        </a:lnTo>
                        <a:lnTo>
                          <a:pt x="14" y="73"/>
                        </a:lnTo>
                        <a:lnTo>
                          <a:pt x="14" y="70"/>
                        </a:lnTo>
                        <a:lnTo>
                          <a:pt x="16" y="68"/>
                        </a:lnTo>
                        <a:lnTo>
                          <a:pt x="16" y="66"/>
                        </a:lnTo>
                        <a:lnTo>
                          <a:pt x="16" y="63"/>
                        </a:lnTo>
                        <a:lnTo>
                          <a:pt x="19" y="61"/>
                        </a:lnTo>
                        <a:lnTo>
                          <a:pt x="16" y="59"/>
                        </a:lnTo>
                        <a:lnTo>
                          <a:pt x="16" y="54"/>
                        </a:lnTo>
                        <a:lnTo>
                          <a:pt x="14" y="52"/>
                        </a:lnTo>
                        <a:lnTo>
                          <a:pt x="14" y="49"/>
                        </a:lnTo>
                        <a:lnTo>
                          <a:pt x="14" y="47"/>
                        </a:lnTo>
                        <a:lnTo>
                          <a:pt x="12" y="47"/>
                        </a:lnTo>
                        <a:lnTo>
                          <a:pt x="12" y="45"/>
                        </a:lnTo>
                        <a:lnTo>
                          <a:pt x="9" y="42"/>
                        </a:lnTo>
                        <a:lnTo>
                          <a:pt x="7" y="42"/>
                        </a:lnTo>
                        <a:lnTo>
                          <a:pt x="7" y="40"/>
                        </a:lnTo>
                        <a:lnTo>
                          <a:pt x="5" y="40"/>
                        </a:lnTo>
                        <a:lnTo>
                          <a:pt x="2" y="38"/>
                        </a:lnTo>
                        <a:lnTo>
                          <a:pt x="2" y="33"/>
                        </a:lnTo>
                        <a:lnTo>
                          <a:pt x="2" y="31"/>
                        </a:lnTo>
                        <a:lnTo>
                          <a:pt x="0" y="28"/>
                        </a:lnTo>
                        <a:lnTo>
                          <a:pt x="0" y="24"/>
                        </a:lnTo>
                        <a:lnTo>
                          <a:pt x="2" y="21"/>
                        </a:lnTo>
                        <a:lnTo>
                          <a:pt x="2" y="19"/>
                        </a:lnTo>
                        <a:lnTo>
                          <a:pt x="2" y="14"/>
                        </a:lnTo>
                        <a:lnTo>
                          <a:pt x="5" y="12"/>
                        </a:lnTo>
                        <a:lnTo>
                          <a:pt x="7" y="10"/>
                        </a:lnTo>
                        <a:lnTo>
                          <a:pt x="12" y="5"/>
                        </a:lnTo>
                        <a:lnTo>
                          <a:pt x="14" y="3"/>
                        </a:lnTo>
                        <a:lnTo>
                          <a:pt x="19" y="0"/>
                        </a:lnTo>
                        <a:lnTo>
                          <a:pt x="21" y="0"/>
                        </a:lnTo>
                        <a:lnTo>
                          <a:pt x="23" y="0"/>
                        </a:lnTo>
                        <a:lnTo>
                          <a:pt x="28" y="0"/>
                        </a:lnTo>
                        <a:lnTo>
                          <a:pt x="30" y="0"/>
                        </a:lnTo>
                        <a:lnTo>
                          <a:pt x="33" y="3"/>
                        </a:lnTo>
                        <a:lnTo>
                          <a:pt x="37" y="5"/>
                        </a:lnTo>
                        <a:lnTo>
                          <a:pt x="40" y="5"/>
                        </a:lnTo>
                        <a:lnTo>
                          <a:pt x="42" y="7"/>
                        </a:lnTo>
                        <a:lnTo>
                          <a:pt x="44" y="10"/>
                        </a:lnTo>
                        <a:lnTo>
                          <a:pt x="47" y="14"/>
                        </a:lnTo>
                        <a:lnTo>
                          <a:pt x="47" y="17"/>
                        </a:lnTo>
                        <a:lnTo>
                          <a:pt x="47" y="19"/>
                        </a:lnTo>
                        <a:lnTo>
                          <a:pt x="49" y="24"/>
                        </a:lnTo>
                        <a:lnTo>
                          <a:pt x="49" y="26"/>
                        </a:lnTo>
                        <a:lnTo>
                          <a:pt x="47" y="26"/>
                        </a:lnTo>
                        <a:lnTo>
                          <a:pt x="44" y="28"/>
                        </a:lnTo>
                        <a:lnTo>
                          <a:pt x="42" y="28"/>
                        </a:lnTo>
                        <a:lnTo>
                          <a:pt x="40" y="28"/>
                        </a:lnTo>
                        <a:lnTo>
                          <a:pt x="37" y="31"/>
                        </a:lnTo>
                        <a:lnTo>
                          <a:pt x="37" y="33"/>
                        </a:lnTo>
                        <a:lnTo>
                          <a:pt x="35" y="33"/>
                        </a:lnTo>
                        <a:lnTo>
                          <a:pt x="33" y="35"/>
                        </a:lnTo>
                        <a:lnTo>
                          <a:pt x="33" y="38"/>
                        </a:lnTo>
                        <a:lnTo>
                          <a:pt x="33" y="40"/>
                        </a:lnTo>
                        <a:lnTo>
                          <a:pt x="30" y="42"/>
                        </a:lnTo>
                        <a:lnTo>
                          <a:pt x="30" y="45"/>
                        </a:lnTo>
                        <a:lnTo>
                          <a:pt x="30" y="47"/>
                        </a:lnTo>
                        <a:lnTo>
                          <a:pt x="30" y="52"/>
                        </a:lnTo>
                        <a:lnTo>
                          <a:pt x="30" y="54"/>
                        </a:lnTo>
                        <a:lnTo>
                          <a:pt x="30" y="56"/>
                        </a:lnTo>
                        <a:lnTo>
                          <a:pt x="33" y="59"/>
                        </a:lnTo>
                        <a:lnTo>
                          <a:pt x="33" y="61"/>
                        </a:lnTo>
                        <a:lnTo>
                          <a:pt x="33" y="63"/>
                        </a:lnTo>
                        <a:lnTo>
                          <a:pt x="35" y="66"/>
                        </a:lnTo>
                        <a:lnTo>
                          <a:pt x="37" y="66"/>
                        </a:lnTo>
                        <a:lnTo>
                          <a:pt x="37" y="68"/>
                        </a:lnTo>
                        <a:lnTo>
                          <a:pt x="40" y="70"/>
                        </a:lnTo>
                        <a:lnTo>
                          <a:pt x="42" y="73"/>
                        </a:lnTo>
                        <a:lnTo>
                          <a:pt x="40" y="73"/>
                        </a:lnTo>
                        <a:lnTo>
                          <a:pt x="37" y="75"/>
                        </a:lnTo>
                        <a:lnTo>
                          <a:pt x="35" y="75"/>
                        </a:lnTo>
                        <a:lnTo>
                          <a:pt x="33" y="80"/>
                        </a:lnTo>
                        <a:lnTo>
                          <a:pt x="30" y="80"/>
                        </a:lnTo>
                        <a:lnTo>
                          <a:pt x="30" y="84"/>
                        </a:lnTo>
                        <a:lnTo>
                          <a:pt x="28" y="87"/>
                        </a:lnTo>
                        <a:lnTo>
                          <a:pt x="28" y="89"/>
                        </a:lnTo>
                        <a:lnTo>
                          <a:pt x="28" y="154"/>
                        </a:lnTo>
                        <a:lnTo>
                          <a:pt x="19" y="154"/>
                        </a:lnTo>
                        <a:lnTo>
                          <a:pt x="19" y="103"/>
                        </a:lnTo>
                        <a:close/>
                      </a:path>
                    </a:pathLst>
                  </a:custGeom>
                  <a:solidFill>
                    <a:srgbClr val="80C2FF"/>
                  </a:solidFill>
                  <a:ln w="0">
                    <a:solidFill>
                      <a:srgbClr val="000000"/>
                    </a:solidFill>
                    <a:round/>
                    <a:headEnd/>
                    <a:tailEnd/>
                  </a:ln>
                </p:spPr>
                <p:txBody>
                  <a:bodyPr/>
                  <a:lstStyle/>
                  <a:p>
                    <a:endParaRPr lang="fr-FR"/>
                  </a:p>
                </p:txBody>
              </p:sp>
              <p:sp>
                <p:nvSpPr>
                  <p:cNvPr id="48" name="Freeform 31"/>
                  <p:cNvSpPr>
                    <a:spLocks/>
                  </p:cNvSpPr>
                  <p:nvPr/>
                </p:nvSpPr>
                <p:spPr bwMode="auto">
                  <a:xfrm>
                    <a:off x="4001" y="1662"/>
                    <a:ext cx="51" cy="159"/>
                  </a:xfrm>
                  <a:custGeom>
                    <a:avLst/>
                    <a:gdLst>
                      <a:gd name="T0" fmla="*/ 0 w 51"/>
                      <a:gd name="T1" fmla="*/ 63 h 159"/>
                      <a:gd name="T2" fmla="*/ 2 w 51"/>
                      <a:gd name="T3" fmla="*/ 58 h 159"/>
                      <a:gd name="T4" fmla="*/ 5 w 51"/>
                      <a:gd name="T5" fmla="*/ 54 h 159"/>
                      <a:gd name="T6" fmla="*/ 9 w 51"/>
                      <a:gd name="T7" fmla="*/ 49 h 159"/>
                      <a:gd name="T8" fmla="*/ 14 w 51"/>
                      <a:gd name="T9" fmla="*/ 47 h 159"/>
                      <a:gd name="T10" fmla="*/ 9 w 51"/>
                      <a:gd name="T11" fmla="*/ 42 h 159"/>
                      <a:gd name="T12" fmla="*/ 7 w 51"/>
                      <a:gd name="T13" fmla="*/ 40 h 159"/>
                      <a:gd name="T14" fmla="*/ 5 w 51"/>
                      <a:gd name="T15" fmla="*/ 35 h 159"/>
                      <a:gd name="T16" fmla="*/ 2 w 51"/>
                      <a:gd name="T17" fmla="*/ 30 h 159"/>
                      <a:gd name="T18" fmla="*/ 2 w 51"/>
                      <a:gd name="T19" fmla="*/ 26 h 159"/>
                      <a:gd name="T20" fmla="*/ 2 w 51"/>
                      <a:gd name="T21" fmla="*/ 19 h 159"/>
                      <a:gd name="T22" fmla="*/ 5 w 51"/>
                      <a:gd name="T23" fmla="*/ 14 h 159"/>
                      <a:gd name="T24" fmla="*/ 5 w 51"/>
                      <a:gd name="T25" fmla="*/ 9 h 159"/>
                      <a:gd name="T26" fmla="*/ 9 w 51"/>
                      <a:gd name="T27" fmla="*/ 7 h 159"/>
                      <a:gd name="T28" fmla="*/ 12 w 51"/>
                      <a:gd name="T29" fmla="*/ 2 h 159"/>
                      <a:gd name="T30" fmla="*/ 16 w 51"/>
                      <a:gd name="T31" fmla="*/ 2 h 159"/>
                      <a:gd name="T32" fmla="*/ 21 w 51"/>
                      <a:gd name="T33" fmla="*/ 0 h 159"/>
                      <a:gd name="T34" fmla="*/ 33 w 51"/>
                      <a:gd name="T35" fmla="*/ 0 h 159"/>
                      <a:gd name="T36" fmla="*/ 37 w 51"/>
                      <a:gd name="T37" fmla="*/ 2 h 159"/>
                      <a:gd name="T38" fmla="*/ 42 w 51"/>
                      <a:gd name="T39" fmla="*/ 5 h 159"/>
                      <a:gd name="T40" fmla="*/ 47 w 51"/>
                      <a:gd name="T41" fmla="*/ 9 h 159"/>
                      <a:gd name="T42" fmla="*/ 47 w 51"/>
                      <a:gd name="T43" fmla="*/ 12 h 159"/>
                      <a:gd name="T44" fmla="*/ 49 w 51"/>
                      <a:gd name="T45" fmla="*/ 16 h 159"/>
                      <a:gd name="T46" fmla="*/ 51 w 51"/>
                      <a:gd name="T47" fmla="*/ 21 h 159"/>
                      <a:gd name="T48" fmla="*/ 51 w 51"/>
                      <a:gd name="T49" fmla="*/ 26 h 159"/>
                      <a:gd name="T50" fmla="*/ 49 w 51"/>
                      <a:gd name="T51" fmla="*/ 30 h 159"/>
                      <a:gd name="T52" fmla="*/ 47 w 51"/>
                      <a:gd name="T53" fmla="*/ 35 h 159"/>
                      <a:gd name="T54" fmla="*/ 40 w 51"/>
                      <a:gd name="T55" fmla="*/ 44 h 159"/>
                      <a:gd name="T56" fmla="*/ 37 w 51"/>
                      <a:gd name="T57" fmla="*/ 47 h 159"/>
                      <a:gd name="T58" fmla="*/ 37 w 51"/>
                      <a:gd name="T59" fmla="*/ 47 h 159"/>
                      <a:gd name="T60" fmla="*/ 42 w 51"/>
                      <a:gd name="T61" fmla="*/ 49 h 159"/>
                      <a:gd name="T62" fmla="*/ 47 w 51"/>
                      <a:gd name="T63" fmla="*/ 54 h 159"/>
                      <a:gd name="T64" fmla="*/ 51 w 51"/>
                      <a:gd name="T65" fmla="*/ 61 h 159"/>
                      <a:gd name="T66" fmla="*/ 49 w 51"/>
                      <a:gd name="T67" fmla="*/ 68 h 159"/>
                      <a:gd name="T68" fmla="*/ 51 w 51"/>
                      <a:gd name="T69" fmla="*/ 86 h 159"/>
                      <a:gd name="T70" fmla="*/ 51 w 51"/>
                      <a:gd name="T71" fmla="*/ 149 h 159"/>
                      <a:gd name="T72" fmla="*/ 42 w 51"/>
                      <a:gd name="T73" fmla="*/ 154 h 159"/>
                      <a:gd name="T74" fmla="*/ 30 w 51"/>
                      <a:gd name="T75" fmla="*/ 159 h 159"/>
                      <a:gd name="T76" fmla="*/ 19 w 51"/>
                      <a:gd name="T77" fmla="*/ 159 h 159"/>
                      <a:gd name="T78" fmla="*/ 9 w 51"/>
                      <a:gd name="T79" fmla="*/ 154 h 159"/>
                      <a:gd name="T80" fmla="*/ 0 w 51"/>
                      <a:gd name="T81" fmla="*/ 147 h 15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1"/>
                      <a:gd name="T124" fmla="*/ 0 h 159"/>
                      <a:gd name="T125" fmla="*/ 51 w 51"/>
                      <a:gd name="T126" fmla="*/ 159 h 15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1" h="159">
                        <a:moveTo>
                          <a:pt x="0" y="147"/>
                        </a:moveTo>
                        <a:lnTo>
                          <a:pt x="0" y="63"/>
                        </a:lnTo>
                        <a:lnTo>
                          <a:pt x="0" y="61"/>
                        </a:lnTo>
                        <a:lnTo>
                          <a:pt x="2" y="58"/>
                        </a:lnTo>
                        <a:lnTo>
                          <a:pt x="2" y="54"/>
                        </a:lnTo>
                        <a:lnTo>
                          <a:pt x="5" y="54"/>
                        </a:lnTo>
                        <a:lnTo>
                          <a:pt x="7" y="49"/>
                        </a:lnTo>
                        <a:lnTo>
                          <a:pt x="9" y="49"/>
                        </a:lnTo>
                        <a:lnTo>
                          <a:pt x="12" y="47"/>
                        </a:lnTo>
                        <a:lnTo>
                          <a:pt x="14" y="47"/>
                        </a:lnTo>
                        <a:lnTo>
                          <a:pt x="12" y="44"/>
                        </a:lnTo>
                        <a:lnTo>
                          <a:pt x="9" y="42"/>
                        </a:lnTo>
                        <a:lnTo>
                          <a:pt x="9" y="40"/>
                        </a:lnTo>
                        <a:lnTo>
                          <a:pt x="7" y="40"/>
                        </a:lnTo>
                        <a:lnTo>
                          <a:pt x="5" y="37"/>
                        </a:lnTo>
                        <a:lnTo>
                          <a:pt x="5" y="35"/>
                        </a:lnTo>
                        <a:lnTo>
                          <a:pt x="5" y="33"/>
                        </a:lnTo>
                        <a:lnTo>
                          <a:pt x="2" y="30"/>
                        </a:lnTo>
                        <a:lnTo>
                          <a:pt x="2" y="28"/>
                        </a:lnTo>
                        <a:lnTo>
                          <a:pt x="2" y="26"/>
                        </a:lnTo>
                        <a:lnTo>
                          <a:pt x="2" y="21"/>
                        </a:lnTo>
                        <a:lnTo>
                          <a:pt x="2" y="19"/>
                        </a:lnTo>
                        <a:lnTo>
                          <a:pt x="2" y="16"/>
                        </a:lnTo>
                        <a:lnTo>
                          <a:pt x="5" y="14"/>
                        </a:lnTo>
                        <a:lnTo>
                          <a:pt x="5" y="12"/>
                        </a:lnTo>
                        <a:lnTo>
                          <a:pt x="5" y="9"/>
                        </a:lnTo>
                        <a:lnTo>
                          <a:pt x="7" y="7"/>
                        </a:lnTo>
                        <a:lnTo>
                          <a:pt x="9" y="7"/>
                        </a:lnTo>
                        <a:lnTo>
                          <a:pt x="9" y="5"/>
                        </a:lnTo>
                        <a:lnTo>
                          <a:pt x="12" y="2"/>
                        </a:lnTo>
                        <a:lnTo>
                          <a:pt x="14" y="2"/>
                        </a:lnTo>
                        <a:lnTo>
                          <a:pt x="16" y="2"/>
                        </a:lnTo>
                        <a:lnTo>
                          <a:pt x="19" y="0"/>
                        </a:lnTo>
                        <a:lnTo>
                          <a:pt x="21" y="0"/>
                        </a:lnTo>
                        <a:lnTo>
                          <a:pt x="30" y="0"/>
                        </a:lnTo>
                        <a:lnTo>
                          <a:pt x="33" y="0"/>
                        </a:lnTo>
                        <a:lnTo>
                          <a:pt x="35" y="0"/>
                        </a:lnTo>
                        <a:lnTo>
                          <a:pt x="37" y="2"/>
                        </a:lnTo>
                        <a:lnTo>
                          <a:pt x="40" y="5"/>
                        </a:lnTo>
                        <a:lnTo>
                          <a:pt x="42" y="5"/>
                        </a:lnTo>
                        <a:lnTo>
                          <a:pt x="44" y="7"/>
                        </a:lnTo>
                        <a:lnTo>
                          <a:pt x="47" y="9"/>
                        </a:lnTo>
                        <a:lnTo>
                          <a:pt x="47" y="12"/>
                        </a:lnTo>
                        <a:lnTo>
                          <a:pt x="49" y="16"/>
                        </a:lnTo>
                        <a:lnTo>
                          <a:pt x="51" y="19"/>
                        </a:lnTo>
                        <a:lnTo>
                          <a:pt x="51" y="21"/>
                        </a:lnTo>
                        <a:lnTo>
                          <a:pt x="51" y="23"/>
                        </a:lnTo>
                        <a:lnTo>
                          <a:pt x="51" y="26"/>
                        </a:lnTo>
                        <a:lnTo>
                          <a:pt x="51" y="30"/>
                        </a:lnTo>
                        <a:lnTo>
                          <a:pt x="49" y="30"/>
                        </a:lnTo>
                        <a:lnTo>
                          <a:pt x="49" y="33"/>
                        </a:lnTo>
                        <a:lnTo>
                          <a:pt x="47" y="35"/>
                        </a:lnTo>
                        <a:lnTo>
                          <a:pt x="47" y="37"/>
                        </a:lnTo>
                        <a:lnTo>
                          <a:pt x="40" y="44"/>
                        </a:lnTo>
                        <a:lnTo>
                          <a:pt x="37" y="44"/>
                        </a:lnTo>
                        <a:lnTo>
                          <a:pt x="37" y="47"/>
                        </a:lnTo>
                        <a:lnTo>
                          <a:pt x="35" y="47"/>
                        </a:lnTo>
                        <a:lnTo>
                          <a:pt x="37" y="47"/>
                        </a:lnTo>
                        <a:lnTo>
                          <a:pt x="40" y="49"/>
                        </a:lnTo>
                        <a:lnTo>
                          <a:pt x="42" y="49"/>
                        </a:lnTo>
                        <a:lnTo>
                          <a:pt x="47" y="51"/>
                        </a:lnTo>
                        <a:lnTo>
                          <a:pt x="47" y="54"/>
                        </a:lnTo>
                        <a:lnTo>
                          <a:pt x="49" y="58"/>
                        </a:lnTo>
                        <a:lnTo>
                          <a:pt x="51" y="61"/>
                        </a:lnTo>
                        <a:lnTo>
                          <a:pt x="51" y="63"/>
                        </a:lnTo>
                        <a:lnTo>
                          <a:pt x="49" y="68"/>
                        </a:lnTo>
                        <a:lnTo>
                          <a:pt x="49" y="77"/>
                        </a:lnTo>
                        <a:lnTo>
                          <a:pt x="51" y="86"/>
                        </a:lnTo>
                        <a:lnTo>
                          <a:pt x="51" y="91"/>
                        </a:lnTo>
                        <a:lnTo>
                          <a:pt x="51" y="149"/>
                        </a:lnTo>
                        <a:lnTo>
                          <a:pt x="47" y="152"/>
                        </a:lnTo>
                        <a:lnTo>
                          <a:pt x="42" y="154"/>
                        </a:lnTo>
                        <a:lnTo>
                          <a:pt x="37" y="156"/>
                        </a:lnTo>
                        <a:lnTo>
                          <a:pt x="30" y="159"/>
                        </a:lnTo>
                        <a:lnTo>
                          <a:pt x="23" y="159"/>
                        </a:lnTo>
                        <a:lnTo>
                          <a:pt x="19" y="159"/>
                        </a:lnTo>
                        <a:lnTo>
                          <a:pt x="14" y="154"/>
                        </a:lnTo>
                        <a:lnTo>
                          <a:pt x="9" y="154"/>
                        </a:lnTo>
                        <a:lnTo>
                          <a:pt x="2" y="149"/>
                        </a:lnTo>
                        <a:lnTo>
                          <a:pt x="0" y="147"/>
                        </a:lnTo>
                        <a:close/>
                      </a:path>
                    </a:pathLst>
                  </a:custGeom>
                  <a:solidFill>
                    <a:srgbClr val="C2FFFF"/>
                  </a:solidFill>
                  <a:ln w="0">
                    <a:solidFill>
                      <a:srgbClr val="000000"/>
                    </a:solidFill>
                    <a:round/>
                    <a:headEnd/>
                    <a:tailEnd/>
                  </a:ln>
                </p:spPr>
                <p:txBody>
                  <a:bodyPr/>
                  <a:lstStyle/>
                  <a:p>
                    <a:endParaRPr lang="fr-FR"/>
                  </a:p>
                </p:txBody>
              </p:sp>
              <p:sp>
                <p:nvSpPr>
                  <p:cNvPr id="49" name="Freeform 32"/>
                  <p:cNvSpPr>
                    <a:spLocks/>
                  </p:cNvSpPr>
                  <p:nvPr/>
                </p:nvSpPr>
                <p:spPr bwMode="auto">
                  <a:xfrm>
                    <a:off x="3824" y="1802"/>
                    <a:ext cx="163" cy="47"/>
                  </a:xfrm>
                  <a:custGeom>
                    <a:avLst/>
                    <a:gdLst>
                      <a:gd name="T0" fmla="*/ 163 w 163"/>
                      <a:gd name="T1" fmla="*/ 47 h 47"/>
                      <a:gd name="T2" fmla="*/ 128 w 163"/>
                      <a:gd name="T3" fmla="*/ 47 h 47"/>
                      <a:gd name="T4" fmla="*/ 121 w 163"/>
                      <a:gd name="T5" fmla="*/ 44 h 47"/>
                      <a:gd name="T6" fmla="*/ 105 w 163"/>
                      <a:gd name="T7" fmla="*/ 44 h 47"/>
                      <a:gd name="T8" fmla="*/ 93 w 163"/>
                      <a:gd name="T9" fmla="*/ 42 h 47"/>
                      <a:gd name="T10" fmla="*/ 77 w 163"/>
                      <a:gd name="T11" fmla="*/ 40 h 47"/>
                      <a:gd name="T12" fmla="*/ 63 w 163"/>
                      <a:gd name="T13" fmla="*/ 37 h 47"/>
                      <a:gd name="T14" fmla="*/ 49 w 163"/>
                      <a:gd name="T15" fmla="*/ 33 h 47"/>
                      <a:gd name="T16" fmla="*/ 42 w 163"/>
                      <a:gd name="T17" fmla="*/ 30 h 47"/>
                      <a:gd name="T18" fmla="*/ 32 w 163"/>
                      <a:gd name="T19" fmla="*/ 28 h 47"/>
                      <a:gd name="T20" fmla="*/ 23 w 163"/>
                      <a:gd name="T21" fmla="*/ 23 h 47"/>
                      <a:gd name="T22" fmla="*/ 16 w 163"/>
                      <a:gd name="T23" fmla="*/ 19 h 47"/>
                      <a:gd name="T24" fmla="*/ 9 w 163"/>
                      <a:gd name="T25" fmla="*/ 14 h 47"/>
                      <a:gd name="T26" fmla="*/ 4 w 163"/>
                      <a:gd name="T27" fmla="*/ 9 h 47"/>
                      <a:gd name="T28" fmla="*/ 0 w 163"/>
                      <a:gd name="T29" fmla="*/ 5 h 47"/>
                      <a:gd name="T30" fmla="*/ 0 w 163"/>
                      <a:gd name="T31" fmla="*/ 0 h 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3"/>
                      <a:gd name="T49" fmla="*/ 0 h 47"/>
                      <a:gd name="T50" fmla="*/ 163 w 163"/>
                      <a:gd name="T51" fmla="*/ 47 h 4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3" h="47">
                        <a:moveTo>
                          <a:pt x="163" y="47"/>
                        </a:moveTo>
                        <a:lnTo>
                          <a:pt x="128" y="47"/>
                        </a:lnTo>
                        <a:lnTo>
                          <a:pt x="121" y="44"/>
                        </a:lnTo>
                        <a:lnTo>
                          <a:pt x="105" y="44"/>
                        </a:lnTo>
                        <a:lnTo>
                          <a:pt x="93" y="42"/>
                        </a:lnTo>
                        <a:lnTo>
                          <a:pt x="77" y="40"/>
                        </a:lnTo>
                        <a:lnTo>
                          <a:pt x="63" y="37"/>
                        </a:lnTo>
                        <a:lnTo>
                          <a:pt x="49" y="33"/>
                        </a:lnTo>
                        <a:lnTo>
                          <a:pt x="42" y="30"/>
                        </a:lnTo>
                        <a:lnTo>
                          <a:pt x="32" y="28"/>
                        </a:lnTo>
                        <a:lnTo>
                          <a:pt x="23" y="23"/>
                        </a:lnTo>
                        <a:lnTo>
                          <a:pt x="16" y="19"/>
                        </a:lnTo>
                        <a:lnTo>
                          <a:pt x="9" y="14"/>
                        </a:lnTo>
                        <a:lnTo>
                          <a:pt x="4" y="9"/>
                        </a:lnTo>
                        <a:lnTo>
                          <a:pt x="0" y="5"/>
                        </a:lnTo>
                        <a:lnTo>
                          <a:pt x="0" y="0"/>
                        </a:lnTo>
                      </a:path>
                    </a:pathLst>
                  </a:custGeom>
                  <a:noFill/>
                  <a:ln w="0">
                    <a:solidFill>
                      <a:srgbClr val="000000"/>
                    </a:solidFill>
                    <a:round/>
                    <a:headEnd/>
                    <a:tailEnd/>
                  </a:ln>
                </p:spPr>
                <p:txBody>
                  <a:bodyPr/>
                  <a:lstStyle/>
                  <a:p>
                    <a:endParaRPr lang="fr-FR"/>
                  </a:p>
                </p:txBody>
              </p:sp>
              <p:sp>
                <p:nvSpPr>
                  <p:cNvPr id="50" name="Freeform 33"/>
                  <p:cNvSpPr>
                    <a:spLocks/>
                  </p:cNvSpPr>
                  <p:nvPr/>
                </p:nvSpPr>
                <p:spPr bwMode="auto">
                  <a:xfrm>
                    <a:off x="3863" y="1337"/>
                    <a:ext cx="161" cy="493"/>
                  </a:xfrm>
                  <a:custGeom>
                    <a:avLst/>
                    <a:gdLst>
                      <a:gd name="T0" fmla="*/ 161 w 161"/>
                      <a:gd name="T1" fmla="*/ 325 h 493"/>
                      <a:gd name="T2" fmla="*/ 112 w 161"/>
                      <a:gd name="T3" fmla="*/ 0 h 493"/>
                      <a:gd name="T4" fmla="*/ 110 w 161"/>
                      <a:gd name="T5" fmla="*/ 2 h 493"/>
                      <a:gd name="T6" fmla="*/ 108 w 161"/>
                      <a:gd name="T7" fmla="*/ 5 h 493"/>
                      <a:gd name="T8" fmla="*/ 103 w 161"/>
                      <a:gd name="T9" fmla="*/ 5 h 493"/>
                      <a:gd name="T10" fmla="*/ 101 w 161"/>
                      <a:gd name="T11" fmla="*/ 5 h 493"/>
                      <a:gd name="T12" fmla="*/ 70 w 161"/>
                      <a:gd name="T13" fmla="*/ 299 h 493"/>
                      <a:gd name="T14" fmla="*/ 101 w 161"/>
                      <a:gd name="T15" fmla="*/ 5 h 493"/>
                      <a:gd name="T16" fmla="*/ 98 w 161"/>
                      <a:gd name="T17" fmla="*/ 5 h 493"/>
                      <a:gd name="T18" fmla="*/ 96 w 161"/>
                      <a:gd name="T19" fmla="*/ 5 h 493"/>
                      <a:gd name="T20" fmla="*/ 0 w 161"/>
                      <a:gd name="T21" fmla="*/ 493 h 4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1"/>
                      <a:gd name="T34" fmla="*/ 0 h 493"/>
                      <a:gd name="T35" fmla="*/ 161 w 161"/>
                      <a:gd name="T36" fmla="*/ 493 h 49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1" h="493">
                        <a:moveTo>
                          <a:pt x="161" y="325"/>
                        </a:moveTo>
                        <a:lnTo>
                          <a:pt x="112" y="0"/>
                        </a:lnTo>
                        <a:lnTo>
                          <a:pt x="110" y="2"/>
                        </a:lnTo>
                        <a:lnTo>
                          <a:pt x="108" y="5"/>
                        </a:lnTo>
                        <a:lnTo>
                          <a:pt x="103" y="5"/>
                        </a:lnTo>
                        <a:lnTo>
                          <a:pt x="101" y="5"/>
                        </a:lnTo>
                        <a:lnTo>
                          <a:pt x="70" y="299"/>
                        </a:lnTo>
                        <a:lnTo>
                          <a:pt x="101" y="5"/>
                        </a:lnTo>
                        <a:lnTo>
                          <a:pt x="98" y="5"/>
                        </a:lnTo>
                        <a:lnTo>
                          <a:pt x="96" y="5"/>
                        </a:lnTo>
                        <a:lnTo>
                          <a:pt x="0" y="493"/>
                        </a:lnTo>
                      </a:path>
                    </a:pathLst>
                  </a:custGeom>
                  <a:noFill/>
                  <a:ln w="0">
                    <a:solidFill>
                      <a:srgbClr val="000000"/>
                    </a:solidFill>
                    <a:round/>
                    <a:headEnd/>
                    <a:tailEnd/>
                  </a:ln>
                </p:spPr>
                <p:txBody>
                  <a:bodyPr/>
                  <a:lstStyle/>
                  <a:p>
                    <a:endParaRPr lang="fr-FR"/>
                  </a:p>
                </p:txBody>
              </p:sp>
            </p:grpSp>
          </p:gr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 calcmode="lin" valueType="num">
                                      <p:cBhvr additive="base">
                                        <p:cTn id="7"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ZoneTexte 15"/>
          <p:cNvSpPr txBox="1"/>
          <p:nvPr/>
        </p:nvSpPr>
        <p:spPr>
          <a:xfrm>
            <a:off x="5781181" y="6167045"/>
            <a:ext cx="3183307" cy="646331"/>
          </a:xfrm>
          <a:prstGeom prst="rect">
            <a:avLst/>
          </a:prstGeom>
          <a:noFill/>
        </p:spPr>
        <p:txBody>
          <a:bodyPr wrap="none" rtlCol="0">
            <a:spAutoFit/>
          </a:bodyPr>
          <a:lstStyle/>
          <a:p>
            <a:pPr algn="r"/>
            <a:r>
              <a:rPr lang="fr-FR" sz="1200" b="1" dirty="0" smtClean="0"/>
              <a:t>Semaine Nationale de la Qualité – SENAQ 2016</a:t>
            </a:r>
          </a:p>
          <a:p>
            <a:pPr algn="r"/>
            <a:r>
              <a:rPr lang="fr-FR" sz="1200" b="1" dirty="0" smtClean="0"/>
              <a:t>Forum – débat national du 21 au 23 Avril 2016</a:t>
            </a:r>
          </a:p>
          <a:p>
            <a:pPr algn="r"/>
            <a:r>
              <a:rPr lang="fr-FR" sz="1200" b="1" dirty="0" smtClean="0"/>
              <a:t>Maison </a:t>
            </a:r>
            <a:r>
              <a:rPr lang="fr-FR" sz="1200" b="1" smtClean="0"/>
              <a:t>du Parti </a:t>
            </a:r>
            <a:r>
              <a:rPr lang="fr-FR" sz="1200" b="1" dirty="0" smtClean="0"/>
              <a:t>de </a:t>
            </a:r>
            <a:r>
              <a:rPr lang="fr-FR" sz="1200" b="1" dirty="0" err="1" smtClean="0"/>
              <a:t>Bonanjo</a:t>
            </a:r>
            <a:r>
              <a:rPr lang="fr-FR" sz="1200" b="1" dirty="0" smtClean="0"/>
              <a:t> à Douala</a:t>
            </a:r>
            <a:r>
              <a:rPr lang="fr-FR" sz="1200" dirty="0" smtClean="0"/>
              <a:t>)</a:t>
            </a:r>
            <a:endParaRPr lang="fr-FR" sz="1200" dirty="0"/>
          </a:p>
        </p:txBody>
      </p:sp>
      <p:sp>
        <p:nvSpPr>
          <p:cNvPr id="10" name="ZoneTexte 9"/>
          <p:cNvSpPr txBox="1"/>
          <p:nvPr/>
        </p:nvSpPr>
        <p:spPr bwMode="auto">
          <a:xfrm>
            <a:off x="428596" y="1000108"/>
            <a:ext cx="8215370" cy="461665"/>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defTabSz="914400" rtl="0" eaLnBrk="1" fontAlgn="base" latinLnBrk="0" hangingPunct="1">
              <a:lnSpc>
                <a:spcPct val="100000"/>
              </a:lnSpc>
              <a:spcBef>
                <a:spcPct val="0"/>
              </a:spcBef>
              <a:spcAft>
                <a:spcPct val="0"/>
              </a:spcAft>
              <a:buClrTx/>
              <a:buSzTx/>
              <a:buFontTx/>
              <a:buNone/>
              <a:tabLst/>
            </a:pPr>
            <a:r>
              <a:rPr lang="fr-FR" sz="2400" dirty="0" smtClean="0">
                <a:latin typeface="Arial" pitchFamily="34" charset="0"/>
              </a:rPr>
              <a:t>2</a:t>
            </a:r>
            <a:r>
              <a:rPr lang="fr-FR" sz="2200" dirty="0" smtClean="0">
                <a:latin typeface="Arial" pitchFamily="34" charset="0"/>
              </a:rPr>
              <a:t>. Définition de la métrologie et différentes type de métrologie</a:t>
            </a:r>
          </a:p>
        </p:txBody>
      </p:sp>
      <p:sp>
        <p:nvSpPr>
          <p:cNvPr id="12" name="Rectangle 3"/>
          <p:cNvSpPr txBox="1">
            <a:spLocks noChangeArrowheads="1"/>
          </p:cNvSpPr>
          <p:nvPr/>
        </p:nvSpPr>
        <p:spPr bwMode="auto">
          <a:xfrm>
            <a:off x="2143108" y="1571613"/>
            <a:ext cx="6048375" cy="642942"/>
          </a:xfrm>
          <a:prstGeom prst="rect">
            <a:avLst/>
          </a:prstGeom>
          <a:solidFill>
            <a:srgbClr val="FFFFFF"/>
          </a:solidFill>
          <a:ln w="38100" cmpd="dbl">
            <a:solidFill>
              <a:srgbClr val="FF0000"/>
            </a:solidFill>
            <a:miter lim="800000"/>
            <a:headEnd/>
            <a:tailEnd/>
          </a:ln>
        </p:spPr>
        <p:txBody>
          <a:bodyPr anchor="ctr"/>
          <a:lstStyle/>
          <a:p>
            <a:pPr algn="ctr">
              <a:defRPr/>
            </a:pPr>
            <a:r>
              <a:rPr lang="fr-FR" sz="3200" b="1" kern="0" dirty="0">
                <a:latin typeface="+mj-lt"/>
                <a:ea typeface="+mj-ea"/>
                <a:cs typeface="+mj-cs"/>
              </a:rPr>
              <a:t>La métrologie légale</a:t>
            </a:r>
          </a:p>
        </p:txBody>
      </p:sp>
      <p:sp>
        <p:nvSpPr>
          <p:cNvPr id="14" name="Rectangle 2"/>
          <p:cNvSpPr txBox="1">
            <a:spLocks noChangeArrowheads="1"/>
          </p:cNvSpPr>
          <p:nvPr/>
        </p:nvSpPr>
        <p:spPr bwMode="auto">
          <a:xfrm>
            <a:off x="2214546" y="2214553"/>
            <a:ext cx="6429420" cy="3857653"/>
          </a:xfrm>
          <a:prstGeom prst="rect">
            <a:avLst/>
          </a:prstGeom>
          <a:noFill/>
          <a:ln w="9525">
            <a:noFill/>
            <a:miter lim="800000"/>
            <a:headEnd/>
            <a:tailEnd/>
          </a:ln>
        </p:spPr>
        <p:txBody>
          <a:bodyPr/>
          <a:lstStyle/>
          <a:p>
            <a:pPr marL="342900" indent="-342900">
              <a:lnSpc>
                <a:spcPct val="105000"/>
              </a:lnSpc>
              <a:spcBef>
                <a:spcPts val="600"/>
              </a:spcBef>
              <a:spcAft>
                <a:spcPts val="600"/>
              </a:spcAft>
              <a:defRPr/>
            </a:pPr>
            <a:endParaRPr lang="fr-FR" sz="2200" kern="0" dirty="0" smtClean="0">
              <a:latin typeface="+mn-lt"/>
              <a:cs typeface="+mn-cs"/>
            </a:endParaRPr>
          </a:p>
          <a:p>
            <a:pPr>
              <a:lnSpc>
                <a:spcPct val="105000"/>
              </a:lnSpc>
              <a:spcBef>
                <a:spcPts val="600"/>
              </a:spcBef>
              <a:spcAft>
                <a:spcPts val="600"/>
              </a:spcAft>
              <a:defRPr/>
            </a:pPr>
            <a:r>
              <a:rPr lang="fr-FR" sz="2200" kern="0" dirty="0" smtClean="0">
                <a:latin typeface="+mn-lt"/>
                <a:cs typeface="+mn-cs"/>
              </a:rPr>
              <a:t>La </a:t>
            </a:r>
            <a:r>
              <a:rPr lang="fr-FR" sz="2200" kern="0" dirty="0">
                <a:latin typeface="+mn-lt"/>
                <a:cs typeface="+mn-cs"/>
              </a:rPr>
              <a:t>métrologie légale est l’activité </a:t>
            </a:r>
            <a:r>
              <a:rPr lang="fr-FR" sz="2200" kern="0" dirty="0" smtClean="0">
                <a:latin typeface="+mn-lt"/>
                <a:cs typeface="+mn-cs"/>
              </a:rPr>
              <a:t>par laquelle l’Etat décide </a:t>
            </a:r>
            <a:r>
              <a:rPr lang="fr-FR" sz="2200" kern="0" dirty="0">
                <a:latin typeface="+mn-lt"/>
                <a:cs typeface="+mn-cs"/>
              </a:rPr>
              <a:t>d’intervenir </a:t>
            </a:r>
            <a:r>
              <a:rPr lang="fr-FR" sz="2200" kern="0" dirty="0" smtClean="0">
                <a:latin typeface="+mn-lt"/>
                <a:cs typeface="+mn-cs"/>
              </a:rPr>
              <a:t>par voie </a:t>
            </a:r>
            <a:r>
              <a:rPr lang="fr-FR" sz="2200" kern="0" dirty="0">
                <a:latin typeface="+mn-lt"/>
                <a:cs typeface="+mn-cs"/>
              </a:rPr>
              <a:t>réglementaire sur </a:t>
            </a:r>
            <a:r>
              <a:rPr lang="fr-FR" sz="2200" kern="0" dirty="0" smtClean="0">
                <a:latin typeface="+mn-lt"/>
                <a:cs typeface="+mn-cs"/>
              </a:rPr>
              <a:t>certaines catégories </a:t>
            </a:r>
            <a:r>
              <a:rPr lang="fr-FR" sz="2200" kern="0" dirty="0">
                <a:latin typeface="+mn-lt"/>
                <a:cs typeface="+mn-cs"/>
              </a:rPr>
              <a:t>d’instruments de </a:t>
            </a:r>
            <a:r>
              <a:rPr lang="fr-FR" sz="2200" kern="0" dirty="0" smtClean="0">
                <a:latin typeface="+mn-lt"/>
                <a:cs typeface="+mn-cs"/>
              </a:rPr>
              <a:t>mesure (ceux </a:t>
            </a:r>
            <a:r>
              <a:rPr lang="fr-FR" sz="2200" kern="0" dirty="0">
                <a:latin typeface="+mn-lt"/>
                <a:cs typeface="+mn-cs"/>
              </a:rPr>
              <a:t>utilisés pour les </a:t>
            </a:r>
            <a:r>
              <a:rPr lang="fr-FR" sz="2200" kern="0" dirty="0" smtClean="0">
                <a:latin typeface="+mn-lt"/>
                <a:cs typeface="+mn-cs"/>
              </a:rPr>
              <a:t>transactions commerciales</a:t>
            </a:r>
            <a:r>
              <a:rPr lang="fr-FR" sz="2200" kern="0" dirty="0">
                <a:latin typeface="+mn-lt"/>
                <a:cs typeface="+mn-cs"/>
              </a:rPr>
              <a:t>) ou certaines opérations </a:t>
            </a:r>
            <a:r>
              <a:rPr lang="fr-FR" sz="2200" kern="0" dirty="0" smtClean="0">
                <a:latin typeface="+mn-lt"/>
                <a:cs typeface="+mn-cs"/>
              </a:rPr>
              <a:t> de </a:t>
            </a:r>
            <a:r>
              <a:rPr lang="fr-FR" sz="2200" kern="0" dirty="0">
                <a:latin typeface="+mn-lt"/>
                <a:cs typeface="+mn-cs"/>
              </a:rPr>
              <a:t>mesure (santé, sécurité, protection </a:t>
            </a:r>
            <a:r>
              <a:rPr lang="fr-FR" sz="2200" kern="0" dirty="0" smtClean="0">
                <a:latin typeface="+mn-lt"/>
                <a:cs typeface="+mn-cs"/>
              </a:rPr>
              <a:t>de </a:t>
            </a:r>
            <a:r>
              <a:rPr lang="fr-FR" sz="2200" kern="0" dirty="0">
                <a:latin typeface="+mn-lt"/>
                <a:cs typeface="+mn-cs"/>
              </a:rPr>
              <a:t>l’environnement). </a:t>
            </a:r>
            <a:endParaRPr lang="es-ES" sz="2200" kern="0" dirty="0">
              <a:latin typeface="+mn-lt"/>
              <a:cs typeface="+mn-cs"/>
            </a:endParaRPr>
          </a:p>
        </p:txBody>
      </p:sp>
      <p:grpSp>
        <p:nvGrpSpPr>
          <p:cNvPr id="18" name="Group 4"/>
          <p:cNvGrpSpPr>
            <a:grpSpLocks/>
          </p:cNvGrpSpPr>
          <p:nvPr/>
        </p:nvGrpSpPr>
        <p:grpSpPr bwMode="auto">
          <a:xfrm>
            <a:off x="428625" y="2428868"/>
            <a:ext cx="1500169" cy="1069982"/>
            <a:chOff x="2394" y="1127"/>
            <a:chExt cx="3364" cy="3185"/>
          </a:xfrm>
        </p:grpSpPr>
        <p:sp>
          <p:nvSpPr>
            <p:cNvPr id="20" name="Rectangle 5"/>
            <p:cNvSpPr>
              <a:spLocks noChangeArrowheads="1"/>
            </p:cNvSpPr>
            <p:nvPr/>
          </p:nvSpPr>
          <p:spPr bwMode="ltGray">
            <a:xfrm>
              <a:off x="4231" y="1365"/>
              <a:ext cx="196" cy="104"/>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a:defRPr/>
              </a:pPr>
              <a:endParaRPr lang="fr-FR" dirty="0"/>
            </a:p>
          </p:txBody>
        </p:sp>
        <p:sp>
          <p:nvSpPr>
            <p:cNvPr id="21" name="Oval 6"/>
            <p:cNvSpPr>
              <a:spLocks noChangeArrowheads="1"/>
            </p:cNvSpPr>
            <p:nvPr/>
          </p:nvSpPr>
          <p:spPr bwMode="ltGray">
            <a:xfrm>
              <a:off x="4300" y="1185"/>
              <a:ext cx="46" cy="46"/>
            </a:xfrm>
            <a:prstGeom prst="ellipse">
              <a:avLst/>
            </a:prstGeom>
            <a:gradFill rotWithShape="0">
              <a:gsLst>
                <a:gs pos="0">
                  <a:schemeClr val="bg2"/>
                </a:gs>
                <a:gs pos="100000">
                  <a:schemeClr val="bg2">
                    <a:gamma/>
                    <a:tint val="81961"/>
                    <a:invGamma/>
                  </a:schemeClr>
                </a:gs>
              </a:gsLst>
              <a:lin ang="5400000" scaled="1"/>
            </a:gradFill>
            <a:ln w="9525">
              <a:noFill/>
              <a:round/>
              <a:headEnd/>
              <a:tailEnd/>
            </a:ln>
            <a:effectLst/>
          </p:spPr>
          <p:txBody>
            <a:bodyPr/>
            <a:lstStyle/>
            <a:p>
              <a:pPr>
                <a:defRPr/>
              </a:pPr>
              <a:endParaRPr lang="fr-FR" dirty="0"/>
            </a:p>
          </p:txBody>
        </p:sp>
        <p:sp>
          <p:nvSpPr>
            <p:cNvPr id="22" name="Rectangle 7"/>
            <p:cNvSpPr>
              <a:spLocks noChangeArrowheads="1"/>
            </p:cNvSpPr>
            <p:nvPr/>
          </p:nvSpPr>
          <p:spPr bwMode="ltGray">
            <a:xfrm rot="995337">
              <a:off x="5206" y="1494"/>
              <a:ext cx="6" cy="2076"/>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a:defRPr/>
              </a:pPr>
              <a:endParaRPr lang="fr-FR" dirty="0"/>
            </a:p>
          </p:txBody>
        </p:sp>
        <p:sp>
          <p:nvSpPr>
            <p:cNvPr id="23" name="Freeform 8"/>
            <p:cNvSpPr>
              <a:spLocks noEditPoints="1"/>
            </p:cNvSpPr>
            <p:nvPr/>
          </p:nvSpPr>
          <p:spPr bwMode="ltGray">
            <a:xfrm>
              <a:off x="4872" y="3507"/>
              <a:ext cx="63" cy="96"/>
            </a:xfrm>
            <a:custGeom>
              <a:avLst/>
              <a:gdLst/>
              <a:ahLst/>
              <a:cxnLst>
                <a:cxn ang="0">
                  <a:pos x="18" y="96"/>
                </a:cxn>
                <a:cxn ang="0">
                  <a:pos x="42" y="78"/>
                </a:cxn>
                <a:cxn ang="0">
                  <a:pos x="60" y="60"/>
                </a:cxn>
                <a:cxn ang="0">
                  <a:pos x="66" y="36"/>
                </a:cxn>
                <a:cxn ang="0">
                  <a:pos x="60" y="12"/>
                </a:cxn>
                <a:cxn ang="0">
                  <a:pos x="36" y="0"/>
                </a:cxn>
                <a:cxn ang="0">
                  <a:pos x="24" y="6"/>
                </a:cxn>
                <a:cxn ang="0">
                  <a:pos x="12" y="12"/>
                </a:cxn>
                <a:cxn ang="0">
                  <a:pos x="0" y="36"/>
                </a:cxn>
                <a:cxn ang="0">
                  <a:pos x="0" y="60"/>
                </a:cxn>
                <a:cxn ang="0">
                  <a:pos x="12" y="84"/>
                </a:cxn>
                <a:cxn ang="0">
                  <a:pos x="18" y="96"/>
                </a:cxn>
                <a:cxn ang="0">
                  <a:pos x="18" y="96"/>
                </a:cxn>
                <a:cxn ang="0">
                  <a:pos x="42" y="18"/>
                </a:cxn>
                <a:cxn ang="0">
                  <a:pos x="54" y="24"/>
                </a:cxn>
                <a:cxn ang="0">
                  <a:pos x="60" y="36"/>
                </a:cxn>
                <a:cxn ang="0">
                  <a:pos x="60" y="48"/>
                </a:cxn>
                <a:cxn ang="0">
                  <a:pos x="54" y="54"/>
                </a:cxn>
                <a:cxn ang="0">
                  <a:pos x="36" y="72"/>
                </a:cxn>
                <a:cxn ang="0">
                  <a:pos x="24" y="78"/>
                </a:cxn>
                <a:cxn ang="0">
                  <a:pos x="24" y="78"/>
                </a:cxn>
                <a:cxn ang="0">
                  <a:pos x="12" y="48"/>
                </a:cxn>
                <a:cxn ang="0">
                  <a:pos x="18" y="24"/>
                </a:cxn>
                <a:cxn ang="0">
                  <a:pos x="30" y="18"/>
                </a:cxn>
                <a:cxn ang="0">
                  <a:pos x="42" y="18"/>
                </a:cxn>
                <a:cxn ang="0">
                  <a:pos x="42" y="18"/>
                </a:cxn>
              </a:cxnLst>
              <a:rect l="0" t="0" r="r" b="b"/>
              <a:pathLst>
                <a:path w="66" h="96">
                  <a:moveTo>
                    <a:pt x="18" y="96"/>
                  </a:moveTo>
                  <a:lnTo>
                    <a:pt x="42" y="78"/>
                  </a:lnTo>
                  <a:lnTo>
                    <a:pt x="60" y="60"/>
                  </a:lnTo>
                  <a:lnTo>
                    <a:pt x="66" y="36"/>
                  </a:lnTo>
                  <a:lnTo>
                    <a:pt x="60" y="12"/>
                  </a:lnTo>
                  <a:lnTo>
                    <a:pt x="36" y="0"/>
                  </a:lnTo>
                  <a:lnTo>
                    <a:pt x="24" y="6"/>
                  </a:lnTo>
                  <a:lnTo>
                    <a:pt x="12" y="12"/>
                  </a:lnTo>
                  <a:lnTo>
                    <a:pt x="0" y="36"/>
                  </a:lnTo>
                  <a:lnTo>
                    <a:pt x="0" y="60"/>
                  </a:lnTo>
                  <a:lnTo>
                    <a:pt x="12" y="84"/>
                  </a:lnTo>
                  <a:lnTo>
                    <a:pt x="18" y="96"/>
                  </a:lnTo>
                  <a:lnTo>
                    <a:pt x="18" y="96"/>
                  </a:lnTo>
                  <a:close/>
                  <a:moveTo>
                    <a:pt x="42" y="18"/>
                  </a:moveTo>
                  <a:lnTo>
                    <a:pt x="54" y="24"/>
                  </a:lnTo>
                  <a:lnTo>
                    <a:pt x="60" y="36"/>
                  </a:lnTo>
                  <a:lnTo>
                    <a:pt x="60" y="48"/>
                  </a:lnTo>
                  <a:lnTo>
                    <a:pt x="54" y="54"/>
                  </a:lnTo>
                  <a:lnTo>
                    <a:pt x="36" y="72"/>
                  </a:lnTo>
                  <a:lnTo>
                    <a:pt x="24" y="78"/>
                  </a:lnTo>
                  <a:lnTo>
                    <a:pt x="24" y="78"/>
                  </a:lnTo>
                  <a:lnTo>
                    <a:pt x="12" y="48"/>
                  </a:lnTo>
                  <a:lnTo>
                    <a:pt x="18" y="24"/>
                  </a:lnTo>
                  <a:lnTo>
                    <a:pt x="30" y="18"/>
                  </a:lnTo>
                  <a:lnTo>
                    <a:pt x="42" y="18"/>
                  </a:lnTo>
                  <a:lnTo>
                    <a:pt x="42" y="18"/>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fr-FR" dirty="0"/>
            </a:p>
          </p:txBody>
        </p:sp>
        <p:sp>
          <p:nvSpPr>
            <p:cNvPr id="24" name="Rectangle 9"/>
            <p:cNvSpPr>
              <a:spLocks noChangeArrowheads="1"/>
            </p:cNvSpPr>
            <p:nvPr/>
          </p:nvSpPr>
          <p:spPr bwMode="ltGray">
            <a:xfrm rot="91736">
              <a:off x="5488" y="1536"/>
              <a:ext cx="6" cy="1997"/>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a:defRPr/>
              </a:pPr>
              <a:endParaRPr lang="fr-FR" dirty="0"/>
            </a:p>
          </p:txBody>
        </p:sp>
        <p:sp>
          <p:nvSpPr>
            <p:cNvPr id="25" name="Rectangle 10"/>
            <p:cNvSpPr>
              <a:spLocks noChangeArrowheads="1"/>
            </p:cNvSpPr>
            <p:nvPr/>
          </p:nvSpPr>
          <p:spPr bwMode="ltGray">
            <a:xfrm rot="-926223">
              <a:off x="5640" y="1523"/>
              <a:ext cx="6" cy="880"/>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a:defRPr/>
              </a:pPr>
              <a:endParaRPr lang="fr-FR" dirty="0"/>
            </a:p>
          </p:txBody>
        </p:sp>
        <p:sp>
          <p:nvSpPr>
            <p:cNvPr id="26" name="Rectangle 11"/>
            <p:cNvSpPr>
              <a:spLocks noChangeArrowheads="1"/>
            </p:cNvSpPr>
            <p:nvPr/>
          </p:nvSpPr>
          <p:spPr bwMode="ltGray">
            <a:xfrm rot="-1140313">
              <a:off x="3443" y="1815"/>
              <a:ext cx="6" cy="2034"/>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a:defRPr/>
              </a:pPr>
              <a:endParaRPr lang="fr-FR" dirty="0"/>
            </a:p>
          </p:txBody>
        </p:sp>
        <p:sp>
          <p:nvSpPr>
            <p:cNvPr id="27" name="Rectangle 12"/>
            <p:cNvSpPr>
              <a:spLocks noChangeArrowheads="1"/>
            </p:cNvSpPr>
            <p:nvPr/>
          </p:nvSpPr>
          <p:spPr bwMode="ltGray">
            <a:xfrm rot="1114412">
              <a:off x="2756" y="1819"/>
              <a:ext cx="6" cy="2122"/>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a:defRPr/>
              </a:pPr>
              <a:endParaRPr lang="fr-FR" dirty="0"/>
            </a:p>
          </p:txBody>
        </p:sp>
        <p:sp>
          <p:nvSpPr>
            <p:cNvPr id="28" name="Rectangle 13"/>
            <p:cNvSpPr>
              <a:spLocks noChangeArrowheads="1"/>
            </p:cNvSpPr>
            <p:nvPr/>
          </p:nvSpPr>
          <p:spPr bwMode="ltGray">
            <a:xfrm rot="254676">
              <a:off x="3035" y="1869"/>
              <a:ext cx="6" cy="1905"/>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a:defRPr/>
              </a:pPr>
              <a:endParaRPr lang="fr-FR" dirty="0"/>
            </a:p>
          </p:txBody>
        </p:sp>
        <p:sp>
          <p:nvSpPr>
            <p:cNvPr id="29" name="Freeform 14"/>
            <p:cNvSpPr>
              <a:spLocks/>
            </p:cNvSpPr>
            <p:nvPr/>
          </p:nvSpPr>
          <p:spPr bwMode="ltGray">
            <a:xfrm>
              <a:off x="4007" y="3020"/>
              <a:ext cx="624" cy="158"/>
            </a:xfrm>
            <a:custGeom>
              <a:avLst/>
              <a:gdLst/>
              <a:ahLst/>
              <a:cxnLst>
                <a:cxn ang="0">
                  <a:pos x="6" y="18"/>
                </a:cxn>
                <a:cxn ang="0">
                  <a:pos x="162" y="36"/>
                </a:cxn>
                <a:cxn ang="0">
                  <a:pos x="251" y="36"/>
                </a:cxn>
                <a:cxn ang="0">
                  <a:pos x="354" y="30"/>
                </a:cxn>
                <a:cxn ang="0">
                  <a:pos x="473" y="18"/>
                </a:cxn>
                <a:cxn ang="0">
                  <a:pos x="611" y="0"/>
                </a:cxn>
                <a:cxn ang="0">
                  <a:pos x="623" y="114"/>
                </a:cxn>
                <a:cxn ang="0">
                  <a:pos x="497" y="138"/>
                </a:cxn>
                <a:cxn ang="0">
                  <a:pos x="414" y="150"/>
                </a:cxn>
                <a:cxn ang="0">
                  <a:pos x="318" y="156"/>
                </a:cxn>
                <a:cxn ang="0">
                  <a:pos x="215" y="156"/>
                </a:cxn>
                <a:cxn ang="0">
                  <a:pos x="108" y="150"/>
                </a:cxn>
                <a:cxn ang="0">
                  <a:pos x="0" y="132"/>
                </a:cxn>
                <a:cxn ang="0">
                  <a:pos x="6" y="18"/>
                </a:cxn>
                <a:cxn ang="0">
                  <a:pos x="6" y="18"/>
                </a:cxn>
              </a:cxnLst>
              <a:rect l="0" t="0" r="r" b="b"/>
              <a:pathLst>
                <a:path w="623" h="156">
                  <a:moveTo>
                    <a:pt x="6" y="18"/>
                  </a:moveTo>
                  <a:lnTo>
                    <a:pt x="162" y="36"/>
                  </a:lnTo>
                  <a:lnTo>
                    <a:pt x="251" y="36"/>
                  </a:lnTo>
                  <a:lnTo>
                    <a:pt x="354" y="30"/>
                  </a:lnTo>
                  <a:lnTo>
                    <a:pt x="473" y="18"/>
                  </a:lnTo>
                  <a:lnTo>
                    <a:pt x="611" y="0"/>
                  </a:lnTo>
                  <a:lnTo>
                    <a:pt x="623" y="114"/>
                  </a:lnTo>
                  <a:lnTo>
                    <a:pt x="497" y="138"/>
                  </a:lnTo>
                  <a:lnTo>
                    <a:pt x="414" y="150"/>
                  </a:lnTo>
                  <a:lnTo>
                    <a:pt x="318" y="156"/>
                  </a:lnTo>
                  <a:lnTo>
                    <a:pt x="215" y="156"/>
                  </a:lnTo>
                  <a:lnTo>
                    <a:pt x="108" y="150"/>
                  </a:lnTo>
                  <a:lnTo>
                    <a:pt x="0" y="132"/>
                  </a:lnTo>
                  <a:lnTo>
                    <a:pt x="6" y="18"/>
                  </a:lnTo>
                  <a:lnTo>
                    <a:pt x="6" y="18"/>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fr-FR" dirty="0"/>
            </a:p>
          </p:txBody>
        </p:sp>
        <p:sp>
          <p:nvSpPr>
            <p:cNvPr id="30" name="Freeform 15"/>
            <p:cNvSpPr>
              <a:spLocks/>
            </p:cNvSpPr>
            <p:nvPr/>
          </p:nvSpPr>
          <p:spPr bwMode="ltGray">
            <a:xfrm>
              <a:off x="4763" y="3591"/>
              <a:ext cx="995" cy="125"/>
            </a:xfrm>
            <a:custGeom>
              <a:avLst/>
              <a:gdLst/>
              <a:ahLst/>
              <a:cxnLst>
                <a:cxn ang="0">
                  <a:pos x="754" y="6"/>
                </a:cxn>
                <a:cxn ang="0">
                  <a:pos x="652" y="6"/>
                </a:cxn>
                <a:cxn ang="0">
                  <a:pos x="563" y="6"/>
                </a:cxn>
                <a:cxn ang="0">
                  <a:pos x="479" y="6"/>
                </a:cxn>
                <a:cxn ang="0">
                  <a:pos x="401" y="6"/>
                </a:cxn>
                <a:cxn ang="0">
                  <a:pos x="335" y="0"/>
                </a:cxn>
                <a:cxn ang="0">
                  <a:pos x="276" y="0"/>
                </a:cxn>
                <a:cxn ang="0">
                  <a:pos x="222" y="0"/>
                </a:cxn>
                <a:cxn ang="0">
                  <a:pos x="180" y="6"/>
                </a:cxn>
                <a:cxn ang="0">
                  <a:pos x="138" y="6"/>
                </a:cxn>
                <a:cxn ang="0">
                  <a:pos x="108" y="6"/>
                </a:cxn>
                <a:cxn ang="0">
                  <a:pos x="54" y="6"/>
                </a:cxn>
                <a:cxn ang="0">
                  <a:pos x="24" y="12"/>
                </a:cxn>
                <a:cxn ang="0">
                  <a:pos x="6" y="18"/>
                </a:cxn>
                <a:cxn ang="0">
                  <a:pos x="0" y="24"/>
                </a:cxn>
                <a:cxn ang="0">
                  <a:pos x="12" y="42"/>
                </a:cxn>
                <a:cxn ang="0">
                  <a:pos x="18" y="48"/>
                </a:cxn>
                <a:cxn ang="0">
                  <a:pos x="30" y="54"/>
                </a:cxn>
                <a:cxn ang="0">
                  <a:pos x="60" y="60"/>
                </a:cxn>
                <a:cxn ang="0">
                  <a:pos x="90" y="72"/>
                </a:cxn>
                <a:cxn ang="0">
                  <a:pos x="144" y="84"/>
                </a:cxn>
                <a:cxn ang="0">
                  <a:pos x="210" y="90"/>
                </a:cxn>
                <a:cxn ang="0">
                  <a:pos x="293" y="102"/>
                </a:cxn>
                <a:cxn ang="0">
                  <a:pos x="389" y="108"/>
                </a:cxn>
                <a:cxn ang="0">
                  <a:pos x="503" y="120"/>
                </a:cxn>
                <a:cxn ang="0">
                  <a:pos x="622" y="120"/>
                </a:cxn>
                <a:cxn ang="0">
                  <a:pos x="754" y="126"/>
                </a:cxn>
                <a:cxn ang="0">
                  <a:pos x="873" y="126"/>
                </a:cxn>
                <a:cxn ang="0">
                  <a:pos x="993" y="126"/>
                </a:cxn>
                <a:cxn ang="0">
                  <a:pos x="993" y="12"/>
                </a:cxn>
                <a:cxn ang="0">
                  <a:pos x="879" y="12"/>
                </a:cxn>
                <a:cxn ang="0">
                  <a:pos x="754" y="6"/>
                </a:cxn>
                <a:cxn ang="0">
                  <a:pos x="754" y="6"/>
                </a:cxn>
              </a:cxnLst>
              <a:rect l="0" t="0" r="r" b="b"/>
              <a:pathLst>
                <a:path w="993" h="126">
                  <a:moveTo>
                    <a:pt x="754" y="6"/>
                  </a:moveTo>
                  <a:lnTo>
                    <a:pt x="652" y="6"/>
                  </a:lnTo>
                  <a:lnTo>
                    <a:pt x="563" y="6"/>
                  </a:lnTo>
                  <a:lnTo>
                    <a:pt x="479" y="6"/>
                  </a:lnTo>
                  <a:lnTo>
                    <a:pt x="401" y="6"/>
                  </a:lnTo>
                  <a:lnTo>
                    <a:pt x="335" y="0"/>
                  </a:lnTo>
                  <a:lnTo>
                    <a:pt x="276" y="0"/>
                  </a:lnTo>
                  <a:lnTo>
                    <a:pt x="222" y="0"/>
                  </a:lnTo>
                  <a:lnTo>
                    <a:pt x="180" y="6"/>
                  </a:lnTo>
                  <a:lnTo>
                    <a:pt x="138" y="6"/>
                  </a:lnTo>
                  <a:lnTo>
                    <a:pt x="108" y="6"/>
                  </a:lnTo>
                  <a:lnTo>
                    <a:pt x="54" y="6"/>
                  </a:lnTo>
                  <a:lnTo>
                    <a:pt x="24" y="12"/>
                  </a:lnTo>
                  <a:lnTo>
                    <a:pt x="6" y="18"/>
                  </a:lnTo>
                  <a:lnTo>
                    <a:pt x="0" y="24"/>
                  </a:lnTo>
                  <a:lnTo>
                    <a:pt x="12" y="42"/>
                  </a:lnTo>
                  <a:lnTo>
                    <a:pt x="18" y="48"/>
                  </a:lnTo>
                  <a:lnTo>
                    <a:pt x="30" y="54"/>
                  </a:lnTo>
                  <a:lnTo>
                    <a:pt x="60" y="60"/>
                  </a:lnTo>
                  <a:lnTo>
                    <a:pt x="90" y="72"/>
                  </a:lnTo>
                  <a:lnTo>
                    <a:pt x="144" y="84"/>
                  </a:lnTo>
                  <a:lnTo>
                    <a:pt x="210" y="90"/>
                  </a:lnTo>
                  <a:lnTo>
                    <a:pt x="293" y="102"/>
                  </a:lnTo>
                  <a:lnTo>
                    <a:pt x="389" y="108"/>
                  </a:lnTo>
                  <a:lnTo>
                    <a:pt x="503" y="120"/>
                  </a:lnTo>
                  <a:lnTo>
                    <a:pt x="622" y="120"/>
                  </a:lnTo>
                  <a:lnTo>
                    <a:pt x="754" y="126"/>
                  </a:lnTo>
                  <a:lnTo>
                    <a:pt x="873" y="126"/>
                  </a:lnTo>
                  <a:lnTo>
                    <a:pt x="993" y="126"/>
                  </a:lnTo>
                  <a:lnTo>
                    <a:pt x="993" y="12"/>
                  </a:lnTo>
                  <a:lnTo>
                    <a:pt x="879" y="12"/>
                  </a:lnTo>
                  <a:lnTo>
                    <a:pt x="754" y="6"/>
                  </a:lnTo>
                  <a:lnTo>
                    <a:pt x="754" y="6"/>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fr-FR" dirty="0"/>
            </a:p>
          </p:txBody>
        </p:sp>
        <p:sp>
          <p:nvSpPr>
            <p:cNvPr id="31" name="Freeform 16"/>
            <p:cNvSpPr>
              <a:spLocks/>
            </p:cNvSpPr>
            <p:nvPr/>
          </p:nvSpPr>
          <p:spPr bwMode="ltGray">
            <a:xfrm>
              <a:off x="4786" y="3645"/>
              <a:ext cx="972" cy="246"/>
            </a:xfrm>
            <a:custGeom>
              <a:avLst/>
              <a:gdLst/>
              <a:ahLst/>
              <a:cxnLst>
                <a:cxn ang="0">
                  <a:pos x="0" y="0"/>
                </a:cxn>
                <a:cxn ang="0">
                  <a:pos x="24" y="54"/>
                </a:cxn>
                <a:cxn ang="0">
                  <a:pos x="66" y="96"/>
                </a:cxn>
                <a:cxn ang="0">
                  <a:pos x="120" y="137"/>
                </a:cxn>
                <a:cxn ang="0">
                  <a:pos x="198" y="173"/>
                </a:cxn>
                <a:cxn ang="0">
                  <a:pos x="293" y="203"/>
                </a:cxn>
                <a:cxn ang="0">
                  <a:pos x="353" y="215"/>
                </a:cxn>
                <a:cxn ang="0">
                  <a:pos x="413" y="227"/>
                </a:cxn>
                <a:cxn ang="0">
                  <a:pos x="479" y="233"/>
                </a:cxn>
                <a:cxn ang="0">
                  <a:pos x="556" y="239"/>
                </a:cxn>
                <a:cxn ang="0">
                  <a:pos x="634" y="245"/>
                </a:cxn>
                <a:cxn ang="0">
                  <a:pos x="724" y="245"/>
                </a:cxn>
                <a:cxn ang="0">
                  <a:pos x="855" y="245"/>
                </a:cxn>
                <a:cxn ang="0">
                  <a:pos x="969" y="239"/>
                </a:cxn>
                <a:cxn ang="0">
                  <a:pos x="969" y="60"/>
                </a:cxn>
                <a:cxn ang="0">
                  <a:pos x="700" y="60"/>
                </a:cxn>
                <a:cxn ang="0">
                  <a:pos x="503" y="54"/>
                </a:cxn>
                <a:cxn ang="0">
                  <a:pos x="317" y="42"/>
                </a:cxn>
                <a:cxn ang="0">
                  <a:pos x="150" y="24"/>
                </a:cxn>
                <a:cxn ang="0">
                  <a:pos x="72" y="12"/>
                </a:cxn>
                <a:cxn ang="0">
                  <a:pos x="0" y="0"/>
                </a:cxn>
                <a:cxn ang="0">
                  <a:pos x="0" y="0"/>
                </a:cxn>
              </a:cxnLst>
              <a:rect l="0" t="0" r="r" b="b"/>
              <a:pathLst>
                <a:path w="969" h="245">
                  <a:moveTo>
                    <a:pt x="0" y="0"/>
                  </a:moveTo>
                  <a:lnTo>
                    <a:pt x="24" y="54"/>
                  </a:lnTo>
                  <a:lnTo>
                    <a:pt x="66" y="96"/>
                  </a:lnTo>
                  <a:lnTo>
                    <a:pt x="120" y="137"/>
                  </a:lnTo>
                  <a:lnTo>
                    <a:pt x="198" y="173"/>
                  </a:lnTo>
                  <a:lnTo>
                    <a:pt x="293" y="203"/>
                  </a:lnTo>
                  <a:lnTo>
                    <a:pt x="353" y="215"/>
                  </a:lnTo>
                  <a:lnTo>
                    <a:pt x="413" y="227"/>
                  </a:lnTo>
                  <a:lnTo>
                    <a:pt x="479" y="233"/>
                  </a:lnTo>
                  <a:lnTo>
                    <a:pt x="556" y="239"/>
                  </a:lnTo>
                  <a:lnTo>
                    <a:pt x="634" y="245"/>
                  </a:lnTo>
                  <a:lnTo>
                    <a:pt x="724" y="245"/>
                  </a:lnTo>
                  <a:lnTo>
                    <a:pt x="855" y="245"/>
                  </a:lnTo>
                  <a:lnTo>
                    <a:pt x="969" y="239"/>
                  </a:lnTo>
                  <a:lnTo>
                    <a:pt x="969" y="60"/>
                  </a:lnTo>
                  <a:lnTo>
                    <a:pt x="700" y="60"/>
                  </a:lnTo>
                  <a:lnTo>
                    <a:pt x="503" y="54"/>
                  </a:lnTo>
                  <a:lnTo>
                    <a:pt x="317" y="42"/>
                  </a:lnTo>
                  <a:lnTo>
                    <a:pt x="150" y="24"/>
                  </a:lnTo>
                  <a:lnTo>
                    <a:pt x="72" y="12"/>
                  </a:lnTo>
                  <a:lnTo>
                    <a:pt x="0" y="0"/>
                  </a:lnTo>
                  <a:lnTo>
                    <a:pt x="0" y="0"/>
                  </a:lnTo>
                  <a:close/>
                </a:path>
              </a:pathLst>
            </a:custGeom>
            <a:gradFill rotWithShape="0">
              <a:gsLst>
                <a:gs pos="0">
                  <a:schemeClr val="bg2"/>
                </a:gs>
                <a:gs pos="100000">
                  <a:schemeClr val="bg2">
                    <a:gamma/>
                    <a:tint val="81961"/>
                    <a:invGamma/>
                  </a:schemeClr>
                </a:gs>
              </a:gsLst>
              <a:lin ang="18900000" scaled="1"/>
            </a:gradFill>
            <a:ln w="9525">
              <a:noFill/>
              <a:round/>
              <a:headEnd/>
              <a:tailEnd/>
            </a:ln>
          </p:spPr>
          <p:txBody>
            <a:bodyPr/>
            <a:lstStyle/>
            <a:p>
              <a:pPr>
                <a:defRPr/>
              </a:pPr>
              <a:endParaRPr lang="fr-FR" dirty="0"/>
            </a:p>
          </p:txBody>
        </p:sp>
        <p:sp>
          <p:nvSpPr>
            <p:cNvPr id="32" name="Freeform 17"/>
            <p:cNvSpPr>
              <a:spLocks/>
            </p:cNvSpPr>
            <p:nvPr/>
          </p:nvSpPr>
          <p:spPr bwMode="ltGray">
            <a:xfrm>
              <a:off x="4803" y="3591"/>
              <a:ext cx="955" cy="92"/>
            </a:xfrm>
            <a:custGeom>
              <a:avLst/>
              <a:gdLst/>
              <a:ahLst/>
              <a:cxnLst>
                <a:cxn ang="0">
                  <a:pos x="700" y="0"/>
                </a:cxn>
                <a:cxn ang="0">
                  <a:pos x="598" y="0"/>
                </a:cxn>
                <a:cxn ang="0">
                  <a:pos x="515" y="0"/>
                </a:cxn>
                <a:cxn ang="0">
                  <a:pos x="431" y="0"/>
                </a:cxn>
                <a:cxn ang="0">
                  <a:pos x="365" y="0"/>
                </a:cxn>
                <a:cxn ang="0">
                  <a:pos x="299" y="0"/>
                </a:cxn>
                <a:cxn ang="0">
                  <a:pos x="245" y="0"/>
                </a:cxn>
                <a:cxn ang="0">
                  <a:pos x="198" y="0"/>
                </a:cxn>
                <a:cxn ang="0">
                  <a:pos x="162" y="0"/>
                </a:cxn>
                <a:cxn ang="0">
                  <a:pos x="126" y="6"/>
                </a:cxn>
                <a:cxn ang="0">
                  <a:pos x="96" y="6"/>
                </a:cxn>
                <a:cxn ang="0">
                  <a:pos x="54" y="12"/>
                </a:cxn>
                <a:cxn ang="0">
                  <a:pos x="30" y="12"/>
                </a:cxn>
                <a:cxn ang="0">
                  <a:pos x="12" y="18"/>
                </a:cxn>
                <a:cxn ang="0">
                  <a:pos x="6" y="18"/>
                </a:cxn>
                <a:cxn ang="0">
                  <a:pos x="0" y="24"/>
                </a:cxn>
                <a:cxn ang="0">
                  <a:pos x="6" y="30"/>
                </a:cxn>
                <a:cxn ang="0">
                  <a:pos x="24" y="36"/>
                </a:cxn>
                <a:cxn ang="0">
                  <a:pos x="54" y="42"/>
                </a:cxn>
                <a:cxn ang="0">
                  <a:pos x="102" y="54"/>
                </a:cxn>
                <a:cxn ang="0">
                  <a:pos x="168" y="60"/>
                </a:cxn>
                <a:cxn ang="0">
                  <a:pos x="251" y="66"/>
                </a:cxn>
                <a:cxn ang="0">
                  <a:pos x="341" y="78"/>
                </a:cxn>
                <a:cxn ang="0">
                  <a:pos x="449" y="84"/>
                </a:cxn>
                <a:cxn ang="0">
                  <a:pos x="568" y="84"/>
                </a:cxn>
                <a:cxn ang="0">
                  <a:pos x="694" y="90"/>
                </a:cxn>
                <a:cxn ang="0">
                  <a:pos x="825" y="90"/>
                </a:cxn>
                <a:cxn ang="0">
                  <a:pos x="951" y="90"/>
                </a:cxn>
                <a:cxn ang="0">
                  <a:pos x="951" y="6"/>
                </a:cxn>
                <a:cxn ang="0">
                  <a:pos x="831" y="6"/>
                </a:cxn>
                <a:cxn ang="0">
                  <a:pos x="772" y="6"/>
                </a:cxn>
                <a:cxn ang="0">
                  <a:pos x="700" y="0"/>
                </a:cxn>
                <a:cxn ang="0">
                  <a:pos x="700" y="0"/>
                </a:cxn>
              </a:cxnLst>
              <a:rect l="0" t="0" r="r" b="b"/>
              <a:pathLst>
                <a:path w="951" h="90">
                  <a:moveTo>
                    <a:pt x="700" y="0"/>
                  </a:moveTo>
                  <a:lnTo>
                    <a:pt x="598" y="0"/>
                  </a:lnTo>
                  <a:lnTo>
                    <a:pt x="515" y="0"/>
                  </a:lnTo>
                  <a:lnTo>
                    <a:pt x="431" y="0"/>
                  </a:lnTo>
                  <a:lnTo>
                    <a:pt x="365" y="0"/>
                  </a:lnTo>
                  <a:lnTo>
                    <a:pt x="299" y="0"/>
                  </a:lnTo>
                  <a:lnTo>
                    <a:pt x="245" y="0"/>
                  </a:lnTo>
                  <a:lnTo>
                    <a:pt x="198" y="0"/>
                  </a:lnTo>
                  <a:lnTo>
                    <a:pt x="162" y="0"/>
                  </a:lnTo>
                  <a:lnTo>
                    <a:pt x="126" y="6"/>
                  </a:lnTo>
                  <a:lnTo>
                    <a:pt x="96" y="6"/>
                  </a:lnTo>
                  <a:lnTo>
                    <a:pt x="54" y="12"/>
                  </a:lnTo>
                  <a:lnTo>
                    <a:pt x="30" y="12"/>
                  </a:lnTo>
                  <a:lnTo>
                    <a:pt x="12" y="18"/>
                  </a:lnTo>
                  <a:lnTo>
                    <a:pt x="6" y="18"/>
                  </a:lnTo>
                  <a:lnTo>
                    <a:pt x="0" y="24"/>
                  </a:lnTo>
                  <a:lnTo>
                    <a:pt x="6" y="30"/>
                  </a:lnTo>
                  <a:lnTo>
                    <a:pt x="24" y="36"/>
                  </a:lnTo>
                  <a:lnTo>
                    <a:pt x="54" y="42"/>
                  </a:lnTo>
                  <a:lnTo>
                    <a:pt x="102" y="54"/>
                  </a:lnTo>
                  <a:lnTo>
                    <a:pt x="168" y="60"/>
                  </a:lnTo>
                  <a:lnTo>
                    <a:pt x="251" y="66"/>
                  </a:lnTo>
                  <a:lnTo>
                    <a:pt x="341" y="78"/>
                  </a:lnTo>
                  <a:lnTo>
                    <a:pt x="449" y="84"/>
                  </a:lnTo>
                  <a:lnTo>
                    <a:pt x="568" y="84"/>
                  </a:lnTo>
                  <a:lnTo>
                    <a:pt x="694" y="90"/>
                  </a:lnTo>
                  <a:lnTo>
                    <a:pt x="825" y="90"/>
                  </a:lnTo>
                  <a:lnTo>
                    <a:pt x="951" y="90"/>
                  </a:lnTo>
                  <a:lnTo>
                    <a:pt x="951" y="6"/>
                  </a:lnTo>
                  <a:lnTo>
                    <a:pt x="831" y="6"/>
                  </a:lnTo>
                  <a:lnTo>
                    <a:pt x="772" y="6"/>
                  </a:lnTo>
                  <a:lnTo>
                    <a:pt x="700" y="0"/>
                  </a:lnTo>
                  <a:lnTo>
                    <a:pt x="700" y="0"/>
                  </a:lnTo>
                  <a:close/>
                </a:path>
              </a:pathLst>
            </a:custGeom>
            <a:gradFill rotWithShape="0">
              <a:gsLst>
                <a:gs pos="0">
                  <a:schemeClr val="bg2">
                    <a:gamma/>
                    <a:tint val="81961"/>
                    <a:invGamma/>
                  </a:schemeClr>
                </a:gs>
                <a:gs pos="100000">
                  <a:schemeClr val="bg2"/>
                </a:gs>
              </a:gsLst>
              <a:lin ang="0" scaled="1"/>
            </a:gradFill>
            <a:ln w="9525">
              <a:noFill/>
              <a:round/>
              <a:headEnd/>
              <a:tailEnd/>
            </a:ln>
          </p:spPr>
          <p:txBody>
            <a:bodyPr/>
            <a:lstStyle/>
            <a:p>
              <a:pPr>
                <a:defRPr/>
              </a:pPr>
              <a:endParaRPr lang="fr-FR" dirty="0"/>
            </a:p>
          </p:txBody>
        </p:sp>
        <p:sp>
          <p:nvSpPr>
            <p:cNvPr id="33" name="Freeform 18"/>
            <p:cNvSpPr>
              <a:spLocks/>
            </p:cNvSpPr>
            <p:nvPr/>
          </p:nvSpPr>
          <p:spPr bwMode="ltGray">
            <a:xfrm>
              <a:off x="3058" y="1540"/>
              <a:ext cx="104" cy="154"/>
            </a:xfrm>
            <a:custGeom>
              <a:avLst/>
              <a:gdLst/>
              <a:ahLst/>
              <a:cxnLst>
                <a:cxn ang="0">
                  <a:pos x="102" y="0"/>
                </a:cxn>
                <a:cxn ang="0">
                  <a:pos x="0" y="12"/>
                </a:cxn>
                <a:cxn ang="0">
                  <a:pos x="30" y="72"/>
                </a:cxn>
                <a:cxn ang="0">
                  <a:pos x="30" y="155"/>
                </a:cxn>
                <a:cxn ang="0">
                  <a:pos x="72" y="155"/>
                </a:cxn>
                <a:cxn ang="0">
                  <a:pos x="72" y="66"/>
                </a:cxn>
                <a:cxn ang="0">
                  <a:pos x="102" y="0"/>
                </a:cxn>
                <a:cxn ang="0">
                  <a:pos x="102" y="0"/>
                </a:cxn>
              </a:cxnLst>
              <a:rect l="0" t="0" r="r" b="b"/>
              <a:pathLst>
                <a:path w="102" h="155">
                  <a:moveTo>
                    <a:pt x="102" y="0"/>
                  </a:moveTo>
                  <a:lnTo>
                    <a:pt x="0" y="12"/>
                  </a:lnTo>
                  <a:lnTo>
                    <a:pt x="30" y="72"/>
                  </a:lnTo>
                  <a:lnTo>
                    <a:pt x="30" y="155"/>
                  </a:lnTo>
                  <a:lnTo>
                    <a:pt x="72" y="155"/>
                  </a:lnTo>
                  <a:lnTo>
                    <a:pt x="72" y="66"/>
                  </a:lnTo>
                  <a:lnTo>
                    <a:pt x="102" y="0"/>
                  </a:lnTo>
                  <a:lnTo>
                    <a:pt x="102" y="0"/>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fr-FR" dirty="0"/>
            </a:p>
          </p:txBody>
        </p:sp>
        <p:sp>
          <p:nvSpPr>
            <p:cNvPr id="34" name="Freeform 19"/>
            <p:cNvSpPr>
              <a:spLocks noEditPoints="1"/>
            </p:cNvSpPr>
            <p:nvPr/>
          </p:nvSpPr>
          <p:spPr bwMode="ltGray">
            <a:xfrm>
              <a:off x="3058" y="1690"/>
              <a:ext cx="92" cy="96"/>
            </a:xfrm>
            <a:custGeom>
              <a:avLst/>
              <a:gdLst/>
              <a:ahLst/>
              <a:cxnLst>
                <a:cxn ang="0">
                  <a:pos x="48" y="96"/>
                </a:cxn>
                <a:cxn ang="0">
                  <a:pos x="72" y="72"/>
                </a:cxn>
                <a:cxn ang="0">
                  <a:pos x="84" y="48"/>
                </a:cxn>
                <a:cxn ang="0">
                  <a:pos x="90" y="36"/>
                </a:cxn>
                <a:cxn ang="0">
                  <a:pos x="84" y="24"/>
                </a:cxn>
                <a:cxn ang="0">
                  <a:pos x="66" y="6"/>
                </a:cxn>
                <a:cxn ang="0">
                  <a:pos x="42" y="0"/>
                </a:cxn>
                <a:cxn ang="0">
                  <a:pos x="24" y="0"/>
                </a:cxn>
                <a:cxn ang="0">
                  <a:pos x="12" y="12"/>
                </a:cxn>
                <a:cxn ang="0">
                  <a:pos x="6" y="24"/>
                </a:cxn>
                <a:cxn ang="0">
                  <a:pos x="0" y="36"/>
                </a:cxn>
                <a:cxn ang="0">
                  <a:pos x="12" y="66"/>
                </a:cxn>
                <a:cxn ang="0">
                  <a:pos x="30" y="84"/>
                </a:cxn>
                <a:cxn ang="0">
                  <a:pos x="48" y="96"/>
                </a:cxn>
                <a:cxn ang="0">
                  <a:pos x="48" y="96"/>
                </a:cxn>
                <a:cxn ang="0">
                  <a:pos x="48" y="12"/>
                </a:cxn>
                <a:cxn ang="0">
                  <a:pos x="66" y="18"/>
                </a:cxn>
                <a:cxn ang="0">
                  <a:pos x="72" y="24"/>
                </a:cxn>
                <a:cxn ang="0">
                  <a:pos x="72" y="36"/>
                </a:cxn>
                <a:cxn ang="0">
                  <a:pos x="72" y="48"/>
                </a:cxn>
                <a:cxn ang="0">
                  <a:pos x="54" y="66"/>
                </a:cxn>
                <a:cxn ang="0">
                  <a:pos x="48" y="78"/>
                </a:cxn>
                <a:cxn ang="0">
                  <a:pos x="30" y="66"/>
                </a:cxn>
                <a:cxn ang="0">
                  <a:pos x="24" y="48"/>
                </a:cxn>
                <a:cxn ang="0">
                  <a:pos x="18" y="30"/>
                </a:cxn>
                <a:cxn ang="0">
                  <a:pos x="30" y="12"/>
                </a:cxn>
                <a:cxn ang="0">
                  <a:pos x="48" y="12"/>
                </a:cxn>
                <a:cxn ang="0">
                  <a:pos x="48" y="12"/>
                </a:cxn>
              </a:cxnLst>
              <a:rect l="0" t="0" r="r" b="b"/>
              <a:pathLst>
                <a:path w="90" h="96">
                  <a:moveTo>
                    <a:pt x="48" y="96"/>
                  </a:moveTo>
                  <a:lnTo>
                    <a:pt x="72" y="72"/>
                  </a:lnTo>
                  <a:lnTo>
                    <a:pt x="84" y="48"/>
                  </a:lnTo>
                  <a:lnTo>
                    <a:pt x="90" y="36"/>
                  </a:lnTo>
                  <a:lnTo>
                    <a:pt x="84" y="24"/>
                  </a:lnTo>
                  <a:lnTo>
                    <a:pt x="66" y="6"/>
                  </a:lnTo>
                  <a:lnTo>
                    <a:pt x="42" y="0"/>
                  </a:lnTo>
                  <a:lnTo>
                    <a:pt x="24" y="0"/>
                  </a:lnTo>
                  <a:lnTo>
                    <a:pt x="12" y="12"/>
                  </a:lnTo>
                  <a:lnTo>
                    <a:pt x="6" y="24"/>
                  </a:lnTo>
                  <a:lnTo>
                    <a:pt x="0" y="36"/>
                  </a:lnTo>
                  <a:lnTo>
                    <a:pt x="12" y="66"/>
                  </a:lnTo>
                  <a:lnTo>
                    <a:pt x="30" y="84"/>
                  </a:lnTo>
                  <a:lnTo>
                    <a:pt x="48" y="96"/>
                  </a:lnTo>
                  <a:lnTo>
                    <a:pt x="48" y="96"/>
                  </a:lnTo>
                  <a:close/>
                  <a:moveTo>
                    <a:pt x="48" y="12"/>
                  </a:moveTo>
                  <a:lnTo>
                    <a:pt x="66" y="18"/>
                  </a:lnTo>
                  <a:lnTo>
                    <a:pt x="72" y="24"/>
                  </a:lnTo>
                  <a:lnTo>
                    <a:pt x="72" y="36"/>
                  </a:lnTo>
                  <a:lnTo>
                    <a:pt x="72" y="48"/>
                  </a:lnTo>
                  <a:lnTo>
                    <a:pt x="54" y="66"/>
                  </a:lnTo>
                  <a:lnTo>
                    <a:pt x="48" y="78"/>
                  </a:lnTo>
                  <a:lnTo>
                    <a:pt x="30" y="66"/>
                  </a:lnTo>
                  <a:lnTo>
                    <a:pt x="24" y="48"/>
                  </a:lnTo>
                  <a:lnTo>
                    <a:pt x="18" y="30"/>
                  </a:lnTo>
                  <a:lnTo>
                    <a:pt x="30" y="12"/>
                  </a:lnTo>
                  <a:lnTo>
                    <a:pt x="48" y="12"/>
                  </a:lnTo>
                  <a:lnTo>
                    <a:pt x="48" y="12"/>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fr-FR" dirty="0"/>
            </a:p>
          </p:txBody>
        </p:sp>
        <p:sp>
          <p:nvSpPr>
            <p:cNvPr id="35" name="Freeform 20"/>
            <p:cNvSpPr>
              <a:spLocks noEditPoints="1"/>
            </p:cNvSpPr>
            <p:nvPr/>
          </p:nvSpPr>
          <p:spPr bwMode="ltGray">
            <a:xfrm>
              <a:off x="3058" y="1769"/>
              <a:ext cx="92" cy="108"/>
            </a:xfrm>
            <a:custGeom>
              <a:avLst/>
              <a:gdLst/>
              <a:ahLst/>
              <a:cxnLst>
                <a:cxn ang="0">
                  <a:pos x="0" y="90"/>
                </a:cxn>
                <a:cxn ang="0">
                  <a:pos x="12" y="102"/>
                </a:cxn>
                <a:cxn ang="0">
                  <a:pos x="24" y="108"/>
                </a:cxn>
                <a:cxn ang="0">
                  <a:pos x="54" y="108"/>
                </a:cxn>
                <a:cxn ang="0">
                  <a:pos x="78" y="96"/>
                </a:cxn>
                <a:cxn ang="0">
                  <a:pos x="90" y="72"/>
                </a:cxn>
                <a:cxn ang="0">
                  <a:pos x="84" y="42"/>
                </a:cxn>
                <a:cxn ang="0">
                  <a:pos x="66" y="24"/>
                </a:cxn>
                <a:cxn ang="0">
                  <a:pos x="54" y="12"/>
                </a:cxn>
                <a:cxn ang="0">
                  <a:pos x="48" y="6"/>
                </a:cxn>
                <a:cxn ang="0">
                  <a:pos x="48" y="6"/>
                </a:cxn>
                <a:cxn ang="0">
                  <a:pos x="48" y="0"/>
                </a:cxn>
                <a:cxn ang="0">
                  <a:pos x="24" y="24"/>
                </a:cxn>
                <a:cxn ang="0">
                  <a:pos x="6" y="48"/>
                </a:cxn>
                <a:cxn ang="0">
                  <a:pos x="0" y="66"/>
                </a:cxn>
                <a:cxn ang="0">
                  <a:pos x="0" y="90"/>
                </a:cxn>
                <a:cxn ang="0">
                  <a:pos x="0" y="90"/>
                </a:cxn>
                <a:cxn ang="0">
                  <a:pos x="12" y="66"/>
                </a:cxn>
                <a:cxn ang="0">
                  <a:pos x="18" y="48"/>
                </a:cxn>
                <a:cxn ang="0">
                  <a:pos x="30" y="36"/>
                </a:cxn>
                <a:cxn ang="0">
                  <a:pos x="42" y="24"/>
                </a:cxn>
                <a:cxn ang="0">
                  <a:pos x="48" y="18"/>
                </a:cxn>
                <a:cxn ang="0">
                  <a:pos x="66" y="30"/>
                </a:cxn>
                <a:cxn ang="0">
                  <a:pos x="72" y="48"/>
                </a:cxn>
                <a:cxn ang="0">
                  <a:pos x="78" y="72"/>
                </a:cxn>
                <a:cxn ang="0">
                  <a:pos x="78" y="84"/>
                </a:cxn>
                <a:cxn ang="0">
                  <a:pos x="66" y="96"/>
                </a:cxn>
                <a:cxn ang="0">
                  <a:pos x="42" y="102"/>
                </a:cxn>
                <a:cxn ang="0">
                  <a:pos x="30" y="96"/>
                </a:cxn>
                <a:cxn ang="0">
                  <a:pos x="18" y="90"/>
                </a:cxn>
                <a:cxn ang="0">
                  <a:pos x="12" y="78"/>
                </a:cxn>
                <a:cxn ang="0">
                  <a:pos x="12" y="66"/>
                </a:cxn>
                <a:cxn ang="0">
                  <a:pos x="12" y="66"/>
                </a:cxn>
              </a:cxnLst>
              <a:rect l="0" t="0" r="r" b="b"/>
              <a:pathLst>
                <a:path w="90" h="108">
                  <a:moveTo>
                    <a:pt x="0" y="90"/>
                  </a:moveTo>
                  <a:lnTo>
                    <a:pt x="12" y="102"/>
                  </a:lnTo>
                  <a:lnTo>
                    <a:pt x="24" y="108"/>
                  </a:lnTo>
                  <a:lnTo>
                    <a:pt x="54" y="108"/>
                  </a:lnTo>
                  <a:lnTo>
                    <a:pt x="78" y="96"/>
                  </a:lnTo>
                  <a:lnTo>
                    <a:pt x="90" y="72"/>
                  </a:lnTo>
                  <a:lnTo>
                    <a:pt x="84" y="42"/>
                  </a:lnTo>
                  <a:lnTo>
                    <a:pt x="66" y="24"/>
                  </a:lnTo>
                  <a:lnTo>
                    <a:pt x="54" y="12"/>
                  </a:lnTo>
                  <a:lnTo>
                    <a:pt x="48" y="6"/>
                  </a:lnTo>
                  <a:lnTo>
                    <a:pt x="48" y="6"/>
                  </a:lnTo>
                  <a:lnTo>
                    <a:pt x="48" y="0"/>
                  </a:lnTo>
                  <a:lnTo>
                    <a:pt x="24" y="24"/>
                  </a:lnTo>
                  <a:lnTo>
                    <a:pt x="6" y="48"/>
                  </a:lnTo>
                  <a:lnTo>
                    <a:pt x="0" y="66"/>
                  </a:lnTo>
                  <a:lnTo>
                    <a:pt x="0" y="90"/>
                  </a:lnTo>
                  <a:lnTo>
                    <a:pt x="0" y="90"/>
                  </a:lnTo>
                  <a:close/>
                  <a:moveTo>
                    <a:pt x="12" y="66"/>
                  </a:moveTo>
                  <a:lnTo>
                    <a:pt x="18" y="48"/>
                  </a:lnTo>
                  <a:lnTo>
                    <a:pt x="30" y="36"/>
                  </a:lnTo>
                  <a:lnTo>
                    <a:pt x="42" y="24"/>
                  </a:lnTo>
                  <a:lnTo>
                    <a:pt x="48" y="18"/>
                  </a:lnTo>
                  <a:lnTo>
                    <a:pt x="66" y="30"/>
                  </a:lnTo>
                  <a:lnTo>
                    <a:pt x="72" y="48"/>
                  </a:lnTo>
                  <a:lnTo>
                    <a:pt x="78" y="72"/>
                  </a:lnTo>
                  <a:lnTo>
                    <a:pt x="78" y="84"/>
                  </a:lnTo>
                  <a:lnTo>
                    <a:pt x="66" y="96"/>
                  </a:lnTo>
                  <a:lnTo>
                    <a:pt x="42" y="102"/>
                  </a:lnTo>
                  <a:lnTo>
                    <a:pt x="30" y="96"/>
                  </a:lnTo>
                  <a:lnTo>
                    <a:pt x="18" y="90"/>
                  </a:lnTo>
                  <a:lnTo>
                    <a:pt x="12" y="78"/>
                  </a:lnTo>
                  <a:lnTo>
                    <a:pt x="12" y="66"/>
                  </a:lnTo>
                  <a:lnTo>
                    <a:pt x="12" y="66"/>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fr-FR" dirty="0"/>
            </a:p>
          </p:txBody>
        </p:sp>
        <p:sp>
          <p:nvSpPr>
            <p:cNvPr id="36" name="Freeform 21"/>
            <p:cNvSpPr>
              <a:spLocks/>
            </p:cNvSpPr>
            <p:nvPr/>
          </p:nvSpPr>
          <p:spPr bwMode="ltGray">
            <a:xfrm>
              <a:off x="5470" y="1206"/>
              <a:ext cx="101" cy="154"/>
            </a:xfrm>
            <a:custGeom>
              <a:avLst/>
              <a:gdLst/>
              <a:ahLst/>
              <a:cxnLst>
                <a:cxn ang="0">
                  <a:pos x="102" y="0"/>
                </a:cxn>
                <a:cxn ang="0">
                  <a:pos x="0" y="6"/>
                </a:cxn>
                <a:cxn ang="0">
                  <a:pos x="30" y="72"/>
                </a:cxn>
                <a:cxn ang="0">
                  <a:pos x="30" y="156"/>
                </a:cxn>
                <a:cxn ang="0">
                  <a:pos x="72" y="156"/>
                </a:cxn>
                <a:cxn ang="0">
                  <a:pos x="72" y="66"/>
                </a:cxn>
                <a:cxn ang="0">
                  <a:pos x="102" y="0"/>
                </a:cxn>
                <a:cxn ang="0">
                  <a:pos x="102" y="0"/>
                </a:cxn>
              </a:cxnLst>
              <a:rect l="0" t="0" r="r" b="b"/>
              <a:pathLst>
                <a:path w="102" h="156">
                  <a:moveTo>
                    <a:pt x="102" y="0"/>
                  </a:moveTo>
                  <a:lnTo>
                    <a:pt x="0" y="6"/>
                  </a:lnTo>
                  <a:lnTo>
                    <a:pt x="30" y="72"/>
                  </a:lnTo>
                  <a:lnTo>
                    <a:pt x="30" y="156"/>
                  </a:lnTo>
                  <a:lnTo>
                    <a:pt x="72" y="156"/>
                  </a:lnTo>
                  <a:lnTo>
                    <a:pt x="72" y="66"/>
                  </a:lnTo>
                  <a:lnTo>
                    <a:pt x="102" y="0"/>
                  </a:lnTo>
                  <a:lnTo>
                    <a:pt x="102" y="0"/>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fr-FR" dirty="0"/>
            </a:p>
          </p:txBody>
        </p:sp>
        <p:sp>
          <p:nvSpPr>
            <p:cNvPr id="37" name="Freeform 22"/>
            <p:cNvSpPr>
              <a:spLocks noEditPoints="1"/>
            </p:cNvSpPr>
            <p:nvPr/>
          </p:nvSpPr>
          <p:spPr bwMode="ltGray">
            <a:xfrm>
              <a:off x="5476" y="1348"/>
              <a:ext cx="83" cy="96"/>
            </a:xfrm>
            <a:custGeom>
              <a:avLst/>
              <a:gdLst/>
              <a:ahLst/>
              <a:cxnLst>
                <a:cxn ang="0">
                  <a:pos x="42" y="96"/>
                </a:cxn>
                <a:cxn ang="0">
                  <a:pos x="66" y="78"/>
                </a:cxn>
                <a:cxn ang="0">
                  <a:pos x="84" y="54"/>
                </a:cxn>
                <a:cxn ang="0">
                  <a:pos x="84" y="30"/>
                </a:cxn>
                <a:cxn ang="0">
                  <a:pos x="66" y="6"/>
                </a:cxn>
                <a:cxn ang="0">
                  <a:pos x="42" y="0"/>
                </a:cxn>
                <a:cxn ang="0">
                  <a:pos x="24" y="6"/>
                </a:cxn>
                <a:cxn ang="0">
                  <a:pos x="12" y="18"/>
                </a:cxn>
                <a:cxn ang="0">
                  <a:pos x="6" y="30"/>
                </a:cxn>
                <a:cxn ang="0">
                  <a:pos x="0" y="42"/>
                </a:cxn>
                <a:cxn ang="0">
                  <a:pos x="12" y="66"/>
                </a:cxn>
                <a:cxn ang="0">
                  <a:pos x="30" y="84"/>
                </a:cxn>
                <a:cxn ang="0">
                  <a:pos x="42" y="96"/>
                </a:cxn>
                <a:cxn ang="0">
                  <a:pos x="42" y="96"/>
                </a:cxn>
                <a:cxn ang="0">
                  <a:pos x="48" y="12"/>
                </a:cxn>
                <a:cxn ang="0">
                  <a:pos x="66" y="18"/>
                </a:cxn>
                <a:cxn ang="0">
                  <a:pos x="72" y="30"/>
                </a:cxn>
                <a:cxn ang="0">
                  <a:pos x="72" y="42"/>
                </a:cxn>
                <a:cxn ang="0">
                  <a:pos x="66" y="54"/>
                </a:cxn>
                <a:cxn ang="0">
                  <a:pos x="54" y="72"/>
                </a:cxn>
                <a:cxn ang="0">
                  <a:pos x="42" y="84"/>
                </a:cxn>
                <a:cxn ang="0">
                  <a:pos x="42" y="84"/>
                </a:cxn>
                <a:cxn ang="0">
                  <a:pos x="30" y="72"/>
                </a:cxn>
                <a:cxn ang="0">
                  <a:pos x="18" y="54"/>
                </a:cxn>
                <a:cxn ang="0">
                  <a:pos x="18" y="30"/>
                </a:cxn>
                <a:cxn ang="0">
                  <a:pos x="30" y="18"/>
                </a:cxn>
                <a:cxn ang="0">
                  <a:pos x="48" y="12"/>
                </a:cxn>
                <a:cxn ang="0">
                  <a:pos x="48" y="12"/>
                </a:cxn>
              </a:cxnLst>
              <a:rect l="0" t="0" r="r" b="b"/>
              <a:pathLst>
                <a:path w="84" h="96">
                  <a:moveTo>
                    <a:pt x="42" y="96"/>
                  </a:moveTo>
                  <a:lnTo>
                    <a:pt x="66" y="78"/>
                  </a:lnTo>
                  <a:lnTo>
                    <a:pt x="84" y="54"/>
                  </a:lnTo>
                  <a:lnTo>
                    <a:pt x="84" y="30"/>
                  </a:lnTo>
                  <a:lnTo>
                    <a:pt x="66" y="6"/>
                  </a:lnTo>
                  <a:lnTo>
                    <a:pt x="42" y="0"/>
                  </a:lnTo>
                  <a:lnTo>
                    <a:pt x="24" y="6"/>
                  </a:lnTo>
                  <a:lnTo>
                    <a:pt x="12" y="18"/>
                  </a:lnTo>
                  <a:lnTo>
                    <a:pt x="6" y="30"/>
                  </a:lnTo>
                  <a:lnTo>
                    <a:pt x="0" y="42"/>
                  </a:lnTo>
                  <a:lnTo>
                    <a:pt x="12" y="66"/>
                  </a:lnTo>
                  <a:lnTo>
                    <a:pt x="30" y="84"/>
                  </a:lnTo>
                  <a:lnTo>
                    <a:pt x="42" y="96"/>
                  </a:lnTo>
                  <a:lnTo>
                    <a:pt x="42" y="96"/>
                  </a:lnTo>
                  <a:close/>
                  <a:moveTo>
                    <a:pt x="48" y="12"/>
                  </a:moveTo>
                  <a:lnTo>
                    <a:pt x="66" y="18"/>
                  </a:lnTo>
                  <a:lnTo>
                    <a:pt x="72" y="30"/>
                  </a:lnTo>
                  <a:lnTo>
                    <a:pt x="72" y="42"/>
                  </a:lnTo>
                  <a:lnTo>
                    <a:pt x="66" y="54"/>
                  </a:lnTo>
                  <a:lnTo>
                    <a:pt x="54" y="72"/>
                  </a:lnTo>
                  <a:lnTo>
                    <a:pt x="42" y="84"/>
                  </a:lnTo>
                  <a:lnTo>
                    <a:pt x="42" y="84"/>
                  </a:lnTo>
                  <a:lnTo>
                    <a:pt x="30" y="72"/>
                  </a:lnTo>
                  <a:lnTo>
                    <a:pt x="18" y="54"/>
                  </a:lnTo>
                  <a:lnTo>
                    <a:pt x="18" y="30"/>
                  </a:lnTo>
                  <a:lnTo>
                    <a:pt x="30" y="18"/>
                  </a:lnTo>
                  <a:lnTo>
                    <a:pt x="48" y="12"/>
                  </a:lnTo>
                  <a:lnTo>
                    <a:pt x="48" y="12"/>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fr-FR" dirty="0"/>
            </a:p>
          </p:txBody>
        </p:sp>
        <p:sp>
          <p:nvSpPr>
            <p:cNvPr id="38" name="Freeform 23"/>
            <p:cNvSpPr>
              <a:spLocks noEditPoints="1"/>
            </p:cNvSpPr>
            <p:nvPr/>
          </p:nvSpPr>
          <p:spPr bwMode="ltGray">
            <a:xfrm>
              <a:off x="5470" y="1431"/>
              <a:ext cx="89" cy="108"/>
            </a:xfrm>
            <a:custGeom>
              <a:avLst/>
              <a:gdLst/>
              <a:ahLst/>
              <a:cxnLst>
                <a:cxn ang="0">
                  <a:pos x="6" y="90"/>
                </a:cxn>
                <a:cxn ang="0">
                  <a:pos x="18" y="102"/>
                </a:cxn>
                <a:cxn ang="0">
                  <a:pos x="30" y="108"/>
                </a:cxn>
                <a:cxn ang="0">
                  <a:pos x="60" y="108"/>
                </a:cxn>
                <a:cxn ang="0">
                  <a:pos x="84" y="96"/>
                </a:cxn>
                <a:cxn ang="0">
                  <a:pos x="90" y="84"/>
                </a:cxn>
                <a:cxn ang="0">
                  <a:pos x="90" y="66"/>
                </a:cxn>
                <a:cxn ang="0">
                  <a:pos x="84" y="36"/>
                </a:cxn>
                <a:cxn ang="0">
                  <a:pos x="72" y="18"/>
                </a:cxn>
                <a:cxn ang="0">
                  <a:pos x="60" y="6"/>
                </a:cxn>
                <a:cxn ang="0">
                  <a:pos x="54" y="0"/>
                </a:cxn>
                <a:cxn ang="0">
                  <a:pos x="54" y="0"/>
                </a:cxn>
                <a:cxn ang="0">
                  <a:pos x="48" y="0"/>
                </a:cxn>
                <a:cxn ang="0">
                  <a:pos x="24" y="24"/>
                </a:cxn>
                <a:cxn ang="0">
                  <a:pos x="12" y="48"/>
                </a:cxn>
                <a:cxn ang="0">
                  <a:pos x="0" y="66"/>
                </a:cxn>
                <a:cxn ang="0">
                  <a:pos x="6" y="90"/>
                </a:cxn>
                <a:cxn ang="0">
                  <a:pos x="6" y="90"/>
                </a:cxn>
                <a:cxn ang="0">
                  <a:pos x="18" y="66"/>
                </a:cxn>
                <a:cxn ang="0">
                  <a:pos x="24" y="48"/>
                </a:cxn>
                <a:cxn ang="0">
                  <a:pos x="36" y="30"/>
                </a:cxn>
                <a:cxn ang="0">
                  <a:pos x="42" y="18"/>
                </a:cxn>
                <a:cxn ang="0">
                  <a:pos x="48" y="12"/>
                </a:cxn>
                <a:cxn ang="0">
                  <a:pos x="78" y="42"/>
                </a:cxn>
                <a:cxn ang="0">
                  <a:pos x="84" y="66"/>
                </a:cxn>
                <a:cxn ang="0">
                  <a:pos x="66" y="90"/>
                </a:cxn>
                <a:cxn ang="0">
                  <a:pos x="54" y="96"/>
                </a:cxn>
                <a:cxn ang="0">
                  <a:pos x="42" y="96"/>
                </a:cxn>
                <a:cxn ang="0">
                  <a:pos x="30" y="96"/>
                </a:cxn>
                <a:cxn ang="0">
                  <a:pos x="24" y="84"/>
                </a:cxn>
                <a:cxn ang="0">
                  <a:pos x="18" y="78"/>
                </a:cxn>
                <a:cxn ang="0">
                  <a:pos x="18" y="66"/>
                </a:cxn>
                <a:cxn ang="0">
                  <a:pos x="18" y="66"/>
                </a:cxn>
              </a:cxnLst>
              <a:rect l="0" t="0" r="r" b="b"/>
              <a:pathLst>
                <a:path w="90" h="108">
                  <a:moveTo>
                    <a:pt x="6" y="90"/>
                  </a:moveTo>
                  <a:lnTo>
                    <a:pt x="18" y="102"/>
                  </a:lnTo>
                  <a:lnTo>
                    <a:pt x="30" y="108"/>
                  </a:lnTo>
                  <a:lnTo>
                    <a:pt x="60" y="108"/>
                  </a:lnTo>
                  <a:lnTo>
                    <a:pt x="84" y="96"/>
                  </a:lnTo>
                  <a:lnTo>
                    <a:pt x="90" y="84"/>
                  </a:lnTo>
                  <a:lnTo>
                    <a:pt x="90" y="66"/>
                  </a:lnTo>
                  <a:lnTo>
                    <a:pt x="84" y="36"/>
                  </a:lnTo>
                  <a:lnTo>
                    <a:pt x="72" y="18"/>
                  </a:lnTo>
                  <a:lnTo>
                    <a:pt x="60" y="6"/>
                  </a:lnTo>
                  <a:lnTo>
                    <a:pt x="54" y="0"/>
                  </a:lnTo>
                  <a:lnTo>
                    <a:pt x="54" y="0"/>
                  </a:lnTo>
                  <a:lnTo>
                    <a:pt x="48" y="0"/>
                  </a:lnTo>
                  <a:lnTo>
                    <a:pt x="24" y="24"/>
                  </a:lnTo>
                  <a:lnTo>
                    <a:pt x="12" y="48"/>
                  </a:lnTo>
                  <a:lnTo>
                    <a:pt x="0" y="66"/>
                  </a:lnTo>
                  <a:lnTo>
                    <a:pt x="6" y="90"/>
                  </a:lnTo>
                  <a:lnTo>
                    <a:pt x="6" y="90"/>
                  </a:lnTo>
                  <a:close/>
                  <a:moveTo>
                    <a:pt x="18" y="66"/>
                  </a:moveTo>
                  <a:lnTo>
                    <a:pt x="24" y="48"/>
                  </a:lnTo>
                  <a:lnTo>
                    <a:pt x="36" y="30"/>
                  </a:lnTo>
                  <a:lnTo>
                    <a:pt x="42" y="18"/>
                  </a:lnTo>
                  <a:lnTo>
                    <a:pt x="48" y="12"/>
                  </a:lnTo>
                  <a:lnTo>
                    <a:pt x="78" y="42"/>
                  </a:lnTo>
                  <a:lnTo>
                    <a:pt x="84" y="66"/>
                  </a:lnTo>
                  <a:lnTo>
                    <a:pt x="66" y="90"/>
                  </a:lnTo>
                  <a:lnTo>
                    <a:pt x="54" y="96"/>
                  </a:lnTo>
                  <a:lnTo>
                    <a:pt x="42" y="96"/>
                  </a:lnTo>
                  <a:lnTo>
                    <a:pt x="30" y="96"/>
                  </a:lnTo>
                  <a:lnTo>
                    <a:pt x="24" y="84"/>
                  </a:lnTo>
                  <a:lnTo>
                    <a:pt x="18" y="78"/>
                  </a:lnTo>
                  <a:lnTo>
                    <a:pt x="18" y="66"/>
                  </a:lnTo>
                  <a:lnTo>
                    <a:pt x="18" y="66"/>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fr-FR" dirty="0"/>
            </a:p>
          </p:txBody>
        </p:sp>
        <p:sp>
          <p:nvSpPr>
            <p:cNvPr id="39" name="Freeform 24"/>
            <p:cNvSpPr>
              <a:spLocks noEditPoints="1"/>
            </p:cNvSpPr>
            <p:nvPr/>
          </p:nvSpPr>
          <p:spPr bwMode="ltGray">
            <a:xfrm>
              <a:off x="5427" y="3524"/>
              <a:ext cx="66" cy="96"/>
            </a:xfrm>
            <a:custGeom>
              <a:avLst/>
              <a:gdLst/>
              <a:ahLst/>
              <a:cxnLst>
                <a:cxn ang="0">
                  <a:pos x="30" y="96"/>
                </a:cxn>
                <a:cxn ang="0">
                  <a:pos x="54" y="72"/>
                </a:cxn>
                <a:cxn ang="0">
                  <a:pos x="66" y="48"/>
                </a:cxn>
                <a:cxn ang="0">
                  <a:pos x="66" y="24"/>
                </a:cxn>
                <a:cxn ang="0">
                  <a:pos x="54" y="6"/>
                </a:cxn>
                <a:cxn ang="0">
                  <a:pos x="30" y="0"/>
                </a:cxn>
                <a:cxn ang="0">
                  <a:pos x="18" y="0"/>
                </a:cxn>
                <a:cxn ang="0">
                  <a:pos x="6" y="12"/>
                </a:cxn>
                <a:cxn ang="0">
                  <a:pos x="0" y="36"/>
                </a:cxn>
                <a:cxn ang="0">
                  <a:pos x="6" y="60"/>
                </a:cxn>
                <a:cxn ang="0">
                  <a:pos x="18" y="84"/>
                </a:cxn>
                <a:cxn ang="0">
                  <a:pos x="30" y="96"/>
                </a:cxn>
                <a:cxn ang="0">
                  <a:pos x="30" y="96"/>
                </a:cxn>
                <a:cxn ang="0">
                  <a:pos x="30" y="12"/>
                </a:cxn>
                <a:cxn ang="0">
                  <a:pos x="48" y="18"/>
                </a:cxn>
                <a:cxn ang="0">
                  <a:pos x="54" y="24"/>
                </a:cxn>
                <a:cxn ang="0">
                  <a:pos x="54" y="36"/>
                </a:cxn>
                <a:cxn ang="0">
                  <a:pos x="48" y="48"/>
                </a:cxn>
                <a:cxn ang="0">
                  <a:pos x="36" y="66"/>
                </a:cxn>
                <a:cxn ang="0">
                  <a:pos x="30" y="78"/>
                </a:cxn>
                <a:cxn ang="0">
                  <a:pos x="18" y="66"/>
                </a:cxn>
                <a:cxn ang="0">
                  <a:pos x="12" y="48"/>
                </a:cxn>
                <a:cxn ang="0">
                  <a:pos x="6" y="30"/>
                </a:cxn>
                <a:cxn ang="0">
                  <a:pos x="18" y="12"/>
                </a:cxn>
                <a:cxn ang="0">
                  <a:pos x="30" y="12"/>
                </a:cxn>
                <a:cxn ang="0">
                  <a:pos x="30" y="12"/>
                </a:cxn>
              </a:cxnLst>
              <a:rect l="0" t="0" r="r" b="b"/>
              <a:pathLst>
                <a:path w="66" h="96">
                  <a:moveTo>
                    <a:pt x="30" y="96"/>
                  </a:moveTo>
                  <a:lnTo>
                    <a:pt x="54" y="72"/>
                  </a:lnTo>
                  <a:lnTo>
                    <a:pt x="66" y="48"/>
                  </a:lnTo>
                  <a:lnTo>
                    <a:pt x="66" y="24"/>
                  </a:lnTo>
                  <a:lnTo>
                    <a:pt x="54" y="6"/>
                  </a:lnTo>
                  <a:lnTo>
                    <a:pt x="30" y="0"/>
                  </a:lnTo>
                  <a:lnTo>
                    <a:pt x="18" y="0"/>
                  </a:lnTo>
                  <a:lnTo>
                    <a:pt x="6" y="12"/>
                  </a:lnTo>
                  <a:lnTo>
                    <a:pt x="0" y="36"/>
                  </a:lnTo>
                  <a:lnTo>
                    <a:pt x="6" y="60"/>
                  </a:lnTo>
                  <a:lnTo>
                    <a:pt x="18" y="84"/>
                  </a:lnTo>
                  <a:lnTo>
                    <a:pt x="30" y="96"/>
                  </a:lnTo>
                  <a:lnTo>
                    <a:pt x="30" y="96"/>
                  </a:lnTo>
                  <a:close/>
                  <a:moveTo>
                    <a:pt x="30" y="12"/>
                  </a:moveTo>
                  <a:lnTo>
                    <a:pt x="48" y="18"/>
                  </a:lnTo>
                  <a:lnTo>
                    <a:pt x="54" y="24"/>
                  </a:lnTo>
                  <a:lnTo>
                    <a:pt x="54" y="36"/>
                  </a:lnTo>
                  <a:lnTo>
                    <a:pt x="48" y="48"/>
                  </a:lnTo>
                  <a:lnTo>
                    <a:pt x="36" y="66"/>
                  </a:lnTo>
                  <a:lnTo>
                    <a:pt x="30" y="78"/>
                  </a:lnTo>
                  <a:lnTo>
                    <a:pt x="18" y="66"/>
                  </a:lnTo>
                  <a:lnTo>
                    <a:pt x="12" y="48"/>
                  </a:lnTo>
                  <a:lnTo>
                    <a:pt x="6" y="30"/>
                  </a:lnTo>
                  <a:lnTo>
                    <a:pt x="18" y="12"/>
                  </a:lnTo>
                  <a:lnTo>
                    <a:pt x="30" y="12"/>
                  </a:lnTo>
                  <a:lnTo>
                    <a:pt x="30" y="12"/>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fr-FR" dirty="0"/>
            </a:p>
          </p:txBody>
        </p:sp>
        <p:sp>
          <p:nvSpPr>
            <p:cNvPr id="40" name="Freeform 25"/>
            <p:cNvSpPr>
              <a:spLocks/>
            </p:cNvSpPr>
            <p:nvPr/>
          </p:nvSpPr>
          <p:spPr bwMode="ltGray">
            <a:xfrm>
              <a:off x="3018" y="1127"/>
              <a:ext cx="2602" cy="446"/>
            </a:xfrm>
            <a:custGeom>
              <a:avLst/>
              <a:gdLst/>
              <a:ahLst/>
              <a:cxnLst>
                <a:cxn ang="0">
                  <a:pos x="2577" y="0"/>
                </a:cxn>
                <a:cxn ang="0">
                  <a:pos x="2594" y="72"/>
                </a:cxn>
                <a:cxn ang="0">
                  <a:pos x="6" y="444"/>
                </a:cxn>
                <a:cxn ang="0">
                  <a:pos x="0" y="396"/>
                </a:cxn>
                <a:cxn ang="0">
                  <a:pos x="1225" y="96"/>
                </a:cxn>
                <a:cxn ang="0">
                  <a:pos x="1351" y="78"/>
                </a:cxn>
                <a:cxn ang="0">
                  <a:pos x="2577" y="0"/>
                </a:cxn>
                <a:cxn ang="0">
                  <a:pos x="2577" y="0"/>
                </a:cxn>
              </a:cxnLst>
              <a:rect l="0" t="0" r="r" b="b"/>
              <a:pathLst>
                <a:path w="2594" h="444">
                  <a:moveTo>
                    <a:pt x="2577" y="0"/>
                  </a:moveTo>
                  <a:lnTo>
                    <a:pt x="2594" y="72"/>
                  </a:lnTo>
                  <a:lnTo>
                    <a:pt x="6" y="444"/>
                  </a:lnTo>
                  <a:lnTo>
                    <a:pt x="0" y="396"/>
                  </a:lnTo>
                  <a:lnTo>
                    <a:pt x="1225" y="96"/>
                  </a:lnTo>
                  <a:lnTo>
                    <a:pt x="1351" y="78"/>
                  </a:lnTo>
                  <a:lnTo>
                    <a:pt x="2577" y="0"/>
                  </a:lnTo>
                  <a:lnTo>
                    <a:pt x="2577" y="0"/>
                  </a:lnTo>
                  <a:close/>
                </a:path>
              </a:pathLst>
            </a:custGeom>
            <a:gradFill rotWithShape="0">
              <a:gsLst>
                <a:gs pos="0">
                  <a:schemeClr val="bg2">
                    <a:gamma/>
                    <a:tint val="81961"/>
                    <a:invGamma/>
                  </a:schemeClr>
                </a:gs>
                <a:gs pos="100000">
                  <a:schemeClr val="bg2"/>
                </a:gs>
              </a:gsLst>
              <a:lin ang="0" scaled="1"/>
            </a:gradFill>
            <a:ln w="9525">
              <a:noFill/>
              <a:round/>
              <a:headEnd/>
              <a:tailEnd/>
            </a:ln>
          </p:spPr>
          <p:txBody>
            <a:bodyPr/>
            <a:lstStyle/>
            <a:p>
              <a:pPr>
                <a:defRPr/>
              </a:pPr>
              <a:endParaRPr lang="fr-FR" dirty="0"/>
            </a:p>
          </p:txBody>
        </p:sp>
        <p:sp>
          <p:nvSpPr>
            <p:cNvPr id="41" name="Freeform 26"/>
            <p:cNvSpPr>
              <a:spLocks noEditPoints="1"/>
            </p:cNvSpPr>
            <p:nvPr/>
          </p:nvSpPr>
          <p:spPr bwMode="ltGray">
            <a:xfrm>
              <a:off x="2935" y="3774"/>
              <a:ext cx="83" cy="92"/>
            </a:xfrm>
            <a:custGeom>
              <a:avLst/>
              <a:gdLst/>
              <a:ahLst/>
              <a:cxnLst>
                <a:cxn ang="0">
                  <a:pos x="36" y="95"/>
                </a:cxn>
                <a:cxn ang="0">
                  <a:pos x="60" y="77"/>
                </a:cxn>
                <a:cxn ang="0">
                  <a:pos x="78" y="53"/>
                </a:cxn>
                <a:cxn ang="0">
                  <a:pos x="84" y="42"/>
                </a:cxn>
                <a:cxn ang="0">
                  <a:pos x="84" y="30"/>
                </a:cxn>
                <a:cxn ang="0">
                  <a:pos x="72" y="6"/>
                </a:cxn>
                <a:cxn ang="0">
                  <a:pos x="42" y="0"/>
                </a:cxn>
                <a:cxn ang="0">
                  <a:pos x="30" y="0"/>
                </a:cxn>
                <a:cxn ang="0">
                  <a:pos x="12" y="12"/>
                </a:cxn>
                <a:cxn ang="0">
                  <a:pos x="0" y="24"/>
                </a:cxn>
                <a:cxn ang="0">
                  <a:pos x="0" y="36"/>
                </a:cxn>
                <a:cxn ang="0">
                  <a:pos x="6" y="59"/>
                </a:cxn>
                <a:cxn ang="0">
                  <a:pos x="24" y="83"/>
                </a:cxn>
                <a:cxn ang="0">
                  <a:pos x="36" y="95"/>
                </a:cxn>
                <a:cxn ang="0">
                  <a:pos x="36" y="95"/>
                </a:cxn>
                <a:cxn ang="0">
                  <a:pos x="48" y="12"/>
                </a:cxn>
                <a:cxn ang="0">
                  <a:pos x="66" y="18"/>
                </a:cxn>
                <a:cxn ang="0">
                  <a:pos x="72" y="30"/>
                </a:cxn>
                <a:cxn ang="0">
                  <a:pos x="72" y="42"/>
                </a:cxn>
                <a:cxn ang="0">
                  <a:pos x="66" y="53"/>
                </a:cxn>
                <a:cxn ang="0">
                  <a:pos x="48" y="71"/>
                </a:cxn>
                <a:cxn ang="0">
                  <a:pos x="42" y="77"/>
                </a:cxn>
                <a:cxn ang="0">
                  <a:pos x="36" y="77"/>
                </a:cxn>
                <a:cxn ang="0">
                  <a:pos x="24" y="65"/>
                </a:cxn>
                <a:cxn ang="0">
                  <a:pos x="18" y="48"/>
                </a:cxn>
                <a:cxn ang="0">
                  <a:pos x="18" y="30"/>
                </a:cxn>
                <a:cxn ang="0">
                  <a:pos x="30" y="12"/>
                </a:cxn>
                <a:cxn ang="0">
                  <a:pos x="48" y="12"/>
                </a:cxn>
                <a:cxn ang="0">
                  <a:pos x="48" y="12"/>
                </a:cxn>
              </a:cxnLst>
              <a:rect l="0" t="0" r="r" b="b"/>
              <a:pathLst>
                <a:path w="84" h="95">
                  <a:moveTo>
                    <a:pt x="36" y="95"/>
                  </a:moveTo>
                  <a:lnTo>
                    <a:pt x="60" y="77"/>
                  </a:lnTo>
                  <a:lnTo>
                    <a:pt x="78" y="53"/>
                  </a:lnTo>
                  <a:lnTo>
                    <a:pt x="84" y="42"/>
                  </a:lnTo>
                  <a:lnTo>
                    <a:pt x="84" y="30"/>
                  </a:lnTo>
                  <a:lnTo>
                    <a:pt x="72" y="6"/>
                  </a:lnTo>
                  <a:lnTo>
                    <a:pt x="42" y="0"/>
                  </a:lnTo>
                  <a:lnTo>
                    <a:pt x="30" y="0"/>
                  </a:lnTo>
                  <a:lnTo>
                    <a:pt x="12" y="12"/>
                  </a:lnTo>
                  <a:lnTo>
                    <a:pt x="0" y="24"/>
                  </a:lnTo>
                  <a:lnTo>
                    <a:pt x="0" y="36"/>
                  </a:lnTo>
                  <a:lnTo>
                    <a:pt x="6" y="59"/>
                  </a:lnTo>
                  <a:lnTo>
                    <a:pt x="24" y="83"/>
                  </a:lnTo>
                  <a:lnTo>
                    <a:pt x="36" y="95"/>
                  </a:lnTo>
                  <a:lnTo>
                    <a:pt x="36" y="95"/>
                  </a:lnTo>
                  <a:close/>
                  <a:moveTo>
                    <a:pt x="48" y="12"/>
                  </a:moveTo>
                  <a:lnTo>
                    <a:pt x="66" y="18"/>
                  </a:lnTo>
                  <a:lnTo>
                    <a:pt x="72" y="30"/>
                  </a:lnTo>
                  <a:lnTo>
                    <a:pt x="72" y="42"/>
                  </a:lnTo>
                  <a:lnTo>
                    <a:pt x="66" y="53"/>
                  </a:lnTo>
                  <a:lnTo>
                    <a:pt x="48" y="71"/>
                  </a:lnTo>
                  <a:lnTo>
                    <a:pt x="42" y="77"/>
                  </a:lnTo>
                  <a:lnTo>
                    <a:pt x="36" y="77"/>
                  </a:lnTo>
                  <a:lnTo>
                    <a:pt x="24" y="65"/>
                  </a:lnTo>
                  <a:lnTo>
                    <a:pt x="18" y="48"/>
                  </a:lnTo>
                  <a:lnTo>
                    <a:pt x="18" y="30"/>
                  </a:lnTo>
                  <a:lnTo>
                    <a:pt x="30" y="12"/>
                  </a:lnTo>
                  <a:lnTo>
                    <a:pt x="48" y="12"/>
                  </a:lnTo>
                  <a:lnTo>
                    <a:pt x="48" y="12"/>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fr-FR" dirty="0"/>
            </a:p>
          </p:txBody>
        </p:sp>
        <p:sp>
          <p:nvSpPr>
            <p:cNvPr id="42" name="Freeform 27"/>
            <p:cNvSpPr>
              <a:spLocks noEditPoints="1"/>
            </p:cNvSpPr>
            <p:nvPr/>
          </p:nvSpPr>
          <p:spPr bwMode="ltGray">
            <a:xfrm>
              <a:off x="3780" y="3870"/>
              <a:ext cx="89" cy="108"/>
            </a:xfrm>
            <a:custGeom>
              <a:avLst/>
              <a:gdLst/>
              <a:ahLst/>
              <a:cxnLst>
                <a:cxn ang="0">
                  <a:pos x="12" y="96"/>
                </a:cxn>
                <a:cxn ang="0">
                  <a:pos x="24" y="108"/>
                </a:cxn>
                <a:cxn ang="0">
                  <a:pos x="42" y="108"/>
                </a:cxn>
                <a:cxn ang="0">
                  <a:pos x="66" y="102"/>
                </a:cxn>
                <a:cxn ang="0">
                  <a:pos x="84" y="78"/>
                </a:cxn>
                <a:cxn ang="0">
                  <a:pos x="90" y="66"/>
                </a:cxn>
                <a:cxn ang="0">
                  <a:pos x="84" y="48"/>
                </a:cxn>
                <a:cxn ang="0">
                  <a:pos x="66" y="24"/>
                </a:cxn>
                <a:cxn ang="0">
                  <a:pos x="48" y="12"/>
                </a:cxn>
                <a:cxn ang="0">
                  <a:pos x="36" y="0"/>
                </a:cxn>
                <a:cxn ang="0">
                  <a:pos x="30" y="0"/>
                </a:cxn>
                <a:cxn ang="0">
                  <a:pos x="30" y="0"/>
                </a:cxn>
                <a:cxn ang="0">
                  <a:pos x="24" y="0"/>
                </a:cxn>
                <a:cxn ang="0">
                  <a:pos x="12" y="30"/>
                </a:cxn>
                <a:cxn ang="0">
                  <a:pos x="0" y="54"/>
                </a:cxn>
                <a:cxn ang="0">
                  <a:pos x="0" y="78"/>
                </a:cxn>
                <a:cxn ang="0">
                  <a:pos x="12" y="96"/>
                </a:cxn>
                <a:cxn ang="0">
                  <a:pos x="12" y="96"/>
                </a:cxn>
                <a:cxn ang="0">
                  <a:pos x="12" y="72"/>
                </a:cxn>
                <a:cxn ang="0">
                  <a:pos x="18" y="54"/>
                </a:cxn>
                <a:cxn ang="0">
                  <a:pos x="24" y="36"/>
                </a:cxn>
                <a:cxn ang="0">
                  <a:pos x="30" y="18"/>
                </a:cxn>
                <a:cxn ang="0">
                  <a:pos x="30" y="12"/>
                </a:cxn>
                <a:cxn ang="0">
                  <a:pos x="48" y="24"/>
                </a:cxn>
                <a:cxn ang="0">
                  <a:pos x="66" y="36"/>
                </a:cxn>
                <a:cxn ang="0">
                  <a:pos x="78" y="54"/>
                </a:cxn>
                <a:cxn ang="0">
                  <a:pos x="78" y="72"/>
                </a:cxn>
                <a:cxn ang="0">
                  <a:pos x="72" y="84"/>
                </a:cxn>
                <a:cxn ang="0">
                  <a:pos x="48" y="96"/>
                </a:cxn>
                <a:cxn ang="0">
                  <a:pos x="36" y="96"/>
                </a:cxn>
                <a:cxn ang="0">
                  <a:pos x="24" y="90"/>
                </a:cxn>
                <a:cxn ang="0">
                  <a:pos x="18" y="84"/>
                </a:cxn>
                <a:cxn ang="0">
                  <a:pos x="12" y="72"/>
                </a:cxn>
                <a:cxn ang="0">
                  <a:pos x="12" y="72"/>
                </a:cxn>
              </a:cxnLst>
              <a:rect l="0" t="0" r="r" b="b"/>
              <a:pathLst>
                <a:path w="90" h="108">
                  <a:moveTo>
                    <a:pt x="12" y="96"/>
                  </a:moveTo>
                  <a:lnTo>
                    <a:pt x="24" y="108"/>
                  </a:lnTo>
                  <a:lnTo>
                    <a:pt x="42" y="108"/>
                  </a:lnTo>
                  <a:lnTo>
                    <a:pt x="66" y="102"/>
                  </a:lnTo>
                  <a:lnTo>
                    <a:pt x="84" y="78"/>
                  </a:lnTo>
                  <a:lnTo>
                    <a:pt x="90" y="66"/>
                  </a:lnTo>
                  <a:lnTo>
                    <a:pt x="84" y="48"/>
                  </a:lnTo>
                  <a:lnTo>
                    <a:pt x="66" y="24"/>
                  </a:lnTo>
                  <a:lnTo>
                    <a:pt x="48" y="12"/>
                  </a:lnTo>
                  <a:lnTo>
                    <a:pt x="36" y="0"/>
                  </a:lnTo>
                  <a:lnTo>
                    <a:pt x="30" y="0"/>
                  </a:lnTo>
                  <a:lnTo>
                    <a:pt x="30" y="0"/>
                  </a:lnTo>
                  <a:lnTo>
                    <a:pt x="24" y="0"/>
                  </a:lnTo>
                  <a:lnTo>
                    <a:pt x="12" y="30"/>
                  </a:lnTo>
                  <a:lnTo>
                    <a:pt x="0" y="54"/>
                  </a:lnTo>
                  <a:lnTo>
                    <a:pt x="0" y="78"/>
                  </a:lnTo>
                  <a:lnTo>
                    <a:pt x="12" y="96"/>
                  </a:lnTo>
                  <a:lnTo>
                    <a:pt x="12" y="96"/>
                  </a:lnTo>
                  <a:close/>
                  <a:moveTo>
                    <a:pt x="12" y="72"/>
                  </a:moveTo>
                  <a:lnTo>
                    <a:pt x="18" y="54"/>
                  </a:lnTo>
                  <a:lnTo>
                    <a:pt x="24" y="36"/>
                  </a:lnTo>
                  <a:lnTo>
                    <a:pt x="30" y="18"/>
                  </a:lnTo>
                  <a:lnTo>
                    <a:pt x="30" y="12"/>
                  </a:lnTo>
                  <a:lnTo>
                    <a:pt x="48" y="24"/>
                  </a:lnTo>
                  <a:lnTo>
                    <a:pt x="66" y="36"/>
                  </a:lnTo>
                  <a:lnTo>
                    <a:pt x="78" y="54"/>
                  </a:lnTo>
                  <a:lnTo>
                    <a:pt x="78" y="72"/>
                  </a:lnTo>
                  <a:lnTo>
                    <a:pt x="72" y="84"/>
                  </a:lnTo>
                  <a:lnTo>
                    <a:pt x="48" y="96"/>
                  </a:lnTo>
                  <a:lnTo>
                    <a:pt x="36" y="96"/>
                  </a:lnTo>
                  <a:lnTo>
                    <a:pt x="24" y="90"/>
                  </a:lnTo>
                  <a:lnTo>
                    <a:pt x="18" y="84"/>
                  </a:lnTo>
                  <a:lnTo>
                    <a:pt x="12" y="72"/>
                  </a:lnTo>
                  <a:lnTo>
                    <a:pt x="12" y="72"/>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fr-FR" dirty="0"/>
            </a:p>
          </p:txBody>
        </p:sp>
        <p:sp>
          <p:nvSpPr>
            <p:cNvPr id="43" name="Freeform 28"/>
            <p:cNvSpPr>
              <a:spLocks noEditPoints="1"/>
            </p:cNvSpPr>
            <p:nvPr/>
          </p:nvSpPr>
          <p:spPr bwMode="ltGray">
            <a:xfrm>
              <a:off x="2400" y="3870"/>
              <a:ext cx="72" cy="92"/>
            </a:xfrm>
            <a:custGeom>
              <a:avLst/>
              <a:gdLst/>
              <a:ahLst/>
              <a:cxnLst>
                <a:cxn ang="0">
                  <a:pos x="71" y="90"/>
                </a:cxn>
                <a:cxn ang="0">
                  <a:pos x="71" y="60"/>
                </a:cxn>
                <a:cxn ang="0">
                  <a:pos x="71" y="36"/>
                </a:cxn>
                <a:cxn ang="0">
                  <a:pos x="60" y="12"/>
                </a:cxn>
                <a:cxn ang="0">
                  <a:pos x="36" y="0"/>
                </a:cxn>
                <a:cxn ang="0">
                  <a:pos x="12" y="12"/>
                </a:cxn>
                <a:cxn ang="0">
                  <a:pos x="0" y="36"/>
                </a:cxn>
                <a:cxn ang="0">
                  <a:pos x="6" y="60"/>
                </a:cxn>
                <a:cxn ang="0">
                  <a:pos x="30" y="78"/>
                </a:cxn>
                <a:cxn ang="0">
                  <a:pos x="54" y="90"/>
                </a:cxn>
                <a:cxn ang="0">
                  <a:pos x="71" y="90"/>
                </a:cxn>
                <a:cxn ang="0">
                  <a:pos x="71" y="90"/>
                </a:cxn>
                <a:cxn ang="0">
                  <a:pos x="24" y="18"/>
                </a:cxn>
                <a:cxn ang="0">
                  <a:pos x="42" y="18"/>
                </a:cxn>
                <a:cxn ang="0">
                  <a:pos x="54" y="18"/>
                </a:cxn>
                <a:cxn ang="0">
                  <a:pos x="60" y="42"/>
                </a:cxn>
                <a:cxn ang="0">
                  <a:pos x="60" y="66"/>
                </a:cxn>
                <a:cxn ang="0">
                  <a:pos x="60" y="72"/>
                </a:cxn>
                <a:cxn ang="0">
                  <a:pos x="60" y="78"/>
                </a:cxn>
                <a:cxn ang="0">
                  <a:pos x="42" y="72"/>
                </a:cxn>
                <a:cxn ang="0">
                  <a:pos x="24" y="66"/>
                </a:cxn>
                <a:cxn ang="0">
                  <a:pos x="12" y="48"/>
                </a:cxn>
                <a:cxn ang="0">
                  <a:pos x="12" y="30"/>
                </a:cxn>
                <a:cxn ang="0">
                  <a:pos x="24" y="18"/>
                </a:cxn>
                <a:cxn ang="0">
                  <a:pos x="24" y="18"/>
                </a:cxn>
              </a:cxnLst>
              <a:rect l="0" t="0" r="r" b="b"/>
              <a:pathLst>
                <a:path w="71" h="90">
                  <a:moveTo>
                    <a:pt x="71" y="90"/>
                  </a:moveTo>
                  <a:lnTo>
                    <a:pt x="71" y="60"/>
                  </a:lnTo>
                  <a:lnTo>
                    <a:pt x="71" y="36"/>
                  </a:lnTo>
                  <a:lnTo>
                    <a:pt x="60" y="12"/>
                  </a:lnTo>
                  <a:lnTo>
                    <a:pt x="36" y="0"/>
                  </a:lnTo>
                  <a:lnTo>
                    <a:pt x="12" y="12"/>
                  </a:lnTo>
                  <a:lnTo>
                    <a:pt x="0" y="36"/>
                  </a:lnTo>
                  <a:lnTo>
                    <a:pt x="6" y="60"/>
                  </a:lnTo>
                  <a:lnTo>
                    <a:pt x="30" y="78"/>
                  </a:lnTo>
                  <a:lnTo>
                    <a:pt x="54" y="90"/>
                  </a:lnTo>
                  <a:lnTo>
                    <a:pt x="71" y="90"/>
                  </a:lnTo>
                  <a:lnTo>
                    <a:pt x="71" y="90"/>
                  </a:lnTo>
                  <a:close/>
                  <a:moveTo>
                    <a:pt x="24" y="18"/>
                  </a:moveTo>
                  <a:lnTo>
                    <a:pt x="42" y="18"/>
                  </a:lnTo>
                  <a:lnTo>
                    <a:pt x="54" y="18"/>
                  </a:lnTo>
                  <a:lnTo>
                    <a:pt x="60" y="42"/>
                  </a:lnTo>
                  <a:lnTo>
                    <a:pt x="60" y="66"/>
                  </a:lnTo>
                  <a:lnTo>
                    <a:pt x="60" y="72"/>
                  </a:lnTo>
                  <a:lnTo>
                    <a:pt x="60" y="78"/>
                  </a:lnTo>
                  <a:lnTo>
                    <a:pt x="42" y="72"/>
                  </a:lnTo>
                  <a:lnTo>
                    <a:pt x="24" y="66"/>
                  </a:lnTo>
                  <a:lnTo>
                    <a:pt x="12" y="48"/>
                  </a:lnTo>
                  <a:lnTo>
                    <a:pt x="12" y="30"/>
                  </a:lnTo>
                  <a:lnTo>
                    <a:pt x="24" y="18"/>
                  </a:lnTo>
                  <a:lnTo>
                    <a:pt x="24" y="18"/>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fr-FR" dirty="0"/>
            </a:p>
          </p:txBody>
        </p:sp>
        <p:sp>
          <p:nvSpPr>
            <p:cNvPr id="44" name="Oval 29"/>
            <p:cNvSpPr>
              <a:spLocks noChangeArrowheads="1"/>
            </p:cNvSpPr>
            <p:nvPr/>
          </p:nvSpPr>
          <p:spPr bwMode="ltGray">
            <a:xfrm>
              <a:off x="2443" y="3837"/>
              <a:ext cx="1380" cy="392"/>
            </a:xfrm>
            <a:prstGeom prst="ellipse">
              <a:avLst/>
            </a:prstGeom>
            <a:gradFill rotWithShape="0">
              <a:gsLst>
                <a:gs pos="0">
                  <a:schemeClr val="bg2">
                    <a:gamma/>
                    <a:tint val="81961"/>
                    <a:invGamma/>
                  </a:schemeClr>
                </a:gs>
                <a:gs pos="100000">
                  <a:schemeClr val="bg2"/>
                </a:gs>
              </a:gsLst>
              <a:lin ang="2700000" scaled="1"/>
            </a:gradFill>
            <a:ln w="9525">
              <a:noFill/>
              <a:round/>
              <a:headEnd/>
              <a:tailEnd/>
            </a:ln>
            <a:effectLst/>
          </p:spPr>
          <p:txBody>
            <a:bodyPr/>
            <a:lstStyle/>
            <a:p>
              <a:pPr>
                <a:defRPr/>
              </a:pPr>
              <a:endParaRPr lang="fr-FR" dirty="0"/>
            </a:p>
          </p:txBody>
        </p:sp>
        <p:sp>
          <p:nvSpPr>
            <p:cNvPr id="45" name="Oval 30"/>
            <p:cNvSpPr>
              <a:spLocks noChangeArrowheads="1"/>
            </p:cNvSpPr>
            <p:nvPr/>
          </p:nvSpPr>
          <p:spPr bwMode="ltGray">
            <a:xfrm>
              <a:off x="2394" y="3833"/>
              <a:ext cx="1501" cy="288"/>
            </a:xfrm>
            <a:prstGeom prst="ellipse">
              <a:avLst/>
            </a:prstGeom>
            <a:gradFill rotWithShape="0">
              <a:gsLst>
                <a:gs pos="0">
                  <a:schemeClr val="bg2"/>
                </a:gs>
                <a:gs pos="100000">
                  <a:schemeClr val="bg2">
                    <a:gamma/>
                    <a:tint val="81961"/>
                    <a:invGamma/>
                  </a:schemeClr>
                </a:gs>
              </a:gsLst>
              <a:lin ang="5400000" scaled="1"/>
            </a:gradFill>
            <a:ln w="9525">
              <a:noFill/>
              <a:round/>
              <a:headEnd/>
              <a:tailEnd/>
            </a:ln>
            <a:effectLst/>
          </p:spPr>
          <p:txBody>
            <a:bodyPr/>
            <a:lstStyle/>
            <a:p>
              <a:pPr>
                <a:defRPr/>
              </a:pPr>
              <a:endParaRPr lang="fr-FR" dirty="0"/>
            </a:p>
          </p:txBody>
        </p:sp>
        <p:sp>
          <p:nvSpPr>
            <p:cNvPr id="46" name="Oval 31"/>
            <p:cNvSpPr>
              <a:spLocks noChangeArrowheads="1"/>
            </p:cNvSpPr>
            <p:nvPr/>
          </p:nvSpPr>
          <p:spPr bwMode="ltGray">
            <a:xfrm>
              <a:off x="2440" y="3862"/>
              <a:ext cx="1426" cy="217"/>
            </a:xfrm>
            <a:prstGeom prst="ellipse">
              <a:avLst/>
            </a:prstGeom>
            <a:gradFill rotWithShape="0">
              <a:gsLst>
                <a:gs pos="0">
                  <a:schemeClr val="bg2"/>
                </a:gs>
                <a:gs pos="100000">
                  <a:schemeClr val="bg2">
                    <a:gamma/>
                    <a:tint val="81961"/>
                    <a:invGamma/>
                  </a:schemeClr>
                </a:gs>
              </a:gsLst>
              <a:lin ang="0" scaled="1"/>
            </a:gradFill>
            <a:ln w="9525">
              <a:noFill/>
              <a:round/>
              <a:headEnd/>
              <a:tailEnd/>
            </a:ln>
            <a:effectLst/>
          </p:spPr>
          <p:txBody>
            <a:bodyPr/>
            <a:lstStyle/>
            <a:p>
              <a:pPr>
                <a:defRPr/>
              </a:pPr>
              <a:endParaRPr lang="fr-FR" dirty="0"/>
            </a:p>
          </p:txBody>
        </p:sp>
        <p:sp>
          <p:nvSpPr>
            <p:cNvPr id="47" name="Freeform 32"/>
            <p:cNvSpPr>
              <a:spLocks noEditPoints="1"/>
            </p:cNvSpPr>
            <p:nvPr/>
          </p:nvSpPr>
          <p:spPr bwMode="ltGray">
            <a:xfrm>
              <a:off x="3742" y="3787"/>
              <a:ext cx="89" cy="96"/>
            </a:xfrm>
            <a:custGeom>
              <a:avLst/>
              <a:gdLst/>
              <a:ahLst/>
              <a:cxnLst>
                <a:cxn ang="0">
                  <a:pos x="66" y="96"/>
                </a:cxn>
                <a:cxn ang="0">
                  <a:pos x="78" y="66"/>
                </a:cxn>
                <a:cxn ang="0">
                  <a:pos x="90" y="42"/>
                </a:cxn>
                <a:cxn ang="0">
                  <a:pos x="78" y="18"/>
                </a:cxn>
                <a:cxn ang="0">
                  <a:pos x="60" y="0"/>
                </a:cxn>
                <a:cxn ang="0">
                  <a:pos x="30" y="6"/>
                </a:cxn>
                <a:cxn ang="0">
                  <a:pos x="18" y="18"/>
                </a:cxn>
                <a:cxn ang="0">
                  <a:pos x="6" y="30"/>
                </a:cxn>
                <a:cxn ang="0">
                  <a:pos x="0" y="42"/>
                </a:cxn>
                <a:cxn ang="0">
                  <a:pos x="6" y="60"/>
                </a:cxn>
                <a:cxn ang="0">
                  <a:pos x="24" y="78"/>
                </a:cxn>
                <a:cxn ang="0">
                  <a:pos x="48" y="90"/>
                </a:cxn>
                <a:cxn ang="0">
                  <a:pos x="66" y="96"/>
                </a:cxn>
                <a:cxn ang="0">
                  <a:pos x="66" y="96"/>
                </a:cxn>
                <a:cxn ang="0">
                  <a:pos x="42" y="18"/>
                </a:cxn>
                <a:cxn ang="0">
                  <a:pos x="60" y="18"/>
                </a:cxn>
                <a:cxn ang="0">
                  <a:pos x="72" y="24"/>
                </a:cxn>
                <a:cxn ang="0">
                  <a:pos x="72" y="36"/>
                </a:cxn>
                <a:cxn ang="0">
                  <a:pos x="72" y="48"/>
                </a:cxn>
                <a:cxn ang="0">
                  <a:pos x="66" y="72"/>
                </a:cxn>
                <a:cxn ang="0">
                  <a:pos x="60" y="78"/>
                </a:cxn>
                <a:cxn ang="0">
                  <a:pos x="60" y="84"/>
                </a:cxn>
                <a:cxn ang="0">
                  <a:pos x="42" y="72"/>
                </a:cxn>
                <a:cxn ang="0">
                  <a:pos x="30" y="66"/>
                </a:cxn>
                <a:cxn ang="0">
                  <a:pos x="18" y="42"/>
                </a:cxn>
                <a:cxn ang="0">
                  <a:pos x="24" y="30"/>
                </a:cxn>
                <a:cxn ang="0">
                  <a:pos x="42" y="18"/>
                </a:cxn>
                <a:cxn ang="0">
                  <a:pos x="42" y="18"/>
                </a:cxn>
              </a:cxnLst>
              <a:rect l="0" t="0" r="r" b="b"/>
              <a:pathLst>
                <a:path w="90" h="96">
                  <a:moveTo>
                    <a:pt x="66" y="96"/>
                  </a:moveTo>
                  <a:lnTo>
                    <a:pt x="78" y="66"/>
                  </a:lnTo>
                  <a:lnTo>
                    <a:pt x="90" y="42"/>
                  </a:lnTo>
                  <a:lnTo>
                    <a:pt x="78" y="18"/>
                  </a:lnTo>
                  <a:lnTo>
                    <a:pt x="60" y="0"/>
                  </a:lnTo>
                  <a:lnTo>
                    <a:pt x="30" y="6"/>
                  </a:lnTo>
                  <a:lnTo>
                    <a:pt x="18" y="18"/>
                  </a:lnTo>
                  <a:lnTo>
                    <a:pt x="6" y="30"/>
                  </a:lnTo>
                  <a:lnTo>
                    <a:pt x="0" y="42"/>
                  </a:lnTo>
                  <a:lnTo>
                    <a:pt x="6" y="60"/>
                  </a:lnTo>
                  <a:lnTo>
                    <a:pt x="24" y="78"/>
                  </a:lnTo>
                  <a:lnTo>
                    <a:pt x="48" y="90"/>
                  </a:lnTo>
                  <a:lnTo>
                    <a:pt x="66" y="96"/>
                  </a:lnTo>
                  <a:lnTo>
                    <a:pt x="66" y="96"/>
                  </a:lnTo>
                  <a:close/>
                  <a:moveTo>
                    <a:pt x="42" y="18"/>
                  </a:moveTo>
                  <a:lnTo>
                    <a:pt x="60" y="18"/>
                  </a:lnTo>
                  <a:lnTo>
                    <a:pt x="72" y="24"/>
                  </a:lnTo>
                  <a:lnTo>
                    <a:pt x="72" y="36"/>
                  </a:lnTo>
                  <a:lnTo>
                    <a:pt x="72" y="48"/>
                  </a:lnTo>
                  <a:lnTo>
                    <a:pt x="66" y="72"/>
                  </a:lnTo>
                  <a:lnTo>
                    <a:pt x="60" y="78"/>
                  </a:lnTo>
                  <a:lnTo>
                    <a:pt x="60" y="84"/>
                  </a:lnTo>
                  <a:lnTo>
                    <a:pt x="42" y="72"/>
                  </a:lnTo>
                  <a:lnTo>
                    <a:pt x="30" y="66"/>
                  </a:lnTo>
                  <a:lnTo>
                    <a:pt x="18" y="42"/>
                  </a:lnTo>
                  <a:lnTo>
                    <a:pt x="24" y="30"/>
                  </a:lnTo>
                  <a:lnTo>
                    <a:pt x="42" y="18"/>
                  </a:lnTo>
                  <a:lnTo>
                    <a:pt x="42" y="18"/>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fr-FR" dirty="0"/>
            </a:p>
          </p:txBody>
        </p:sp>
        <p:sp>
          <p:nvSpPr>
            <p:cNvPr id="48" name="Freeform 33"/>
            <p:cNvSpPr>
              <a:spLocks noEditPoints="1"/>
            </p:cNvSpPr>
            <p:nvPr/>
          </p:nvSpPr>
          <p:spPr bwMode="ltGray">
            <a:xfrm>
              <a:off x="5422" y="3603"/>
              <a:ext cx="72" cy="108"/>
            </a:xfrm>
            <a:custGeom>
              <a:avLst/>
              <a:gdLst/>
              <a:ahLst/>
              <a:cxnLst>
                <a:cxn ang="0">
                  <a:pos x="0" y="90"/>
                </a:cxn>
                <a:cxn ang="0">
                  <a:pos x="12" y="102"/>
                </a:cxn>
                <a:cxn ang="0">
                  <a:pos x="24" y="108"/>
                </a:cxn>
                <a:cxn ang="0">
                  <a:pos x="48" y="108"/>
                </a:cxn>
                <a:cxn ang="0">
                  <a:pos x="66" y="96"/>
                </a:cxn>
                <a:cxn ang="0">
                  <a:pos x="72" y="66"/>
                </a:cxn>
                <a:cxn ang="0">
                  <a:pos x="66" y="42"/>
                </a:cxn>
                <a:cxn ang="0">
                  <a:pos x="60" y="18"/>
                </a:cxn>
                <a:cxn ang="0">
                  <a:pos x="48" y="6"/>
                </a:cxn>
                <a:cxn ang="0">
                  <a:pos x="42" y="0"/>
                </a:cxn>
                <a:cxn ang="0">
                  <a:pos x="42" y="0"/>
                </a:cxn>
                <a:cxn ang="0">
                  <a:pos x="36" y="0"/>
                </a:cxn>
                <a:cxn ang="0">
                  <a:pos x="18" y="24"/>
                </a:cxn>
                <a:cxn ang="0">
                  <a:pos x="6" y="48"/>
                </a:cxn>
                <a:cxn ang="0">
                  <a:pos x="0" y="66"/>
                </a:cxn>
                <a:cxn ang="0">
                  <a:pos x="0" y="90"/>
                </a:cxn>
                <a:cxn ang="0">
                  <a:pos x="0" y="90"/>
                </a:cxn>
                <a:cxn ang="0">
                  <a:pos x="12" y="66"/>
                </a:cxn>
                <a:cxn ang="0">
                  <a:pos x="18" y="48"/>
                </a:cxn>
                <a:cxn ang="0">
                  <a:pos x="24" y="36"/>
                </a:cxn>
                <a:cxn ang="0">
                  <a:pos x="30" y="24"/>
                </a:cxn>
                <a:cxn ang="0">
                  <a:pos x="36" y="18"/>
                </a:cxn>
                <a:cxn ang="0">
                  <a:pos x="54" y="30"/>
                </a:cxn>
                <a:cxn ang="0">
                  <a:pos x="60" y="48"/>
                </a:cxn>
                <a:cxn ang="0">
                  <a:pos x="66" y="72"/>
                </a:cxn>
                <a:cxn ang="0">
                  <a:pos x="66" y="84"/>
                </a:cxn>
                <a:cxn ang="0">
                  <a:pos x="54" y="96"/>
                </a:cxn>
                <a:cxn ang="0">
                  <a:pos x="30" y="102"/>
                </a:cxn>
                <a:cxn ang="0">
                  <a:pos x="24" y="96"/>
                </a:cxn>
                <a:cxn ang="0">
                  <a:pos x="12" y="90"/>
                </a:cxn>
                <a:cxn ang="0">
                  <a:pos x="12" y="78"/>
                </a:cxn>
                <a:cxn ang="0">
                  <a:pos x="12" y="66"/>
                </a:cxn>
                <a:cxn ang="0">
                  <a:pos x="12" y="66"/>
                </a:cxn>
              </a:cxnLst>
              <a:rect l="0" t="0" r="r" b="b"/>
              <a:pathLst>
                <a:path w="72" h="108">
                  <a:moveTo>
                    <a:pt x="0" y="90"/>
                  </a:moveTo>
                  <a:lnTo>
                    <a:pt x="12" y="102"/>
                  </a:lnTo>
                  <a:lnTo>
                    <a:pt x="24" y="108"/>
                  </a:lnTo>
                  <a:lnTo>
                    <a:pt x="48" y="108"/>
                  </a:lnTo>
                  <a:lnTo>
                    <a:pt x="66" y="96"/>
                  </a:lnTo>
                  <a:lnTo>
                    <a:pt x="72" y="66"/>
                  </a:lnTo>
                  <a:lnTo>
                    <a:pt x="66" y="42"/>
                  </a:lnTo>
                  <a:lnTo>
                    <a:pt x="60" y="18"/>
                  </a:lnTo>
                  <a:lnTo>
                    <a:pt x="48" y="6"/>
                  </a:lnTo>
                  <a:lnTo>
                    <a:pt x="42" y="0"/>
                  </a:lnTo>
                  <a:lnTo>
                    <a:pt x="42" y="0"/>
                  </a:lnTo>
                  <a:lnTo>
                    <a:pt x="36" y="0"/>
                  </a:lnTo>
                  <a:lnTo>
                    <a:pt x="18" y="24"/>
                  </a:lnTo>
                  <a:lnTo>
                    <a:pt x="6" y="48"/>
                  </a:lnTo>
                  <a:lnTo>
                    <a:pt x="0" y="66"/>
                  </a:lnTo>
                  <a:lnTo>
                    <a:pt x="0" y="90"/>
                  </a:lnTo>
                  <a:lnTo>
                    <a:pt x="0" y="90"/>
                  </a:lnTo>
                  <a:close/>
                  <a:moveTo>
                    <a:pt x="12" y="66"/>
                  </a:moveTo>
                  <a:lnTo>
                    <a:pt x="18" y="48"/>
                  </a:lnTo>
                  <a:lnTo>
                    <a:pt x="24" y="36"/>
                  </a:lnTo>
                  <a:lnTo>
                    <a:pt x="30" y="24"/>
                  </a:lnTo>
                  <a:lnTo>
                    <a:pt x="36" y="18"/>
                  </a:lnTo>
                  <a:lnTo>
                    <a:pt x="54" y="30"/>
                  </a:lnTo>
                  <a:lnTo>
                    <a:pt x="60" y="48"/>
                  </a:lnTo>
                  <a:lnTo>
                    <a:pt x="66" y="72"/>
                  </a:lnTo>
                  <a:lnTo>
                    <a:pt x="66" y="84"/>
                  </a:lnTo>
                  <a:lnTo>
                    <a:pt x="54" y="96"/>
                  </a:lnTo>
                  <a:lnTo>
                    <a:pt x="30" y="102"/>
                  </a:lnTo>
                  <a:lnTo>
                    <a:pt x="24" y="96"/>
                  </a:lnTo>
                  <a:lnTo>
                    <a:pt x="12" y="90"/>
                  </a:lnTo>
                  <a:lnTo>
                    <a:pt x="12" y="78"/>
                  </a:lnTo>
                  <a:lnTo>
                    <a:pt x="12" y="66"/>
                  </a:lnTo>
                  <a:lnTo>
                    <a:pt x="12" y="66"/>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fr-FR" dirty="0"/>
            </a:p>
          </p:txBody>
        </p:sp>
        <p:sp>
          <p:nvSpPr>
            <p:cNvPr id="49" name="Rectangle 34"/>
            <p:cNvSpPr>
              <a:spLocks noChangeArrowheads="1"/>
            </p:cNvSpPr>
            <p:nvPr/>
          </p:nvSpPr>
          <p:spPr bwMode="ltGray">
            <a:xfrm>
              <a:off x="4237" y="1773"/>
              <a:ext cx="175" cy="2539"/>
            </a:xfrm>
            <a:prstGeom prst="rect">
              <a:avLst/>
            </a:prstGeom>
            <a:gradFill rotWithShape="0">
              <a:gsLst>
                <a:gs pos="0">
                  <a:schemeClr val="bg2">
                    <a:gamma/>
                    <a:tint val="81961"/>
                    <a:invGamma/>
                  </a:schemeClr>
                </a:gs>
                <a:gs pos="100000">
                  <a:schemeClr val="bg2"/>
                </a:gs>
              </a:gsLst>
              <a:lin ang="0" scaled="1"/>
            </a:gradFill>
            <a:ln w="9525">
              <a:noFill/>
              <a:miter lim="800000"/>
              <a:headEnd/>
              <a:tailEnd/>
            </a:ln>
            <a:effectLst/>
          </p:spPr>
          <p:txBody>
            <a:bodyPr/>
            <a:lstStyle/>
            <a:p>
              <a:pPr>
                <a:defRPr/>
              </a:pPr>
              <a:endParaRPr lang="fr-FR" dirty="0"/>
            </a:p>
          </p:txBody>
        </p:sp>
        <p:sp>
          <p:nvSpPr>
            <p:cNvPr id="50" name="Rectangle 35"/>
            <p:cNvSpPr>
              <a:spLocks noChangeArrowheads="1"/>
            </p:cNvSpPr>
            <p:nvPr/>
          </p:nvSpPr>
          <p:spPr bwMode="ltGray">
            <a:xfrm>
              <a:off x="4289" y="1544"/>
              <a:ext cx="75" cy="242"/>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a:defRPr/>
              </a:pPr>
              <a:endParaRPr lang="fr-FR" dirty="0"/>
            </a:p>
          </p:txBody>
        </p:sp>
        <p:sp>
          <p:nvSpPr>
            <p:cNvPr id="51" name="AutoShape 36"/>
            <p:cNvSpPr>
              <a:spLocks noChangeArrowheads="1"/>
            </p:cNvSpPr>
            <p:nvPr/>
          </p:nvSpPr>
          <p:spPr bwMode="ltGray">
            <a:xfrm>
              <a:off x="4220" y="1744"/>
              <a:ext cx="204" cy="50"/>
            </a:xfrm>
            <a:prstGeom prst="roundRect">
              <a:avLst>
                <a:gd name="adj" fmla="val 16667"/>
              </a:avLst>
            </a:prstGeom>
            <a:gradFill rotWithShape="0">
              <a:gsLst>
                <a:gs pos="0">
                  <a:schemeClr val="bg2"/>
                </a:gs>
                <a:gs pos="100000">
                  <a:schemeClr val="bg2">
                    <a:gamma/>
                    <a:tint val="81961"/>
                    <a:invGamma/>
                  </a:schemeClr>
                </a:gs>
              </a:gsLst>
              <a:lin ang="5400000" scaled="1"/>
            </a:gradFill>
            <a:ln w="9525">
              <a:noFill/>
              <a:round/>
              <a:headEnd/>
              <a:tailEnd/>
            </a:ln>
            <a:effectLst/>
          </p:spPr>
          <p:txBody>
            <a:bodyPr/>
            <a:lstStyle/>
            <a:p>
              <a:pPr>
                <a:defRPr/>
              </a:pPr>
              <a:endParaRPr lang="fr-FR" dirty="0"/>
            </a:p>
          </p:txBody>
        </p:sp>
        <p:sp>
          <p:nvSpPr>
            <p:cNvPr id="52" name="Freeform 37"/>
            <p:cNvSpPr>
              <a:spLocks/>
            </p:cNvSpPr>
            <p:nvPr/>
          </p:nvSpPr>
          <p:spPr bwMode="ltGray">
            <a:xfrm>
              <a:off x="4306" y="1527"/>
              <a:ext cx="253" cy="1576"/>
            </a:xfrm>
            <a:custGeom>
              <a:avLst/>
              <a:gdLst/>
              <a:ahLst/>
              <a:cxnLst>
                <a:cxn ang="0">
                  <a:pos x="252" y="1576"/>
                </a:cxn>
                <a:cxn ang="0">
                  <a:pos x="12" y="84"/>
                </a:cxn>
                <a:cxn ang="0">
                  <a:pos x="12" y="60"/>
                </a:cxn>
                <a:cxn ang="0">
                  <a:pos x="0" y="12"/>
                </a:cxn>
                <a:cxn ang="0">
                  <a:pos x="72" y="0"/>
                </a:cxn>
                <a:cxn ang="0">
                  <a:pos x="72" y="0"/>
                </a:cxn>
                <a:cxn ang="0">
                  <a:pos x="78" y="48"/>
                </a:cxn>
                <a:cxn ang="0">
                  <a:pos x="88" y="66"/>
                </a:cxn>
              </a:cxnLst>
              <a:rect l="0" t="0" r="r" b="b"/>
              <a:pathLst>
                <a:path w="252" h="1576">
                  <a:moveTo>
                    <a:pt x="252" y="1576"/>
                  </a:moveTo>
                  <a:lnTo>
                    <a:pt x="12" y="84"/>
                  </a:lnTo>
                  <a:lnTo>
                    <a:pt x="12" y="60"/>
                  </a:lnTo>
                  <a:lnTo>
                    <a:pt x="0" y="12"/>
                  </a:lnTo>
                  <a:lnTo>
                    <a:pt x="72" y="0"/>
                  </a:lnTo>
                  <a:lnTo>
                    <a:pt x="72" y="0"/>
                  </a:lnTo>
                  <a:lnTo>
                    <a:pt x="78" y="48"/>
                  </a:lnTo>
                  <a:lnTo>
                    <a:pt x="88" y="66"/>
                  </a:lnTo>
                </a:path>
              </a:pathLst>
            </a:custGeom>
            <a:gradFill rotWithShape="0">
              <a:gsLst>
                <a:gs pos="0">
                  <a:schemeClr val="bg2">
                    <a:gamma/>
                    <a:tint val="81961"/>
                    <a:invGamma/>
                  </a:schemeClr>
                </a:gs>
                <a:gs pos="100000">
                  <a:schemeClr val="bg2"/>
                </a:gs>
              </a:gsLst>
              <a:lin ang="2700000" scaled="1"/>
            </a:gradFill>
            <a:ln w="9525">
              <a:noFill/>
              <a:round/>
              <a:headEnd/>
              <a:tailEnd/>
            </a:ln>
          </p:spPr>
          <p:txBody>
            <a:bodyPr/>
            <a:lstStyle/>
            <a:p>
              <a:pPr>
                <a:defRPr/>
              </a:pPr>
              <a:endParaRPr lang="fr-FR" dirty="0"/>
            </a:p>
          </p:txBody>
        </p:sp>
        <p:sp>
          <p:nvSpPr>
            <p:cNvPr id="53" name="Freeform 38"/>
            <p:cNvSpPr>
              <a:spLocks/>
            </p:cNvSpPr>
            <p:nvPr/>
          </p:nvSpPr>
          <p:spPr bwMode="ltGray">
            <a:xfrm>
              <a:off x="4168" y="1423"/>
              <a:ext cx="319" cy="138"/>
            </a:xfrm>
            <a:custGeom>
              <a:avLst/>
              <a:gdLst/>
              <a:ahLst/>
              <a:cxnLst>
                <a:cxn ang="0">
                  <a:pos x="161" y="0"/>
                </a:cxn>
                <a:cxn ang="0">
                  <a:pos x="227" y="6"/>
                </a:cxn>
                <a:cxn ang="0">
                  <a:pos x="275" y="36"/>
                </a:cxn>
                <a:cxn ang="0">
                  <a:pos x="304" y="78"/>
                </a:cxn>
                <a:cxn ang="0">
                  <a:pos x="316" y="138"/>
                </a:cxn>
                <a:cxn ang="0">
                  <a:pos x="0" y="138"/>
                </a:cxn>
                <a:cxn ang="0">
                  <a:pos x="11" y="78"/>
                </a:cxn>
                <a:cxn ang="0">
                  <a:pos x="47" y="36"/>
                </a:cxn>
                <a:cxn ang="0">
                  <a:pos x="95" y="6"/>
                </a:cxn>
                <a:cxn ang="0">
                  <a:pos x="161" y="0"/>
                </a:cxn>
                <a:cxn ang="0">
                  <a:pos x="161" y="0"/>
                </a:cxn>
              </a:cxnLst>
              <a:rect l="0" t="0" r="r" b="b"/>
              <a:pathLst>
                <a:path w="316" h="138">
                  <a:moveTo>
                    <a:pt x="161" y="0"/>
                  </a:moveTo>
                  <a:lnTo>
                    <a:pt x="227" y="6"/>
                  </a:lnTo>
                  <a:lnTo>
                    <a:pt x="275" y="36"/>
                  </a:lnTo>
                  <a:lnTo>
                    <a:pt x="304" y="78"/>
                  </a:lnTo>
                  <a:lnTo>
                    <a:pt x="316" y="138"/>
                  </a:lnTo>
                  <a:lnTo>
                    <a:pt x="0" y="138"/>
                  </a:lnTo>
                  <a:lnTo>
                    <a:pt x="11" y="78"/>
                  </a:lnTo>
                  <a:lnTo>
                    <a:pt x="47" y="36"/>
                  </a:lnTo>
                  <a:lnTo>
                    <a:pt x="95" y="6"/>
                  </a:lnTo>
                  <a:lnTo>
                    <a:pt x="161" y="0"/>
                  </a:lnTo>
                  <a:lnTo>
                    <a:pt x="161" y="0"/>
                  </a:lnTo>
                  <a:close/>
                </a:path>
              </a:pathLst>
            </a:custGeom>
            <a:gradFill rotWithShape="0">
              <a:gsLst>
                <a:gs pos="0">
                  <a:schemeClr val="bg2">
                    <a:gamma/>
                    <a:tint val="81961"/>
                    <a:invGamma/>
                  </a:schemeClr>
                </a:gs>
                <a:gs pos="100000">
                  <a:schemeClr val="bg2"/>
                </a:gs>
              </a:gsLst>
              <a:lin ang="0" scaled="1"/>
            </a:gradFill>
            <a:ln w="9525">
              <a:noFill/>
              <a:round/>
              <a:headEnd/>
              <a:tailEnd/>
            </a:ln>
          </p:spPr>
          <p:txBody>
            <a:bodyPr/>
            <a:lstStyle/>
            <a:p>
              <a:pPr>
                <a:defRPr/>
              </a:pPr>
              <a:endParaRPr lang="fr-FR" dirty="0"/>
            </a:p>
          </p:txBody>
        </p:sp>
      </p:grpSp>
      <p:pic>
        <p:nvPicPr>
          <p:cNvPr id="54" name="Picture 67"/>
          <p:cNvPicPr>
            <a:picLocks noChangeAspect="1" noChangeArrowheads="1"/>
          </p:cNvPicPr>
          <p:nvPr/>
        </p:nvPicPr>
        <p:blipFill>
          <a:blip r:embed="rId2" cstate="print"/>
          <a:srcRect/>
          <a:stretch>
            <a:fillRect/>
          </a:stretch>
        </p:blipFill>
        <p:spPr bwMode="auto">
          <a:xfrm>
            <a:off x="500063" y="4071942"/>
            <a:ext cx="1357293" cy="1908171"/>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4">
                                            <p:txEl>
                                              <p:pRg st="1" end="1"/>
                                            </p:txEl>
                                          </p:spTgt>
                                        </p:tgtEl>
                                        <p:attrNameLst>
                                          <p:attrName>style.visibility</p:attrName>
                                        </p:attrNameLst>
                                      </p:cBhvr>
                                      <p:to>
                                        <p:strVal val="visible"/>
                                      </p:to>
                                    </p:set>
                                    <p:anim calcmode="lin" valueType="num">
                                      <p:cBhvr additive="base">
                                        <p:cTn id="13" dur="500" fill="hold"/>
                                        <p:tgtEl>
                                          <p:spTgt spid="1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ZoneTexte 15"/>
          <p:cNvSpPr txBox="1"/>
          <p:nvPr/>
        </p:nvSpPr>
        <p:spPr>
          <a:xfrm>
            <a:off x="5781181" y="6167045"/>
            <a:ext cx="3183307" cy="646331"/>
          </a:xfrm>
          <a:prstGeom prst="rect">
            <a:avLst/>
          </a:prstGeom>
          <a:noFill/>
        </p:spPr>
        <p:txBody>
          <a:bodyPr wrap="none" rtlCol="0">
            <a:spAutoFit/>
          </a:bodyPr>
          <a:lstStyle/>
          <a:p>
            <a:pPr algn="r"/>
            <a:r>
              <a:rPr lang="fr-FR" sz="1200" b="1" dirty="0" smtClean="0"/>
              <a:t>Semaine Nationale de la Qualité – SENAQ 2016</a:t>
            </a:r>
          </a:p>
          <a:p>
            <a:pPr algn="r"/>
            <a:r>
              <a:rPr lang="fr-FR" sz="1200" b="1" dirty="0" smtClean="0"/>
              <a:t>Forum – débat national du 21 au 23 Avril 2016</a:t>
            </a:r>
          </a:p>
          <a:p>
            <a:pPr algn="r"/>
            <a:r>
              <a:rPr lang="fr-FR" sz="1200" b="1" dirty="0" smtClean="0"/>
              <a:t>Maison </a:t>
            </a:r>
            <a:r>
              <a:rPr lang="fr-FR" sz="1200" b="1" smtClean="0"/>
              <a:t>du Parti </a:t>
            </a:r>
            <a:r>
              <a:rPr lang="fr-FR" sz="1200" b="1" dirty="0" smtClean="0"/>
              <a:t>de </a:t>
            </a:r>
            <a:r>
              <a:rPr lang="fr-FR" sz="1200" b="1" dirty="0" err="1" smtClean="0"/>
              <a:t>Bonanjo</a:t>
            </a:r>
            <a:r>
              <a:rPr lang="fr-FR" sz="1200" b="1" dirty="0" smtClean="0"/>
              <a:t> à Douala</a:t>
            </a:r>
            <a:r>
              <a:rPr lang="fr-FR" sz="1200" dirty="0" smtClean="0"/>
              <a:t>)</a:t>
            </a:r>
            <a:endParaRPr lang="fr-FR" sz="1200" dirty="0"/>
          </a:p>
        </p:txBody>
      </p:sp>
      <p:sp>
        <p:nvSpPr>
          <p:cNvPr id="10" name="Rectangle 8"/>
          <p:cNvSpPr>
            <a:spLocks noChangeArrowheads="1"/>
          </p:cNvSpPr>
          <p:nvPr/>
        </p:nvSpPr>
        <p:spPr bwMode="auto">
          <a:xfrm>
            <a:off x="2786050" y="2503387"/>
            <a:ext cx="5786478" cy="3497382"/>
          </a:xfrm>
          <a:prstGeom prst="rect">
            <a:avLst/>
          </a:prstGeom>
          <a:noFill/>
          <a:ln w="9525">
            <a:noFill/>
            <a:miter lim="800000"/>
            <a:headEnd/>
            <a:tailEnd/>
          </a:ln>
        </p:spPr>
        <p:txBody>
          <a:bodyPr lIns="92075" tIns="46038" rIns="92075" bIns="46038"/>
          <a:lstStyle/>
          <a:p>
            <a:pPr marL="381000" indent="-381000">
              <a:lnSpc>
                <a:spcPct val="150000"/>
              </a:lnSpc>
              <a:spcBef>
                <a:spcPct val="20000"/>
              </a:spcBef>
              <a:spcAft>
                <a:spcPct val="25000"/>
              </a:spcAft>
              <a:buFontTx/>
              <a:buChar char="•"/>
            </a:pPr>
            <a:r>
              <a:rPr lang="fr-FR" sz="2800" dirty="0"/>
              <a:t>Syst</a:t>
            </a:r>
            <a:r>
              <a:rPr lang="fr-FR" altLang="ja-JP" sz="2800" dirty="0">
                <a:ea typeface="ＭＳ Ｐゴシック" pitchFamily="34" charset="-128"/>
              </a:rPr>
              <a:t>ème </a:t>
            </a:r>
            <a:r>
              <a:rPr lang="fr-FR" sz="2800" dirty="0"/>
              <a:t>International des Unit</a:t>
            </a:r>
            <a:r>
              <a:rPr lang="fr-FR" altLang="ja-JP" sz="2800" dirty="0">
                <a:ea typeface="ＭＳ Ｐゴシック" pitchFamily="34" charset="-128"/>
              </a:rPr>
              <a:t>é</a:t>
            </a:r>
            <a:r>
              <a:rPr lang="fr-FR" sz="2800" dirty="0"/>
              <a:t>s (SI) </a:t>
            </a:r>
          </a:p>
          <a:p>
            <a:pPr marL="381000" indent="-381000">
              <a:lnSpc>
                <a:spcPct val="150000"/>
              </a:lnSpc>
              <a:spcBef>
                <a:spcPct val="20000"/>
              </a:spcBef>
              <a:spcAft>
                <a:spcPct val="25000"/>
              </a:spcAft>
              <a:buFontTx/>
              <a:buChar char="•"/>
            </a:pPr>
            <a:r>
              <a:rPr lang="fr-FR" sz="2400" dirty="0"/>
              <a:t>SI: Étape importante pour la r</a:t>
            </a:r>
            <a:r>
              <a:rPr lang="fr-FR" altLang="ja-JP" sz="2400" dirty="0">
                <a:ea typeface="ＭＳ Ｐゴシック" pitchFamily="34" charset="-128"/>
              </a:rPr>
              <a:t>éduction des </a:t>
            </a:r>
            <a:r>
              <a:rPr lang="fr-FR" sz="2400" dirty="0"/>
              <a:t>obstacles au commerce et vers un syst</a:t>
            </a:r>
            <a:r>
              <a:rPr lang="fr-FR" altLang="ja-JP" sz="2400" dirty="0">
                <a:ea typeface="ＭＳ Ｐゴシック" pitchFamily="34" charset="-128"/>
              </a:rPr>
              <a:t>è</a:t>
            </a:r>
            <a:r>
              <a:rPr lang="fr-FR" sz="2400" dirty="0"/>
              <a:t>me global de mesure</a:t>
            </a:r>
          </a:p>
        </p:txBody>
      </p:sp>
      <p:sp>
        <p:nvSpPr>
          <p:cNvPr id="12" name="Rectangle 3"/>
          <p:cNvSpPr txBox="1">
            <a:spLocks noChangeArrowheads="1"/>
          </p:cNvSpPr>
          <p:nvPr/>
        </p:nvSpPr>
        <p:spPr bwMode="auto">
          <a:xfrm>
            <a:off x="3000364" y="1646131"/>
            <a:ext cx="5286375" cy="790369"/>
          </a:xfrm>
          <a:prstGeom prst="rect">
            <a:avLst/>
          </a:prstGeom>
          <a:solidFill>
            <a:srgbClr val="FFFFFF"/>
          </a:solidFill>
          <a:ln w="38100" cmpd="dbl">
            <a:solidFill>
              <a:srgbClr val="FF0000"/>
            </a:solidFill>
            <a:miter lim="800000"/>
            <a:headEnd/>
            <a:tailEnd/>
          </a:ln>
        </p:spPr>
        <p:txBody>
          <a:bodyPr anchor="ctr"/>
          <a:lstStyle/>
          <a:p>
            <a:pPr algn="ctr">
              <a:defRPr/>
            </a:pPr>
            <a:r>
              <a:rPr lang="fr-FR" sz="3200" b="1" kern="0" dirty="0">
                <a:latin typeface="+mj-lt"/>
                <a:ea typeface="+mj-ea"/>
                <a:cs typeface="+mj-cs"/>
              </a:rPr>
              <a:t>Le système SI</a:t>
            </a:r>
          </a:p>
        </p:txBody>
      </p:sp>
      <p:pic>
        <p:nvPicPr>
          <p:cNvPr id="14" name="Picture 3"/>
          <p:cNvPicPr>
            <a:picLocks noChangeAspect="1" noChangeArrowheads="1"/>
          </p:cNvPicPr>
          <p:nvPr/>
        </p:nvPicPr>
        <p:blipFill>
          <a:blip r:embed="rId2" cstate="print"/>
          <a:srcRect/>
          <a:stretch>
            <a:fillRect/>
          </a:stretch>
        </p:blipFill>
        <p:spPr bwMode="auto">
          <a:xfrm>
            <a:off x="357158" y="2074768"/>
            <a:ext cx="2393980" cy="3926000"/>
          </a:xfrm>
          <a:prstGeom prst="rect">
            <a:avLst/>
          </a:prstGeom>
          <a:noFill/>
          <a:ln w="9525">
            <a:noFill/>
            <a:miter lim="800000"/>
            <a:headEnd/>
            <a:tailEnd/>
          </a:ln>
        </p:spPr>
      </p:pic>
      <p:sp>
        <p:nvSpPr>
          <p:cNvPr id="18" name="ZoneTexte 17"/>
          <p:cNvSpPr txBox="1"/>
          <p:nvPr/>
        </p:nvSpPr>
        <p:spPr bwMode="auto">
          <a:xfrm>
            <a:off x="357158" y="1095127"/>
            <a:ext cx="8286808" cy="461665"/>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rtlCol="0" anchor="t" anchorCtr="0" compatLnSpc="1">
            <a:prstTxWarp prst="textNoShape">
              <a:avLst/>
            </a:prstTxWarp>
            <a:spAutoFit/>
          </a:bodyPr>
          <a:lstStyle/>
          <a:p>
            <a:pPr fontAlgn="base">
              <a:spcBef>
                <a:spcPct val="0"/>
              </a:spcBef>
              <a:spcAft>
                <a:spcPct val="0"/>
              </a:spcAft>
            </a:pPr>
            <a:r>
              <a:rPr lang="fr-FR" sz="2400" dirty="0" smtClean="0">
                <a:latin typeface="Arial" pitchFamily="34" charset="0"/>
              </a:rPr>
              <a:t>3. Système international d’Unité (SI)</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ZoneTexte 15"/>
          <p:cNvSpPr txBox="1"/>
          <p:nvPr/>
        </p:nvSpPr>
        <p:spPr>
          <a:xfrm>
            <a:off x="5781181" y="6167045"/>
            <a:ext cx="3183307" cy="646331"/>
          </a:xfrm>
          <a:prstGeom prst="rect">
            <a:avLst/>
          </a:prstGeom>
          <a:noFill/>
        </p:spPr>
        <p:txBody>
          <a:bodyPr wrap="none" rtlCol="0">
            <a:spAutoFit/>
          </a:bodyPr>
          <a:lstStyle/>
          <a:p>
            <a:pPr algn="r"/>
            <a:r>
              <a:rPr lang="fr-FR" sz="1200" b="1" dirty="0" smtClean="0"/>
              <a:t>Semaine Nationale de la Qualité – SENAQ 2016</a:t>
            </a:r>
          </a:p>
          <a:p>
            <a:pPr algn="r"/>
            <a:r>
              <a:rPr lang="fr-FR" sz="1200" b="1" dirty="0" smtClean="0"/>
              <a:t>Forum – débat national du 21 au 23 Avril 2016</a:t>
            </a:r>
          </a:p>
          <a:p>
            <a:pPr algn="r"/>
            <a:r>
              <a:rPr lang="fr-FR" sz="1200" b="1" dirty="0" smtClean="0"/>
              <a:t>Maison </a:t>
            </a:r>
            <a:r>
              <a:rPr lang="fr-FR" sz="1200" b="1" smtClean="0"/>
              <a:t>du Parti </a:t>
            </a:r>
            <a:r>
              <a:rPr lang="fr-FR" sz="1200" b="1" dirty="0" smtClean="0"/>
              <a:t>de </a:t>
            </a:r>
            <a:r>
              <a:rPr lang="fr-FR" sz="1200" b="1" dirty="0" err="1" smtClean="0"/>
              <a:t>Bonanjo</a:t>
            </a:r>
            <a:r>
              <a:rPr lang="fr-FR" sz="1200" b="1" dirty="0" smtClean="0"/>
              <a:t> à Douala</a:t>
            </a:r>
            <a:r>
              <a:rPr lang="fr-FR" sz="1200" dirty="0" smtClean="0"/>
              <a:t>)</a:t>
            </a:r>
            <a:endParaRPr lang="fr-FR" sz="1200" dirty="0"/>
          </a:p>
        </p:txBody>
      </p:sp>
      <p:sp>
        <p:nvSpPr>
          <p:cNvPr id="10" name="ZoneTexte 9"/>
          <p:cNvSpPr txBox="1"/>
          <p:nvPr/>
        </p:nvSpPr>
        <p:spPr bwMode="auto">
          <a:xfrm>
            <a:off x="357158" y="1239143"/>
            <a:ext cx="8286808" cy="461665"/>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rtlCol="0" anchor="t" anchorCtr="0" compatLnSpc="1">
            <a:prstTxWarp prst="textNoShape">
              <a:avLst/>
            </a:prstTxWarp>
            <a:spAutoFit/>
          </a:bodyPr>
          <a:lstStyle/>
          <a:p>
            <a:pPr fontAlgn="base">
              <a:spcBef>
                <a:spcPct val="0"/>
              </a:spcBef>
              <a:spcAft>
                <a:spcPct val="0"/>
              </a:spcAft>
            </a:pPr>
            <a:r>
              <a:rPr lang="fr-FR" sz="2400" dirty="0" smtClean="0">
                <a:latin typeface="Arial" pitchFamily="34" charset="0"/>
              </a:rPr>
              <a:t>3. Système international d’Unité (SI) et Traçabilité</a:t>
            </a:r>
          </a:p>
        </p:txBody>
      </p:sp>
      <p:sp>
        <p:nvSpPr>
          <p:cNvPr id="12" name="Rectangle 11"/>
          <p:cNvSpPr>
            <a:spLocks noChangeArrowheads="1"/>
          </p:cNvSpPr>
          <p:nvPr/>
        </p:nvSpPr>
        <p:spPr bwMode="auto">
          <a:xfrm>
            <a:off x="2843213" y="2140347"/>
            <a:ext cx="6049962" cy="4745037"/>
          </a:xfrm>
          <a:prstGeom prst="rect">
            <a:avLst/>
          </a:prstGeom>
          <a:noFill/>
          <a:ln w="9525">
            <a:noFill/>
            <a:miter lim="800000"/>
            <a:headEnd/>
            <a:tailEnd/>
          </a:ln>
        </p:spPr>
        <p:txBody>
          <a:bodyPr>
            <a:spAutoFit/>
          </a:bodyPr>
          <a:lstStyle/>
          <a:p>
            <a:pPr>
              <a:lnSpc>
                <a:spcPct val="110000"/>
              </a:lnSpc>
              <a:spcBef>
                <a:spcPct val="10000"/>
              </a:spcBef>
            </a:pPr>
            <a:r>
              <a:rPr lang="fr-FR" sz="2200" dirty="0">
                <a:sym typeface="Wingdings 3" pitchFamily="18" charset="2"/>
              </a:rPr>
              <a:t> </a:t>
            </a:r>
            <a:r>
              <a:rPr lang="fr-FR" sz="2200" dirty="0"/>
              <a:t>comprend actuellement sept unités fondamentales :</a:t>
            </a:r>
            <a:endParaRPr lang="fr-FR" sz="2200" dirty="0">
              <a:cs typeface="Times New Roman" pitchFamily="18" charset="0"/>
            </a:endParaRPr>
          </a:p>
          <a:p>
            <a:pPr>
              <a:lnSpc>
                <a:spcPct val="110000"/>
              </a:lnSpc>
              <a:spcBef>
                <a:spcPct val="10000"/>
              </a:spcBef>
              <a:buClr>
                <a:schemeClr val="hlink"/>
              </a:buClr>
              <a:buSzPct val="75000"/>
              <a:buFont typeface="Wingdings" pitchFamily="2" charset="2"/>
              <a:buChar char="q"/>
            </a:pPr>
            <a:r>
              <a:rPr lang="fr-FR" sz="2200" dirty="0">
                <a:cs typeface="Times New Roman" pitchFamily="18" charset="0"/>
              </a:rPr>
              <a:t>       </a:t>
            </a:r>
            <a:r>
              <a:rPr lang="fr-FR" sz="2200" dirty="0"/>
              <a:t>Le mètre (m) pour les longueurs,</a:t>
            </a:r>
            <a:endParaRPr lang="fr-FR" sz="2200" dirty="0">
              <a:cs typeface="Times New Roman" pitchFamily="18" charset="0"/>
            </a:endParaRPr>
          </a:p>
          <a:p>
            <a:pPr>
              <a:lnSpc>
                <a:spcPct val="110000"/>
              </a:lnSpc>
              <a:spcBef>
                <a:spcPct val="10000"/>
              </a:spcBef>
              <a:buClr>
                <a:schemeClr val="hlink"/>
              </a:buClr>
              <a:buSzPct val="75000"/>
              <a:buFont typeface="Wingdings" pitchFamily="2" charset="2"/>
              <a:buChar char="q"/>
            </a:pPr>
            <a:r>
              <a:rPr lang="fr-FR" sz="2200" dirty="0">
                <a:cs typeface="Times New Roman" pitchFamily="18" charset="0"/>
              </a:rPr>
              <a:t>       </a:t>
            </a:r>
            <a:r>
              <a:rPr lang="fr-FR" sz="2200" dirty="0"/>
              <a:t>Le Kilogramme (Kg) pour les masses,</a:t>
            </a:r>
            <a:endParaRPr lang="fr-FR" sz="2200" dirty="0">
              <a:cs typeface="Times New Roman" pitchFamily="18" charset="0"/>
            </a:endParaRPr>
          </a:p>
          <a:p>
            <a:pPr>
              <a:lnSpc>
                <a:spcPct val="110000"/>
              </a:lnSpc>
              <a:spcBef>
                <a:spcPct val="10000"/>
              </a:spcBef>
              <a:buClr>
                <a:schemeClr val="hlink"/>
              </a:buClr>
              <a:buSzPct val="75000"/>
              <a:buFont typeface="Wingdings" pitchFamily="2" charset="2"/>
              <a:buChar char="q"/>
            </a:pPr>
            <a:r>
              <a:rPr lang="fr-FR" sz="2200" dirty="0">
                <a:cs typeface="Times New Roman" pitchFamily="18" charset="0"/>
              </a:rPr>
              <a:t>       </a:t>
            </a:r>
            <a:r>
              <a:rPr lang="fr-FR" sz="2200" dirty="0"/>
              <a:t>La seconde (s) pour les durées (temps),</a:t>
            </a:r>
            <a:endParaRPr lang="fr-FR" sz="2200" dirty="0">
              <a:cs typeface="Times New Roman" pitchFamily="18" charset="0"/>
            </a:endParaRPr>
          </a:p>
          <a:p>
            <a:pPr>
              <a:lnSpc>
                <a:spcPct val="110000"/>
              </a:lnSpc>
              <a:spcBef>
                <a:spcPct val="10000"/>
              </a:spcBef>
              <a:buClr>
                <a:schemeClr val="hlink"/>
              </a:buClr>
              <a:buSzPct val="75000"/>
              <a:buFont typeface="Wingdings" pitchFamily="2" charset="2"/>
              <a:buChar char="q"/>
            </a:pPr>
            <a:r>
              <a:rPr lang="fr-FR" sz="2200" dirty="0">
                <a:cs typeface="Times New Roman" pitchFamily="18" charset="0"/>
              </a:rPr>
              <a:t>       </a:t>
            </a:r>
            <a:r>
              <a:rPr lang="fr-FR" sz="2200" dirty="0"/>
              <a:t>L’ampère (A)  pour l’intensité électrique,</a:t>
            </a:r>
            <a:endParaRPr lang="fr-FR" sz="2200" dirty="0">
              <a:cs typeface="Times New Roman" pitchFamily="18" charset="0"/>
            </a:endParaRPr>
          </a:p>
          <a:p>
            <a:pPr>
              <a:lnSpc>
                <a:spcPct val="110000"/>
              </a:lnSpc>
              <a:spcBef>
                <a:spcPct val="10000"/>
              </a:spcBef>
              <a:buClr>
                <a:schemeClr val="hlink"/>
              </a:buClr>
              <a:buSzPct val="75000"/>
              <a:buFont typeface="Wingdings" pitchFamily="2" charset="2"/>
              <a:buChar char="q"/>
            </a:pPr>
            <a:r>
              <a:rPr lang="fr-FR" sz="2200" dirty="0">
                <a:cs typeface="Times New Roman" pitchFamily="18" charset="0"/>
              </a:rPr>
              <a:t>       </a:t>
            </a:r>
            <a:r>
              <a:rPr lang="fr-FR" sz="2200" dirty="0"/>
              <a:t>Le Kelvin (K) pour la température thermodynamique,</a:t>
            </a:r>
            <a:endParaRPr lang="fr-FR" sz="2200" dirty="0">
              <a:cs typeface="Times New Roman" pitchFamily="18" charset="0"/>
            </a:endParaRPr>
          </a:p>
          <a:p>
            <a:pPr>
              <a:lnSpc>
                <a:spcPct val="110000"/>
              </a:lnSpc>
              <a:spcBef>
                <a:spcPct val="10000"/>
              </a:spcBef>
              <a:buClr>
                <a:schemeClr val="hlink"/>
              </a:buClr>
              <a:buSzPct val="75000"/>
              <a:buFont typeface="Wingdings" pitchFamily="2" charset="2"/>
              <a:buChar char="q"/>
            </a:pPr>
            <a:r>
              <a:rPr lang="fr-FR" sz="2200" dirty="0">
                <a:cs typeface="Times New Roman" pitchFamily="18" charset="0"/>
              </a:rPr>
              <a:t>       </a:t>
            </a:r>
            <a:r>
              <a:rPr lang="fr-FR" sz="2200" dirty="0"/>
              <a:t>Le candela (cd) pour l’intensité lumineuse,</a:t>
            </a:r>
            <a:endParaRPr lang="fr-FR" sz="2200" dirty="0">
              <a:cs typeface="Times New Roman" pitchFamily="18" charset="0"/>
            </a:endParaRPr>
          </a:p>
          <a:p>
            <a:pPr>
              <a:lnSpc>
                <a:spcPct val="110000"/>
              </a:lnSpc>
              <a:spcBef>
                <a:spcPct val="10000"/>
              </a:spcBef>
              <a:buClr>
                <a:schemeClr val="hlink"/>
              </a:buClr>
              <a:buSzPct val="75000"/>
              <a:buFont typeface="Wingdings" pitchFamily="2" charset="2"/>
              <a:buChar char="q"/>
            </a:pPr>
            <a:r>
              <a:rPr lang="fr-FR" sz="2200" dirty="0">
                <a:cs typeface="Times New Roman" pitchFamily="18" charset="0"/>
              </a:rPr>
              <a:t>       </a:t>
            </a:r>
            <a:r>
              <a:rPr lang="fr-FR" sz="2200" dirty="0"/>
              <a:t>La mole (mol) pour la quantité de matière.</a:t>
            </a:r>
          </a:p>
        </p:txBody>
      </p:sp>
      <p:grpSp>
        <p:nvGrpSpPr>
          <p:cNvPr id="14" name="Groupe 4"/>
          <p:cNvGrpSpPr>
            <a:grpSpLocks/>
          </p:cNvGrpSpPr>
          <p:nvPr/>
        </p:nvGrpSpPr>
        <p:grpSpPr bwMode="auto">
          <a:xfrm>
            <a:off x="357158" y="1880765"/>
            <a:ext cx="2333625" cy="4500563"/>
            <a:chOff x="155575" y="1700213"/>
            <a:chExt cx="2333625" cy="5013325"/>
          </a:xfrm>
        </p:grpSpPr>
        <p:grpSp>
          <p:nvGrpSpPr>
            <p:cNvPr id="18" name="Group 4"/>
            <p:cNvGrpSpPr>
              <a:grpSpLocks/>
            </p:cNvGrpSpPr>
            <p:nvPr/>
          </p:nvGrpSpPr>
          <p:grpSpPr bwMode="auto">
            <a:xfrm>
              <a:off x="250825" y="1700213"/>
              <a:ext cx="1230313" cy="1130300"/>
              <a:chOff x="3715" y="2637"/>
              <a:chExt cx="775" cy="712"/>
            </a:xfrm>
          </p:grpSpPr>
          <p:sp>
            <p:nvSpPr>
              <p:cNvPr id="24" name="Freeform 5"/>
              <p:cNvSpPr>
                <a:spLocks/>
              </p:cNvSpPr>
              <p:nvPr/>
            </p:nvSpPr>
            <p:spPr bwMode="auto">
              <a:xfrm>
                <a:off x="3715" y="2637"/>
                <a:ext cx="775" cy="712"/>
              </a:xfrm>
              <a:custGeom>
                <a:avLst/>
                <a:gdLst>
                  <a:gd name="T0" fmla="*/ 4052 w 4649"/>
                  <a:gd name="T1" fmla="*/ 241 h 4271"/>
                  <a:gd name="T2" fmla="*/ 4070 w 4649"/>
                  <a:gd name="T3" fmla="*/ 334 h 4271"/>
                  <a:gd name="T4" fmla="*/ 3706 w 4649"/>
                  <a:gd name="T5" fmla="*/ 704 h 4271"/>
                  <a:gd name="T6" fmla="*/ 3238 w 4649"/>
                  <a:gd name="T7" fmla="*/ 1177 h 4271"/>
                  <a:gd name="T8" fmla="*/ 2622 w 4649"/>
                  <a:gd name="T9" fmla="*/ 1767 h 4271"/>
                  <a:gd name="T10" fmla="*/ 2376 w 4649"/>
                  <a:gd name="T11" fmla="*/ 2020 h 4271"/>
                  <a:gd name="T12" fmla="*/ 2135 w 4649"/>
                  <a:gd name="T13" fmla="*/ 2192 h 4271"/>
                  <a:gd name="T14" fmla="*/ 1830 w 4649"/>
                  <a:gd name="T15" fmla="*/ 2387 h 4271"/>
                  <a:gd name="T16" fmla="*/ 2226 w 4649"/>
                  <a:gd name="T17" fmla="*/ 2155 h 4271"/>
                  <a:gd name="T18" fmla="*/ 2520 w 4649"/>
                  <a:gd name="T19" fmla="*/ 1955 h 4271"/>
                  <a:gd name="T20" fmla="*/ 2505 w 4649"/>
                  <a:gd name="T21" fmla="*/ 1943 h 4271"/>
                  <a:gd name="T22" fmla="*/ 3663 w 4649"/>
                  <a:gd name="T23" fmla="*/ 1230 h 4271"/>
                  <a:gd name="T24" fmla="*/ 4092 w 4649"/>
                  <a:gd name="T25" fmla="*/ 952 h 4271"/>
                  <a:gd name="T26" fmla="*/ 4216 w 4649"/>
                  <a:gd name="T27" fmla="*/ 797 h 4271"/>
                  <a:gd name="T28" fmla="*/ 4284 w 4649"/>
                  <a:gd name="T29" fmla="*/ 742 h 4271"/>
                  <a:gd name="T30" fmla="*/ 4369 w 4649"/>
                  <a:gd name="T31" fmla="*/ 734 h 4271"/>
                  <a:gd name="T32" fmla="*/ 4483 w 4649"/>
                  <a:gd name="T33" fmla="*/ 802 h 4271"/>
                  <a:gd name="T34" fmla="*/ 4592 w 4649"/>
                  <a:gd name="T35" fmla="*/ 941 h 4271"/>
                  <a:gd name="T36" fmla="*/ 4645 w 4649"/>
                  <a:gd name="T37" fmla="*/ 1114 h 4271"/>
                  <a:gd name="T38" fmla="*/ 4452 w 4649"/>
                  <a:gd name="T39" fmla="*/ 1305 h 4271"/>
                  <a:gd name="T40" fmla="*/ 4153 w 4649"/>
                  <a:gd name="T41" fmla="*/ 1527 h 4271"/>
                  <a:gd name="T42" fmla="*/ 3651 w 4649"/>
                  <a:gd name="T43" fmla="*/ 2026 h 4271"/>
                  <a:gd name="T44" fmla="*/ 3434 w 4649"/>
                  <a:gd name="T45" fmla="*/ 2233 h 4271"/>
                  <a:gd name="T46" fmla="*/ 1389 w 4649"/>
                  <a:gd name="T47" fmla="*/ 4266 h 4271"/>
                  <a:gd name="T48" fmla="*/ 1322 w 4649"/>
                  <a:gd name="T49" fmla="*/ 4263 h 4271"/>
                  <a:gd name="T50" fmla="*/ 1230 w 4649"/>
                  <a:gd name="T51" fmla="*/ 4180 h 4271"/>
                  <a:gd name="T52" fmla="*/ 1058 w 4649"/>
                  <a:gd name="T53" fmla="*/ 4008 h 4271"/>
                  <a:gd name="T54" fmla="*/ 2415 w 4649"/>
                  <a:gd name="T55" fmla="*/ 2566 h 4271"/>
                  <a:gd name="T56" fmla="*/ 1062 w 4649"/>
                  <a:gd name="T57" fmla="*/ 3404 h 4271"/>
                  <a:gd name="T58" fmla="*/ 638 w 4649"/>
                  <a:gd name="T59" fmla="*/ 3728 h 4271"/>
                  <a:gd name="T60" fmla="*/ 462 w 4649"/>
                  <a:gd name="T61" fmla="*/ 3886 h 4271"/>
                  <a:gd name="T62" fmla="*/ 359 w 4649"/>
                  <a:gd name="T63" fmla="*/ 3856 h 4271"/>
                  <a:gd name="T64" fmla="*/ 262 w 4649"/>
                  <a:gd name="T65" fmla="*/ 3815 h 4271"/>
                  <a:gd name="T66" fmla="*/ 122 w 4649"/>
                  <a:gd name="T67" fmla="*/ 3719 h 4271"/>
                  <a:gd name="T68" fmla="*/ 26 w 4649"/>
                  <a:gd name="T69" fmla="*/ 3579 h 4271"/>
                  <a:gd name="T70" fmla="*/ 107 w 4649"/>
                  <a:gd name="T71" fmla="*/ 3359 h 4271"/>
                  <a:gd name="T72" fmla="*/ 302 w 4649"/>
                  <a:gd name="T73" fmla="*/ 3141 h 4271"/>
                  <a:gd name="T74" fmla="*/ 312 w 4649"/>
                  <a:gd name="T75" fmla="*/ 3090 h 4271"/>
                  <a:gd name="T76" fmla="*/ 1365 w 4649"/>
                  <a:gd name="T77" fmla="*/ 2064 h 4271"/>
                  <a:gd name="T78" fmla="*/ 2723 w 4649"/>
                  <a:gd name="T79" fmla="*/ 715 h 4271"/>
                  <a:gd name="T80" fmla="*/ 2877 w 4649"/>
                  <a:gd name="T81" fmla="*/ 580 h 4271"/>
                  <a:gd name="T82" fmla="*/ 3019 w 4649"/>
                  <a:gd name="T83" fmla="*/ 432 h 4271"/>
                  <a:gd name="T84" fmla="*/ 3434 w 4649"/>
                  <a:gd name="T85" fmla="*/ 17 h 4271"/>
                  <a:gd name="T86" fmla="*/ 3650 w 4649"/>
                  <a:gd name="T87" fmla="*/ 0 h 4271"/>
                  <a:gd name="T88" fmla="*/ 3859 w 4649"/>
                  <a:gd name="T89" fmla="*/ 39 h 4271"/>
                  <a:gd name="T90" fmla="*/ 3948 w 4649"/>
                  <a:gd name="T91" fmla="*/ 98 h 427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649"/>
                  <a:gd name="T139" fmla="*/ 0 h 4271"/>
                  <a:gd name="T140" fmla="*/ 4649 w 4649"/>
                  <a:gd name="T141" fmla="*/ 4271 h 427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649" h="4271">
                    <a:moveTo>
                      <a:pt x="3974" y="124"/>
                    </a:moveTo>
                    <a:lnTo>
                      <a:pt x="4013" y="182"/>
                    </a:lnTo>
                    <a:lnTo>
                      <a:pt x="4052" y="241"/>
                    </a:lnTo>
                    <a:lnTo>
                      <a:pt x="4066" y="272"/>
                    </a:lnTo>
                    <a:lnTo>
                      <a:pt x="4073" y="303"/>
                    </a:lnTo>
                    <a:lnTo>
                      <a:pt x="4070" y="334"/>
                    </a:lnTo>
                    <a:lnTo>
                      <a:pt x="4054" y="364"/>
                    </a:lnTo>
                    <a:lnTo>
                      <a:pt x="3879" y="531"/>
                    </a:lnTo>
                    <a:lnTo>
                      <a:pt x="3706" y="704"/>
                    </a:lnTo>
                    <a:lnTo>
                      <a:pt x="3532" y="877"/>
                    </a:lnTo>
                    <a:lnTo>
                      <a:pt x="3357" y="1046"/>
                    </a:lnTo>
                    <a:lnTo>
                      <a:pt x="3238" y="1177"/>
                    </a:lnTo>
                    <a:lnTo>
                      <a:pt x="3118" y="1300"/>
                    </a:lnTo>
                    <a:lnTo>
                      <a:pt x="2872" y="1535"/>
                    </a:lnTo>
                    <a:lnTo>
                      <a:pt x="2622" y="1767"/>
                    </a:lnTo>
                    <a:lnTo>
                      <a:pt x="2498" y="1889"/>
                    </a:lnTo>
                    <a:lnTo>
                      <a:pt x="2373" y="2014"/>
                    </a:lnTo>
                    <a:lnTo>
                      <a:pt x="2376" y="2020"/>
                    </a:lnTo>
                    <a:lnTo>
                      <a:pt x="2434" y="1997"/>
                    </a:lnTo>
                    <a:lnTo>
                      <a:pt x="2287" y="2098"/>
                    </a:lnTo>
                    <a:lnTo>
                      <a:pt x="2135" y="2192"/>
                    </a:lnTo>
                    <a:lnTo>
                      <a:pt x="1981" y="2286"/>
                    </a:lnTo>
                    <a:lnTo>
                      <a:pt x="1904" y="2335"/>
                    </a:lnTo>
                    <a:lnTo>
                      <a:pt x="1830" y="2387"/>
                    </a:lnTo>
                    <a:lnTo>
                      <a:pt x="1856" y="2387"/>
                    </a:lnTo>
                    <a:lnTo>
                      <a:pt x="2041" y="2267"/>
                    </a:lnTo>
                    <a:lnTo>
                      <a:pt x="2226" y="2155"/>
                    </a:lnTo>
                    <a:lnTo>
                      <a:pt x="2406" y="2043"/>
                    </a:lnTo>
                    <a:lnTo>
                      <a:pt x="2584" y="1921"/>
                    </a:lnTo>
                    <a:lnTo>
                      <a:pt x="2520" y="1955"/>
                    </a:lnTo>
                    <a:lnTo>
                      <a:pt x="2463" y="1993"/>
                    </a:lnTo>
                    <a:lnTo>
                      <a:pt x="2455" y="1993"/>
                    </a:lnTo>
                    <a:lnTo>
                      <a:pt x="2505" y="1943"/>
                    </a:lnTo>
                    <a:lnTo>
                      <a:pt x="2892" y="1701"/>
                    </a:lnTo>
                    <a:lnTo>
                      <a:pt x="3278" y="1465"/>
                    </a:lnTo>
                    <a:lnTo>
                      <a:pt x="3663" y="1230"/>
                    </a:lnTo>
                    <a:lnTo>
                      <a:pt x="4045" y="989"/>
                    </a:lnTo>
                    <a:lnTo>
                      <a:pt x="4070" y="972"/>
                    </a:lnTo>
                    <a:lnTo>
                      <a:pt x="4092" y="952"/>
                    </a:lnTo>
                    <a:lnTo>
                      <a:pt x="4134" y="902"/>
                    </a:lnTo>
                    <a:lnTo>
                      <a:pt x="4175" y="848"/>
                    </a:lnTo>
                    <a:lnTo>
                      <a:pt x="4216" y="797"/>
                    </a:lnTo>
                    <a:lnTo>
                      <a:pt x="4238" y="775"/>
                    </a:lnTo>
                    <a:lnTo>
                      <a:pt x="4261" y="756"/>
                    </a:lnTo>
                    <a:lnTo>
                      <a:pt x="4284" y="742"/>
                    </a:lnTo>
                    <a:lnTo>
                      <a:pt x="4311" y="732"/>
                    </a:lnTo>
                    <a:lnTo>
                      <a:pt x="4339" y="730"/>
                    </a:lnTo>
                    <a:lnTo>
                      <a:pt x="4369" y="734"/>
                    </a:lnTo>
                    <a:lnTo>
                      <a:pt x="4401" y="747"/>
                    </a:lnTo>
                    <a:lnTo>
                      <a:pt x="4437" y="769"/>
                    </a:lnTo>
                    <a:lnTo>
                      <a:pt x="4483" y="802"/>
                    </a:lnTo>
                    <a:lnTo>
                      <a:pt x="4525" y="843"/>
                    </a:lnTo>
                    <a:lnTo>
                      <a:pt x="4561" y="890"/>
                    </a:lnTo>
                    <a:lnTo>
                      <a:pt x="4592" y="941"/>
                    </a:lnTo>
                    <a:lnTo>
                      <a:pt x="4616" y="996"/>
                    </a:lnTo>
                    <a:lnTo>
                      <a:pt x="4635" y="1053"/>
                    </a:lnTo>
                    <a:lnTo>
                      <a:pt x="4645" y="1114"/>
                    </a:lnTo>
                    <a:lnTo>
                      <a:pt x="4649" y="1175"/>
                    </a:lnTo>
                    <a:lnTo>
                      <a:pt x="4552" y="1243"/>
                    </a:lnTo>
                    <a:lnTo>
                      <a:pt x="4452" y="1305"/>
                    </a:lnTo>
                    <a:lnTo>
                      <a:pt x="4351" y="1368"/>
                    </a:lnTo>
                    <a:lnTo>
                      <a:pt x="4254" y="1434"/>
                    </a:lnTo>
                    <a:lnTo>
                      <a:pt x="4153" y="1527"/>
                    </a:lnTo>
                    <a:lnTo>
                      <a:pt x="4051" y="1625"/>
                    </a:lnTo>
                    <a:lnTo>
                      <a:pt x="3850" y="1826"/>
                    </a:lnTo>
                    <a:lnTo>
                      <a:pt x="3651" y="2026"/>
                    </a:lnTo>
                    <a:lnTo>
                      <a:pt x="3457" y="2214"/>
                    </a:lnTo>
                    <a:lnTo>
                      <a:pt x="3464" y="2233"/>
                    </a:lnTo>
                    <a:lnTo>
                      <a:pt x="3434" y="2233"/>
                    </a:lnTo>
                    <a:lnTo>
                      <a:pt x="2917" y="2742"/>
                    </a:lnTo>
                    <a:lnTo>
                      <a:pt x="2409" y="3250"/>
                    </a:lnTo>
                    <a:lnTo>
                      <a:pt x="1389" y="4266"/>
                    </a:lnTo>
                    <a:lnTo>
                      <a:pt x="1365" y="4271"/>
                    </a:lnTo>
                    <a:lnTo>
                      <a:pt x="1342" y="4271"/>
                    </a:lnTo>
                    <a:lnTo>
                      <a:pt x="1322" y="4263"/>
                    </a:lnTo>
                    <a:lnTo>
                      <a:pt x="1302" y="4245"/>
                    </a:lnTo>
                    <a:lnTo>
                      <a:pt x="1265" y="4214"/>
                    </a:lnTo>
                    <a:lnTo>
                      <a:pt x="1230" y="4180"/>
                    </a:lnTo>
                    <a:lnTo>
                      <a:pt x="1163" y="4110"/>
                    </a:lnTo>
                    <a:lnTo>
                      <a:pt x="1094" y="4040"/>
                    </a:lnTo>
                    <a:lnTo>
                      <a:pt x="1058" y="4008"/>
                    </a:lnTo>
                    <a:lnTo>
                      <a:pt x="1019" y="3979"/>
                    </a:lnTo>
                    <a:lnTo>
                      <a:pt x="1019" y="3943"/>
                    </a:lnTo>
                    <a:lnTo>
                      <a:pt x="2415" y="2566"/>
                    </a:lnTo>
                    <a:lnTo>
                      <a:pt x="1615" y="3064"/>
                    </a:lnTo>
                    <a:lnTo>
                      <a:pt x="1214" y="3312"/>
                    </a:lnTo>
                    <a:lnTo>
                      <a:pt x="1062" y="3404"/>
                    </a:lnTo>
                    <a:lnTo>
                      <a:pt x="808" y="3556"/>
                    </a:lnTo>
                    <a:lnTo>
                      <a:pt x="720" y="3643"/>
                    </a:lnTo>
                    <a:lnTo>
                      <a:pt x="638" y="3728"/>
                    </a:lnTo>
                    <a:lnTo>
                      <a:pt x="555" y="3809"/>
                    </a:lnTo>
                    <a:lnTo>
                      <a:pt x="510" y="3849"/>
                    </a:lnTo>
                    <a:lnTo>
                      <a:pt x="462" y="3886"/>
                    </a:lnTo>
                    <a:lnTo>
                      <a:pt x="434" y="3887"/>
                    </a:lnTo>
                    <a:lnTo>
                      <a:pt x="408" y="3881"/>
                    </a:lnTo>
                    <a:lnTo>
                      <a:pt x="359" y="3856"/>
                    </a:lnTo>
                    <a:lnTo>
                      <a:pt x="312" y="3827"/>
                    </a:lnTo>
                    <a:lnTo>
                      <a:pt x="288" y="3818"/>
                    </a:lnTo>
                    <a:lnTo>
                      <a:pt x="262" y="3815"/>
                    </a:lnTo>
                    <a:lnTo>
                      <a:pt x="212" y="3789"/>
                    </a:lnTo>
                    <a:lnTo>
                      <a:pt x="164" y="3757"/>
                    </a:lnTo>
                    <a:lnTo>
                      <a:pt x="122" y="3719"/>
                    </a:lnTo>
                    <a:lnTo>
                      <a:pt x="84" y="3677"/>
                    </a:lnTo>
                    <a:lnTo>
                      <a:pt x="52" y="3630"/>
                    </a:lnTo>
                    <a:lnTo>
                      <a:pt x="26" y="3579"/>
                    </a:lnTo>
                    <a:lnTo>
                      <a:pt x="8" y="3525"/>
                    </a:lnTo>
                    <a:lnTo>
                      <a:pt x="0" y="3467"/>
                    </a:lnTo>
                    <a:lnTo>
                      <a:pt x="107" y="3359"/>
                    </a:lnTo>
                    <a:lnTo>
                      <a:pt x="214" y="3244"/>
                    </a:lnTo>
                    <a:lnTo>
                      <a:pt x="312" y="3155"/>
                    </a:lnTo>
                    <a:lnTo>
                      <a:pt x="302" y="3141"/>
                    </a:lnTo>
                    <a:lnTo>
                      <a:pt x="299" y="3123"/>
                    </a:lnTo>
                    <a:lnTo>
                      <a:pt x="303" y="3105"/>
                    </a:lnTo>
                    <a:lnTo>
                      <a:pt x="312" y="3090"/>
                    </a:lnTo>
                    <a:lnTo>
                      <a:pt x="582" y="2835"/>
                    </a:lnTo>
                    <a:lnTo>
                      <a:pt x="841" y="2583"/>
                    </a:lnTo>
                    <a:lnTo>
                      <a:pt x="1365" y="2064"/>
                    </a:lnTo>
                    <a:lnTo>
                      <a:pt x="2047" y="1395"/>
                    </a:lnTo>
                    <a:lnTo>
                      <a:pt x="2388" y="1055"/>
                    </a:lnTo>
                    <a:lnTo>
                      <a:pt x="2723" y="715"/>
                    </a:lnTo>
                    <a:lnTo>
                      <a:pt x="2767" y="686"/>
                    </a:lnTo>
                    <a:lnTo>
                      <a:pt x="2806" y="654"/>
                    </a:lnTo>
                    <a:lnTo>
                      <a:pt x="2877" y="580"/>
                    </a:lnTo>
                    <a:lnTo>
                      <a:pt x="2945" y="505"/>
                    </a:lnTo>
                    <a:lnTo>
                      <a:pt x="2981" y="468"/>
                    </a:lnTo>
                    <a:lnTo>
                      <a:pt x="3019" y="432"/>
                    </a:lnTo>
                    <a:lnTo>
                      <a:pt x="3125" y="334"/>
                    </a:lnTo>
                    <a:lnTo>
                      <a:pt x="3226" y="233"/>
                    </a:lnTo>
                    <a:lnTo>
                      <a:pt x="3434" y="17"/>
                    </a:lnTo>
                    <a:lnTo>
                      <a:pt x="3504" y="8"/>
                    </a:lnTo>
                    <a:lnTo>
                      <a:pt x="3578" y="2"/>
                    </a:lnTo>
                    <a:lnTo>
                      <a:pt x="3650" y="0"/>
                    </a:lnTo>
                    <a:lnTo>
                      <a:pt x="3724" y="4"/>
                    </a:lnTo>
                    <a:lnTo>
                      <a:pt x="3793" y="16"/>
                    </a:lnTo>
                    <a:lnTo>
                      <a:pt x="3859" y="39"/>
                    </a:lnTo>
                    <a:lnTo>
                      <a:pt x="3891" y="55"/>
                    </a:lnTo>
                    <a:lnTo>
                      <a:pt x="3919" y="74"/>
                    </a:lnTo>
                    <a:lnTo>
                      <a:pt x="3948" y="98"/>
                    </a:lnTo>
                    <a:lnTo>
                      <a:pt x="3974" y="124"/>
                    </a:lnTo>
                    <a:close/>
                  </a:path>
                </a:pathLst>
              </a:custGeom>
              <a:solidFill>
                <a:srgbClr val="000000"/>
              </a:solidFill>
              <a:ln w="9525">
                <a:noFill/>
                <a:round/>
                <a:headEnd/>
                <a:tailEnd/>
              </a:ln>
            </p:spPr>
            <p:txBody>
              <a:bodyPr/>
              <a:lstStyle/>
              <a:p>
                <a:endParaRPr lang="fr-FR"/>
              </a:p>
            </p:txBody>
          </p:sp>
          <p:sp>
            <p:nvSpPr>
              <p:cNvPr id="25" name="Freeform 6"/>
              <p:cNvSpPr>
                <a:spLocks/>
              </p:cNvSpPr>
              <p:nvPr/>
            </p:nvSpPr>
            <p:spPr bwMode="auto">
              <a:xfrm>
                <a:off x="4308" y="2644"/>
                <a:ext cx="12" cy="11"/>
              </a:xfrm>
              <a:custGeom>
                <a:avLst/>
                <a:gdLst>
                  <a:gd name="T0" fmla="*/ 0 w 72"/>
                  <a:gd name="T1" fmla="*/ 67 h 67"/>
                  <a:gd name="T2" fmla="*/ 8 w 72"/>
                  <a:gd name="T3" fmla="*/ 50 h 67"/>
                  <a:gd name="T4" fmla="*/ 27 w 72"/>
                  <a:gd name="T5" fmla="*/ 32 h 67"/>
                  <a:gd name="T6" fmla="*/ 72 w 72"/>
                  <a:gd name="T7" fmla="*/ 0 h 67"/>
                  <a:gd name="T8" fmla="*/ 57 w 72"/>
                  <a:gd name="T9" fmla="*/ 24 h 67"/>
                  <a:gd name="T10" fmla="*/ 37 w 72"/>
                  <a:gd name="T11" fmla="*/ 41 h 67"/>
                  <a:gd name="T12" fmla="*/ 0 w 72"/>
                  <a:gd name="T13" fmla="*/ 67 h 67"/>
                  <a:gd name="T14" fmla="*/ 0 60000 65536"/>
                  <a:gd name="T15" fmla="*/ 0 60000 65536"/>
                  <a:gd name="T16" fmla="*/ 0 60000 65536"/>
                  <a:gd name="T17" fmla="*/ 0 60000 65536"/>
                  <a:gd name="T18" fmla="*/ 0 60000 65536"/>
                  <a:gd name="T19" fmla="*/ 0 60000 65536"/>
                  <a:gd name="T20" fmla="*/ 0 60000 65536"/>
                  <a:gd name="T21" fmla="*/ 0 w 72"/>
                  <a:gd name="T22" fmla="*/ 0 h 67"/>
                  <a:gd name="T23" fmla="*/ 72 w 72"/>
                  <a:gd name="T24" fmla="*/ 67 h 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2" h="67">
                    <a:moveTo>
                      <a:pt x="0" y="67"/>
                    </a:moveTo>
                    <a:lnTo>
                      <a:pt x="8" y="50"/>
                    </a:lnTo>
                    <a:lnTo>
                      <a:pt x="27" y="32"/>
                    </a:lnTo>
                    <a:lnTo>
                      <a:pt x="72" y="0"/>
                    </a:lnTo>
                    <a:lnTo>
                      <a:pt x="57" y="24"/>
                    </a:lnTo>
                    <a:lnTo>
                      <a:pt x="37" y="41"/>
                    </a:lnTo>
                    <a:lnTo>
                      <a:pt x="0" y="67"/>
                    </a:lnTo>
                    <a:close/>
                  </a:path>
                </a:pathLst>
              </a:custGeom>
              <a:solidFill>
                <a:srgbClr val="F2CC6B"/>
              </a:solidFill>
              <a:ln w="9525">
                <a:noFill/>
                <a:round/>
                <a:headEnd/>
                <a:tailEnd/>
              </a:ln>
            </p:spPr>
            <p:txBody>
              <a:bodyPr/>
              <a:lstStyle/>
              <a:p>
                <a:endParaRPr lang="fr-FR"/>
              </a:p>
            </p:txBody>
          </p:sp>
          <p:sp>
            <p:nvSpPr>
              <p:cNvPr id="26" name="Freeform 7"/>
              <p:cNvSpPr>
                <a:spLocks/>
              </p:cNvSpPr>
              <p:nvPr/>
            </p:nvSpPr>
            <p:spPr bwMode="auto">
              <a:xfrm>
                <a:off x="4293" y="2646"/>
                <a:ext cx="95" cy="96"/>
              </a:xfrm>
              <a:custGeom>
                <a:avLst/>
                <a:gdLst>
                  <a:gd name="T0" fmla="*/ 564 w 575"/>
                  <a:gd name="T1" fmla="*/ 267 h 573"/>
                  <a:gd name="T2" fmla="*/ 491 w 575"/>
                  <a:gd name="T3" fmla="*/ 200 h 573"/>
                  <a:gd name="T4" fmla="*/ 413 w 575"/>
                  <a:gd name="T5" fmla="*/ 131 h 573"/>
                  <a:gd name="T6" fmla="*/ 430 w 575"/>
                  <a:gd name="T7" fmla="*/ 180 h 573"/>
                  <a:gd name="T8" fmla="*/ 503 w 575"/>
                  <a:gd name="T9" fmla="*/ 253 h 573"/>
                  <a:gd name="T10" fmla="*/ 499 w 575"/>
                  <a:gd name="T11" fmla="*/ 327 h 573"/>
                  <a:gd name="T12" fmla="*/ 474 w 575"/>
                  <a:gd name="T13" fmla="*/ 308 h 573"/>
                  <a:gd name="T14" fmla="*/ 438 w 575"/>
                  <a:gd name="T15" fmla="*/ 272 h 573"/>
                  <a:gd name="T16" fmla="*/ 415 w 575"/>
                  <a:gd name="T17" fmla="*/ 264 h 573"/>
                  <a:gd name="T18" fmla="*/ 409 w 575"/>
                  <a:gd name="T19" fmla="*/ 285 h 573"/>
                  <a:gd name="T20" fmla="*/ 455 w 575"/>
                  <a:gd name="T21" fmla="*/ 330 h 573"/>
                  <a:gd name="T22" fmla="*/ 474 w 575"/>
                  <a:gd name="T23" fmla="*/ 359 h 573"/>
                  <a:gd name="T24" fmla="*/ 445 w 575"/>
                  <a:gd name="T25" fmla="*/ 389 h 573"/>
                  <a:gd name="T26" fmla="*/ 435 w 575"/>
                  <a:gd name="T27" fmla="*/ 396 h 573"/>
                  <a:gd name="T28" fmla="*/ 388 w 575"/>
                  <a:gd name="T29" fmla="*/ 353 h 573"/>
                  <a:gd name="T30" fmla="*/ 357 w 575"/>
                  <a:gd name="T31" fmla="*/ 325 h 573"/>
                  <a:gd name="T32" fmla="*/ 343 w 575"/>
                  <a:gd name="T33" fmla="*/ 334 h 573"/>
                  <a:gd name="T34" fmla="*/ 354 w 575"/>
                  <a:gd name="T35" fmla="*/ 359 h 573"/>
                  <a:gd name="T36" fmla="*/ 405 w 575"/>
                  <a:gd name="T37" fmla="*/ 406 h 573"/>
                  <a:gd name="T38" fmla="*/ 411 w 575"/>
                  <a:gd name="T39" fmla="*/ 423 h 573"/>
                  <a:gd name="T40" fmla="*/ 372 w 575"/>
                  <a:gd name="T41" fmla="*/ 460 h 573"/>
                  <a:gd name="T42" fmla="*/ 347 w 575"/>
                  <a:gd name="T43" fmla="*/ 442 h 573"/>
                  <a:gd name="T44" fmla="*/ 317 w 575"/>
                  <a:gd name="T45" fmla="*/ 400 h 573"/>
                  <a:gd name="T46" fmla="*/ 294 w 575"/>
                  <a:gd name="T47" fmla="*/ 392 h 573"/>
                  <a:gd name="T48" fmla="*/ 283 w 575"/>
                  <a:gd name="T49" fmla="*/ 417 h 573"/>
                  <a:gd name="T50" fmla="*/ 324 w 575"/>
                  <a:gd name="T51" fmla="*/ 453 h 573"/>
                  <a:gd name="T52" fmla="*/ 342 w 575"/>
                  <a:gd name="T53" fmla="*/ 476 h 573"/>
                  <a:gd name="T54" fmla="*/ 327 w 575"/>
                  <a:gd name="T55" fmla="*/ 506 h 573"/>
                  <a:gd name="T56" fmla="*/ 296 w 575"/>
                  <a:gd name="T57" fmla="*/ 512 h 573"/>
                  <a:gd name="T58" fmla="*/ 265 w 575"/>
                  <a:gd name="T59" fmla="*/ 470 h 573"/>
                  <a:gd name="T60" fmla="*/ 245 w 575"/>
                  <a:gd name="T61" fmla="*/ 451 h 573"/>
                  <a:gd name="T62" fmla="*/ 218 w 575"/>
                  <a:gd name="T63" fmla="*/ 460 h 573"/>
                  <a:gd name="T64" fmla="*/ 274 w 575"/>
                  <a:gd name="T65" fmla="*/ 555 h 573"/>
                  <a:gd name="T66" fmla="*/ 252 w 575"/>
                  <a:gd name="T67" fmla="*/ 573 h 573"/>
                  <a:gd name="T68" fmla="*/ 0 w 575"/>
                  <a:gd name="T69" fmla="*/ 317 h 573"/>
                  <a:gd name="T70" fmla="*/ 245 w 575"/>
                  <a:gd name="T71" fmla="*/ 81 h 573"/>
                  <a:gd name="T72" fmla="*/ 367 w 575"/>
                  <a:gd name="T73" fmla="*/ 15 h 573"/>
                  <a:gd name="T74" fmla="*/ 447 w 575"/>
                  <a:gd name="T75" fmla="*/ 63 h 573"/>
                  <a:gd name="T76" fmla="*/ 513 w 575"/>
                  <a:gd name="T77" fmla="*/ 128 h 573"/>
                  <a:gd name="T78" fmla="*/ 560 w 575"/>
                  <a:gd name="T79" fmla="*/ 207 h 57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575"/>
                  <a:gd name="T121" fmla="*/ 0 h 573"/>
                  <a:gd name="T122" fmla="*/ 575 w 575"/>
                  <a:gd name="T123" fmla="*/ 573 h 57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575" h="573">
                    <a:moveTo>
                      <a:pt x="575" y="252"/>
                    </a:moveTo>
                    <a:lnTo>
                      <a:pt x="564" y="267"/>
                    </a:lnTo>
                    <a:lnTo>
                      <a:pt x="528" y="237"/>
                    </a:lnTo>
                    <a:lnTo>
                      <a:pt x="491" y="200"/>
                    </a:lnTo>
                    <a:lnTo>
                      <a:pt x="452" y="163"/>
                    </a:lnTo>
                    <a:lnTo>
                      <a:pt x="413" y="131"/>
                    </a:lnTo>
                    <a:lnTo>
                      <a:pt x="398" y="137"/>
                    </a:lnTo>
                    <a:lnTo>
                      <a:pt x="430" y="180"/>
                    </a:lnTo>
                    <a:lnTo>
                      <a:pt x="466" y="217"/>
                    </a:lnTo>
                    <a:lnTo>
                      <a:pt x="503" y="253"/>
                    </a:lnTo>
                    <a:lnTo>
                      <a:pt x="537" y="291"/>
                    </a:lnTo>
                    <a:lnTo>
                      <a:pt x="499" y="327"/>
                    </a:lnTo>
                    <a:lnTo>
                      <a:pt x="486" y="320"/>
                    </a:lnTo>
                    <a:lnTo>
                      <a:pt x="474" y="308"/>
                    </a:lnTo>
                    <a:lnTo>
                      <a:pt x="450" y="283"/>
                    </a:lnTo>
                    <a:lnTo>
                      <a:pt x="438" y="272"/>
                    </a:lnTo>
                    <a:lnTo>
                      <a:pt x="427" y="265"/>
                    </a:lnTo>
                    <a:lnTo>
                      <a:pt x="415" y="264"/>
                    </a:lnTo>
                    <a:lnTo>
                      <a:pt x="402" y="270"/>
                    </a:lnTo>
                    <a:lnTo>
                      <a:pt x="409" y="285"/>
                    </a:lnTo>
                    <a:lnTo>
                      <a:pt x="421" y="300"/>
                    </a:lnTo>
                    <a:lnTo>
                      <a:pt x="455" y="330"/>
                    </a:lnTo>
                    <a:lnTo>
                      <a:pt x="468" y="345"/>
                    </a:lnTo>
                    <a:lnTo>
                      <a:pt x="474" y="359"/>
                    </a:lnTo>
                    <a:lnTo>
                      <a:pt x="467" y="374"/>
                    </a:lnTo>
                    <a:lnTo>
                      <a:pt x="445" y="389"/>
                    </a:lnTo>
                    <a:lnTo>
                      <a:pt x="440" y="389"/>
                    </a:lnTo>
                    <a:lnTo>
                      <a:pt x="435" y="396"/>
                    </a:lnTo>
                    <a:lnTo>
                      <a:pt x="410" y="377"/>
                    </a:lnTo>
                    <a:lnTo>
                      <a:pt x="388" y="353"/>
                    </a:lnTo>
                    <a:lnTo>
                      <a:pt x="367" y="332"/>
                    </a:lnTo>
                    <a:lnTo>
                      <a:pt x="357" y="325"/>
                    </a:lnTo>
                    <a:lnTo>
                      <a:pt x="345" y="324"/>
                    </a:lnTo>
                    <a:lnTo>
                      <a:pt x="343" y="334"/>
                    </a:lnTo>
                    <a:lnTo>
                      <a:pt x="344" y="342"/>
                    </a:lnTo>
                    <a:lnTo>
                      <a:pt x="354" y="359"/>
                    </a:lnTo>
                    <a:lnTo>
                      <a:pt x="391" y="391"/>
                    </a:lnTo>
                    <a:lnTo>
                      <a:pt x="405" y="406"/>
                    </a:lnTo>
                    <a:lnTo>
                      <a:pt x="410" y="415"/>
                    </a:lnTo>
                    <a:lnTo>
                      <a:pt x="411" y="423"/>
                    </a:lnTo>
                    <a:lnTo>
                      <a:pt x="401" y="441"/>
                    </a:lnTo>
                    <a:lnTo>
                      <a:pt x="372" y="460"/>
                    </a:lnTo>
                    <a:lnTo>
                      <a:pt x="359" y="454"/>
                    </a:lnTo>
                    <a:lnTo>
                      <a:pt x="347" y="442"/>
                    </a:lnTo>
                    <a:lnTo>
                      <a:pt x="328" y="413"/>
                    </a:lnTo>
                    <a:lnTo>
                      <a:pt x="317" y="400"/>
                    </a:lnTo>
                    <a:lnTo>
                      <a:pt x="307" y="392"/>
                    </a:lnTo>
                    <a:lnTo>
                      <a:pt x="294" y="392"/>
                    </a:lnTo>
                    <a:lnTo>
                      <a:pt x="279" y="402"/>
                    </a:lnTo>
                    <a:lnTo>
                      <a:pt x="283" y="417"/>
                    </a:lnTo>
                    <a:lnTo>
                      <a:pt x="294" y="431"/>
                    </a:lnTo>
                    <a:lnTo>
                      <a:pt x="324" y="453"/>
                    </a:lnTo>
                    <a:lnTo>
                      <a:pt x="335" y="465"/>
                    </a:lnTo>
                    <a:lnTo>
                      <a:pt x="342" y="476"/>
                    </a:lnTo>
                    <a:lnTo>
                      <a:pt x="341" y="490"/>
                    </a:lnTo>
                    <a:lnTo>
                      <a:pt x="327" y="506"/>
                    </a:lnTo>
                    <a:lnTo>
                      <a:pt x="309" y="521"/>
                    </a:lnTo>
                    <a:lnTo>
                      <a:pt x="296" y="512"/>
                    </a:lnTo>
                    <a:lnTo>
                      <a:pt x="285" y="500"/>
                    </a:lnTo>
                    <a:lnTo>
                      <a:pt x="265" y="470"/>
                    </a:lnTo>
                    <a:lnTo>
                      <a:pt x="255" y="458"/>
                    </a:lnTo>
                    <a:lnTo>
                      <a:pt x="245" y="451"/>
                    </a:lnTo>
                    <a:lnTo>
                      <a:pt x="232" y="451"/>
                    </a:lnTo>
                    <a:lnTo>
                      <a:pt x="218" y="460"/>
                    </a:lnTo>
                    <a:lnTo>
                      <a:pt x="287" y="545"/>
                    </a:lnTo>
                    <a:lnTo>
                      <a:pt x="274" y="555"/>
                    </a:lnTo>
                    <a:lnTo>
                      <a:pt x="264" y="567"/>
                    </a:lnTo>
                    <a:lnTo>
                      <a:pt x="252" y="573"/>
                    </a:lnTo>
                    <a:lnTo>
                      <a:pt x="237" y="568"/>
                    </a:lnTo>
                    <a:lnTo>
                      <a:pt x="0" y="317"/>
                    </a:lnTo>
                    <a:lnTo>
                      <a:pt x="163" y="162"/>
                    </a:lnTo>
                    <a:lnTo>
                      <a:pt x="245" y="81"/>
                    </a:lnTo>
                    <a:lnTo>
                      <a:pt x="322" y="0"/>
                    </a:lnTo>
                    <a:lnTo>
                      <a:pt x="367" y="15"/>
                    </a:lnTo>
                    <a:lnTo>
                      <a:pt x="409" y="36"/>
                    </a:lnTo>
                    <a:lnTo>
                      <a:pt x="447" y="63"/>
                    </a:lnTo>
                    <a:lnTo>
                      <a:pt x="482" y="93"/>
                    </a:lnTo>
                    <a:lnTo>
                      <a:pt x="513" y="128"/>
                    </a:lnTo>
                    <a:lnTo>
                      <a:pt x="538" y="166"/>
                    </a:lnTo>
                    <a:lnTo>
                      <a:pt x="560" y="207"/>
                    </a:lnTo>
                    <a:lnTo>
                      <a:pt x="575" y="252"/>
                    </a:lnTo>
                    <a:close/>
                  </a:path>
                </a:pathLst>
              </a:custGeom>
              <a:solidFill>
                <a:srgbClr val="F2CC6B"/>
              </a:solidFill>
              <a:ln w="9525">
                <a:noFill/>
                <a:round/>
                <a:headEnd/>
                <a:tailEnd/>
              </a:ln>
            </p:spPr>
            <p:txBody>
              <a:bodyPr/>
              <a:lstStyle/>
              <a:p>
                <a:endParaRPr lang="fr-FR"/>
              </a:p>
            </p:txBody>
          </p:sp>
          <p:sp>
            <p:nvSpPr>
              <p:cNvPr id="27" name="Freeform 8"/>
              <p:cNvSpPr>
                <a:spLocks/>
              </p:cNvSpPr>
              <p:nvPr/>
            </p:nvSpPr>
            <p:spPr bwMode="auto">
              <a:xfrm>
                <a:off x="4253" y="2647"/>
                <a:ext cx="47" cy="46"/>
              </a:xfrm>
              <a:custGeom>
                <a:avLst/>
                <a:gdLst>
                  <a:gd name="T0" fmla="*/ 280 w 280"/>
                  <a:gd name="T1" fmla="*/ 0 h 277"/>
                  <a:gd name="T2" fmla="*/ 208 w 280"/>
                  <a:gd name="T3" fmla="*/ 73 h 277"/>
                  <a:gd name="T4" fmla="*/ 134 w 280"/>
                  <a:gd name="T5" fmla="*/ 144 h 277"/>
                  <a:gd name="T6" fmla="*/ 63 w 280"/>
                  <a:gd name="T7" fmla="*/ 212 h 277"/>
                  <a:gd name="T8" fmla="*/ 0 w 280"/>
                  <a:gd name="T9" fmla="*/ 277 h 277"/>
                  <a:gd name="T10" fmla="*/ 65 w 280"/>
                  <a:gd name="T11" fmla="*/ 208 h 277"/>
                  <a:gd name="T12" fmla="*/ 133 w 280"/>
                  <a:gd name="T13" fmla="*/ 134 h 277"/>
                  <a:gd name="T14" fmla="*/ 204 w 280"/>
                  <a:gd name="T15" fmla="*/ 62 h 277"/>
                  <a:gd name="T16" fmla="*/ 241 w 280"/>
                  <a:gd name="T17" fmla="*/ 29 h 277"/>
                  <a:gd name="T18" fmla="*/ 280 w 280"/>
                  <a:gd name="T19" fmla="*/ 0 h 2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0"/>
                  <a:gd name="T31" fmla="*/ 0 h 277"/>
                  <a:gd name="T32" fmla="*/ 280 w 280"/>
                  <a:gd name="T33" fmla="*/ 277 h 27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0" h="277">
                    <a:moveTo>
                      <a:pt x="280" y="0"/>
                    </a:moveTo>
                    <a:lnTo>
                      <a:pt x="208" y="73"/>
                    </a:lnTo>
                    <a:lnTo>
                      <a:pt x="134" y="144"/>
                    </a:lnTo>
                    <a:lnTo>
                      <a:pt x="63" y="212"/>
                    </a:lnTo>
                    <a:lnTo>
                      <a:pt x="0" y="277"/>
                    </a:lnTo>
                    <a:lnTo>
                      <a:pt x="65" y="208"/>
                    </a:lnTo>
                    <a:lnTo>
                      <a:pt x="133" y="134"/>
                    </a:lnTo>
                    <a:lnTo>
                      <a:pt x="204" y="62"/>
                    </a:lnTo>
                    <a:lnTo>
                      <a:pt x="241" y="29"/>
                    </a:lnTo>
                    <a:lnTo>
                      <a:pt x="280" y="0"/>
                    </a:lnTo>
                    <a:close/>
                  </a:path>
                </a:pathLst>
              </a:custGeom>
              <a:solidFill>
                <a:srgbClr val="F2CC6B"/>
              </a:solidFill>
              <a:ln w="9525">
                <a:noFill/>
                <a:round/>
                <a:headEnd/>
                <a:tailEnd/>
              </a:ln>
            </p:spPr>
            <p:txBody>
              <a:bodyPr/>
              <a:lstStyle/>
              <a:p>
                <a:endParaRPr lang="fr-FR"/>
              </a:p>
            </p:txBody>
          </p:sp>
          <p:sp>
            <p:nvSpPr>
              <p:cNvPr id="28" name="Freeform 9"/>
              <p:cNvSpPr>
                <a:spLocks/>
              </p:cNvSpPr>
              <p:nvPr/>
            </p:nvSpPr>
            <p:spPr bwMode="auto">
              <a:xfrm>
                <a:off x="4291" y="2648"/>
                <a:ext cx="17" cy="16"/>
              </a:xfrm>
              <a:custGeom>
                <a:avLst/>
                <a:gdLst>
                  <a:gd name="T0" fmla="*/ 0 w 105"/>
                  <a:gd name="T1" fmla="*/ 100 h 100"/>
                  <a:gd name="T2" fmla="*/ 19 w 105"/>
                  <a:gd name="T3" fmla="*/ 71 h 100"/>
                  <a:gd name="T4" fmla="*/ 43 w 105"/>
                  <a:gd name="T5" fmla="*/ 43 h 100"/>
                  <a:gd name="T6" fmla="*/ 73 w 105"/>
                  <a:gd name="T7" fmla="*/ 18 h 100"/>
                  <a:gd name="T8" fmla="*/ 105 w 105"/>
                  <a:gd name="T9" fmla="*/ 0 h 100"/>
                  <a:gd name="T10" fmla="*/ 0 w 105"/>
                  <a:gd name="T11" fmla="*/ 100 h 100"/>
                  <a:gd name="T12" fmla="*/ 0 60000 65536"/>
                  <a:gd name="T13" fmla="*/ 0 60000 65536"/>
                  <a:gd name="T14" fmla="*/ 0 60000 65536"/>
                  <a:gd name="T15" fmla="*/ 0 60000 65536"/>
                  <a:gd name="T16" fmla="*/ 0 60000 65536"/>
                  <a:gd name="T17" fmla="*/ 0 60000 65536"/>
                  <a:gd name="T18" fmla="*/ 0 w 105"/>
                  <a:gd name="T19" fmla="*/ 0 h 100"/>
                  <a:gd name="T20" fmla="*/ 105 w 105"/>
                  <a:gd name="T21" fmla="*/ 100 h 100"/>
                </a:gdLst>
                <a:ahLst/>
                <a:cxnLst>
                  <a:cxn ang="T12">
                    <a:pos x="T0" y="T1"/>
                  </a:cxn>
                  <a:cxn ang="T13">
                    <a:pos x="T2" y="T3"/>
                  </a:cxn>
                  <a:cxn ang="T14">
                    <a:pos x="T4" y="T5"/>
                  </a:cxn>
                  <a:cxn ang="T15">
                    <a:pos x="T6" y="T7"/>
                  </a:cxn>
                  <a:cxn ang="T16">
                    <a:pos x="T8" y="T9"/>
                  </a:cxn>
                  <a:cxn ang="T17">
                    <a:pos x="T10" y="T11"/>
                  </a:cxn>
                </a:cxnLst>
                <a:rect l="T18" t="T19" r="T20" b="T21"/>
                <a:pathLst>
                  <a:path w="105" h="100">
                    <a:moveTo>
                      <a:pt x="0" y="100"/>
                    </a:moveTo>
                    <a:lnTo>
                      <a:pt x="19" y="71"/>
                    </a:lnTo>
                    <a:lnTo>
                      <a:pt x="43" y="43"/>
                    </a:lnTo>
                    <a:lnTo>
                      <a:pt x="73" y="18"/>
                    </a:lnTo>
                    <a:lnTo>
                      <a:pt x="105" y="0"/>
                    </a:lnTo>
                    <a:lnTo>
                      <a:pt x="0" y="100"/>
                    </a:lnTo>
                    <a:close/>
                  </a:path>
                </a:pathLst>
              </a:custGeom>
              <a:solidFill>
                <a:srgbClr val="F2CC6B"/>
              </a:solidFill>
              <a:ln w="9525">
                <a:noFill/>
                <a:round/>
                <a:headEnd/>
                <a:tailEnd/>
              </a:ln>
            </p:spPr>
            <p:txBody>
              <a:bodyPr/>
              <a:lstStyle/>
              <a:p>
                <a:endParaRPr lang="fr-FR"/>
              </a:p>
            </p:txBody>
          </p:sp>
          <p:sp>
            <p:nvSpPr>
              <p:cNvPr id="29" name="Freeform 10"/>
              <p:cNvSpPr>
                <a:spLocks/>
              </p:cNvSpPr>
              <p:nvPr/>
            </p:nvSpPr>
            <p:spPr bwMode="auto">
              <a:xfrm>
                <a:off x="4293" y="2648"/>
                <a:ext cx="34" cy="33"/>
              </a:xfrm>
              <a:custGeom>
                <a:avLst/>
                <a:gdLst>
                  <a:gd name="T0" fmla="*/ 0 w 201"/>
                  <a:gd name="T1" fmla="*/ 197 h 197"/>
                  <a:gd name="T2" fmla="*/ 41 w 201"/>
                  <a:gd name="T3" fmla="*/ 148 h 197"/>
                  <a:gd name="T4" fmla="*/ 90 w 201"/>
                  <a:gd name="T5" fmla="*/ 96 h 197"/>
                  <a:gd name="T6" fmla="*/ 142 w 201"/>
                  <a:gd name="T7" fmla="*/ 46 h 197"/>
                  <a:gd name="T8" fmla="*/ 195 w 201"/>
                  <a:gd name="T9" fmla="*/ 0 h 197"/>
                  <a:gd name="T10" fmla="*/ 201 w 201"/>
                  <a:gd name="T11" fmla="*/ 0 h 197"/>
                  <a:gd name="T12" fmla="*/ 0 w 201"/>
                  <a:gd name="T13" fmla="*/ 197 h 197"/>
                  <a:gd name="T14" fmla="*/ 0 60000 65536"/>
                  <a:gd name="T15" fmla="*/ 0 60000 65536"/>
                  <a:gd name="T16" fmla="*/ 0 60000 65536"/>
                  <a:gd name="T17" fmla="*/ 0 60000 65536"/>
                  <a:gd name="T18" fmla="*/ 0 60000 65536"/>
                  <a:gd name="T19" fmla="*/ 0 60000 65536"/>
                  <a:gd name="T20" fmla="*/ 0 60000 65536"/>
                  <a:gd name="T21" fmla="*/ 0 w 201"/>
                  <a:gd name="T22" fmla="*/ 0 h 197"/>
                  <a:gd name="T23" fmla="*/ 201 w 201"/>
                  <a:gd name="T24" fmla="*/ 197 h 1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1" h="197">
                    <a:moveTo>
                      <a:pt x="0" y="197"/>
                    </a:moveTo>
                    <a:lnTo>
                      <a:pt x="41" y="148"/>
                    </a:lnTo>
                    <a:lnTo>
                      <a:pt x="90" y="96"/>
                    </a:lnTo>
                    <a:lnTo>
                      <a:pt x="142" y="46"/>
                    </a:lnTo>
                    <a:lnTo>
                      <a:pt x="195" y="0"/>
                    </a:lnTo>
                    <a:lnTo>
                      <a:pt x="201" y="0"/>
                    </a:lnTo>
                    <a:lnTo>
                      <a:pt x="0" y="197"/>
                    </a:lnTo>
                    <a:close/>
                  </a:path>
                </a:pathLst>
              </a:custGeom>
              <a:solidFill>
                <a:srgbClr val="F2CC6B"/>
              </a:solidFill>
              <a:ln w="9525">
                <a:noFill/>
                <a:round/>
                <a:headEnd/>
                <a:tailEnd/>
              </a:ln>
            </p:spPr>
            <p:txBody>
              <a:bodyPr/>
              <a:lstStyle/>
              <a:p>
                <a:endParaRPr lang="fr-FR"/>
              </a:p>
            </p:txBody>
          </p:sp>
          <p:sp>
            <p:nvSpPr>
              <p:cNvPr id="30" name="Freeform 11"/>
              <p:cNvSpPr>
                <a:spLocks/>
              </p:cNvSpPr>
              <p:nvPr/>
            </p:nvSpPr>
            <p:spPr bwMode="auto">
              <a:xfrm>
                <a:off x="4236" y="2648"/>
                <a:ext cx="99" cy="99"/>
              </a:xfrm>
              <a:custGeom>
                <a:avLst/>
                <a:gdLst>
                  <a:gd name="T0" fmla="*/ 589 w 589"/>
                  <a:gd name="T1" fmla="*/ 0 h 592"/>
                  <a:gd name="T2" fmla="*/ 515 w 589"/>
                  <a:gd name="T3" fmla="*/ 82 h 592"/>
                  <a:gd name="T4" fmla="*/ 474 w 589"/>
                  <a:gd name="T5" fmla="*/ 120 h 592"/>
                  <a:gd name="T6" fmla="*/ 458 w 589"/>
                  <a:gd name="T7" fmla="*/ 133 h 592"/>
                  <a:gd name="T8" fmla="*/ 432 w 589"/>
                  <a:gd name="T9" fmla="*/ 151 h 592"/>
                  <a:gd name="T10" fmla="*/ 389 w 589"/>
                  <a:gd name="T11" fmla="*/ 208 h 592"/>
                  <a:gd name="T12" fmla="*/ 339 w 589"/>
                  <a:gd name="T13" fmla="*/ 262 h 592"/>
                  <a:gd name="T14" fmla="*/ 231 w 589"/>
                  <a:gd name="T15" fmla="*/ 365 h 592"/>
                  <a:gd name="T16" fmla="*/ 0 w 589"/>
                  <a:gd name="T17" fmla="*/ 592 h 592"/>
                  <a:gd name="T18" fmla="*/ 65 w 589"/>
                  <a:gd name="T19" fmla="*/ 516 h 592"/>
                  <a:gd name="T20" fmla="*/ 135 w 589"/>
                  <a:gd name="T21" fmla="*/ 442 h 592"/>
                  <a:gd name="T22" fmla="*/ 288 w 589"/>
                  <a:gd name="T23" fmla="*/ 294 h 592"/>
                  <a:gd name="T24" fmla="*/ 441 w 589"/>
                  <a:gd name="T25" fmla="*/ 146 h 592"/>
                  <a:gd name="T26" fmla="*/ 515 w 589"/>
                  <a:gd name="T27" fmla="*/ 73 h 592"/>
                  <a:gd name="T28" fmla="*/ 582 w 589"/>
                  <a:gd name="T29" fmla="*/ 0 h 592"/>
                  <a:gd name="T30" fmla="*/ 589 w 589"/>
                  <a:gd name="T31" fmla="*/ 0 h 5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89"/>
                  <a:gd name="T49" fmla="*/ 0 h 592"/>
                  <a:gd name="T50" fmla="*/ 589 w 589"/>
                  <a:gd name="T51" fmla="*/ 592 h 5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89" h="592">
                    <a:moveTo>
                      <a:pt x="589" y="0"/>
                    </a:moveTo>
                    <a:lnTo>
                      <a:pt x="515" y="82"/>
                    </a:lnTo>
                    <a:lnTo>
                      <a:pt x="474" y="120"/>
                    </a:lnTo>
                    <a:lnTo>
                      <a:pt x="458" y="133"/>
                    </a:lnTo>
                    <a:lnTo>
                      <a:pt x="432" y="151"/>
                    </a:lnTo>
                    <a:lnTo>
                      <a:pt x="389" y="208"/>
                    </a:lnTo>
                    <a:lnTo>
                      <a:pt x="339" y="262"/>
                    </a:lnTo>
                    <a:lnTo>
                      <a:pt x="231" y="365"/>
                    </a:lnTo>
                    <a:lnTo>
                      <a:pt x="0" y="592"/>
                    </a:lnTo>
                    <a:lnTo>
                      <a:pt x="65" y="516"/>
                    </a:lnTo>
                    <a:lnTo>
                      <a:pt x="135" y="442"/>
                    </a:lnTo>
                    <a:lnTo>
                      <a:pt x="288" y="294"/>
                    </a:lnTo>
                    <a:lnTo>
                      <a:pt x="441" y="146"/>
                    </a:lnTo>
                    <a:lnTo>
                      <a:pt x="515" y="73"/>
                    </a:lnTo>
                    <a:lnTo>
                      <a:pt x="582" y="0"/>
                    </a:lnTo>
                    <a:lnTo>
                      <a:pt x="589" y="0"/>
                    </a:lnTo>
                    <a:close/>
                  </a:path>
                </a:pathLst>
              </a:custGeom>
              <a:solidFill>
                <a:srgbClr val="F2CC6B"/>
              </a:solidFill>
              <a:ln w="9525">
                <a:noFill/>
                <a:round/>
                <a:headEnd/>
                <a:tailEnd/>
              </a:ln>
            </p:spPr>
            <p:txBody>
              <a:bodyPr/>
              <a:lstStyle/>
              <a:p>
                <a:endParaRPr lang="fr-FR"/>
              </a:p>
            </p:txBody>
          </p:sp>
          <p:sp>
            <p:nvSpPr>
              <p:cNvPr id="31" name="Freeform 12"/>
              <p:cNvSpPr>
                <a:spLocks/>
              </p:cNvSpPr>
              <p:nvPr/>
            </p:nvSpPr>
            <p:spPr bwMode="auto">
              <a:xfrm>
                <a:off x="4284" y="2658"/>
                <a:ext cx="21" cy="22"/>
              </a:xfrm>
              <a:custGeom>
                <a:avLst/>
                <a:gdLst>
                  <a:gd name="T0" fmla="*/ 125 w 125"/>
                  <a:gd name="T1" fmla="*/ 0 h 133"/>
                  <a:gd name="T2" fmla="*/ 101 w 125"/>
                  <a:gd name="T3" fmla="*/ 35 h 133"/>
                  <a:gd name="T4" fmla="*/ 70 w 125"/>
                  <a:gd name="T5" fmla="*/ 69 h 133"/>
                  <a:gd name="T6" fmla="*/ 0 w 125"/>
                  <a:gd name="T7" fmla="*/ 133 h 133"/>
                  <a:gd name="T8" fmla="*/ 11 w 125"/>
                  <a:gd name="T9" fmla="*/ 117 h 133"/>
                  <a:gd name="T10" fmla="*/ 25 w 125"/>
                  <a:gd name="T11" fmla="*/ 100 h 133"/>
                  <a:gd name="T12" fmla="*/ 59 w 125"/>
                  <a:gd name="T13" fmla="*/ 67 h 133"/>
                  <a:gd name="T14" fmla="*/ 94 w 125"/>
                  <a:gd name="T15" fmla="*/ 33 h 133"/>
                  <a:gd name="T16" fmla="*/ 125 w 125"/>
                  <a:gd name="T17" fmla="*/ 0 h 1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5"/>
                  <a:gd name="T28" fmla="*/ 0 h 133"/>
                  <a:gd name="T29" fmla="*/ 125 w 125"/>
                  <a:gd name="T30" fmla="*/ 133 h 1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5" h="133">
                    <a:moveTo>
                      <a:pt x="125" y="0"/>
                    </a:moveTo>
                    <a:lnTo>
                      <a:pt x="101" y="35"/>
                    </a:lnTo>
                    <a:lnTo>
                      <a:pt x="70" y="69"/>
                    </a:lnTo>
                    <a:lnTo>
                      <a:pt x="0" y="133"/>
                    </a:lnTo>
                    <a:lnTo>
                      <a:pt x="11" y="117"/>
                    </a:lnTo>
                    <a:lnTo>
                      <a:pt x="25" y="100"/>
                    </a:lnTo>
                    <a:lnTo>
                      <a:pt x="59" y="67"/>
                    </a:lnTo>
                    <a:lnTo>
                      <a:pt x="94" y="33"/>
                    </a:lnTo>
                    <a:lnTo>
                      <a:pt x="125" y="0"/>
                    </a:lnTo>
                    <a:close/>
                  </a:path>
                </a:pathLst>
              </a:custGeom>
              <a:solidFill>
                <a:srgbClr val="F2CC6B"/>
              </a:solidFill>
              <a:ln w="9525">
                <a:noFill/>
                <a:round/>
                <a:headEnd/>
                <a:tailEnd/>
              </a:ln>
            </p:spPr>
            <p:txBody>
              <a:bodyPr/>
              <a:lstStyle/>
              <a:p>
                <a:endParaRPr lang="fr-FR"/>
              </a:p>
            </p:txBody>
          </p:sp>
          <p:sp>
            <p:nvSpPr>
              <p:cNvPr id="32" name="Freeform 13"/>
              <p:cNvSpPr>
                <a:spLocks/>
              </p:cNvSpPr>
              <p:nvPr/>
            </p:nvSpPr>
            <p:spPr bwMode="auto">
              <a:xfrm>
                <a:off x="4230" y="2665"/>
                <a:ext cx="59" cy="58"/>
              </a:xfrm>
              <a:custGeom>
                <a:avLst/>
                <a:gdLst>
                  <a:gd name="T0" fmla="*/ 359 w 359"/>
                  <a:gd name="T1" fmla="*/ 0 h 348"/>
                  <a:gd name="T2" fmla="*/ 183 w 359"/>
                  <a:gd name="T3" fmla="*/ 173 h 348"/>
                  <a:gd name="T4" fmla="*/ 0 w 359"/>
                  <a:gd name="T5" fmla="*/ 348 h 348"/>
                  <a:gd name="T6" fmla="*/ 175 w 359"/>
                  <a:gd name="T7" fmla="*/ 169 h 348"/>
                  <a:gd name="T8" fmla="*/ 265 w 359"/>
                  <a:gd name="T9" fmla="*/ 82 h 348"/>
                  <a:gd name="T10" fmla="*/ 359 w 359"/>
                  <a:gd name="T11" fmla="*/ 0 h 348"/>
                  <a:gd name="T12" fmla="*/ 0 60000 65536"/>
                  <a:gd name="T13" fmla="*/ 0 60000 65536"/>
                  <a:gd name="T14" fmla="*/ 0 60000 65536"/>
                  <a:gd name="T15" fmla="*/ 0 60000 65536"/>
                  <a:gd name="T16" fmla="*/ 0 60000 65536"/>
                  <a:gd name="T17" fmla="*/ 0 60000 65536"/>
                  <a:gd name="T18" fmla="*/ 0 w 359"/>
                  <a:gd name="T19" fmla="*/ 0 h 348"/>
                  <a:gd name="T20" fmla="*/ 359 w 359"/>
                  <a:gd name="T21" fmla="*/ 348 h 348"/>
                </a:gdLst>
                <a:ahLst/>
                <a:cxnLst>
                  <a:cxn ang="T12">
                    <a:pos x="T0" y="T1"/>
                  </a:cxn>
                  <a:cxn ang="T13">
                    <a:pos x="T2" y="T3"/>
                  </a:cxn>
                  <a:cxn ang="T14">
                    <a:pos x="T4" y="T5"/>
                  </a:cxn>
                  <a:cxn ang="T15">
                    <a:pos x="T6" y="T7"/>
                  </a:cxn>
                  <a:cxn ang="T16">
                    <a:pos x="T8" y="T9"/>
                  </a:cxn>
                  <a:cxn ang="T17">
                    <a:pos x="T10" y="T11"/>
                  </a:cxn>
                </a:cxnLst>
                <a:rect l="T18" t="T19" r="T20" b="T21"/>
                <a:pathLst>
                  <a:path w="359" h="348">
                    <a:moveTo>
                      <a:pt x="359" y="0"/>
                    </a:moveTo>
                    <a:lnTo>
                      <a:pt x="183" y="173"/>
                    </a:lnTo>
                    <a:lnTo>
                      <a:pt x="0" y="348"/>
                    </a:lnTo>
                    <a:lnTo>
                      <a:pt x="175" y="169"/>
                    </a:lnTo>
                    <a:lnTo>
                      <a:pt x="265" y="82"/>
                    </a:lnTo>
                    <a:lnTo>
                      <a:pt x="359" y="0"/>
                    </a:lnTo>
                    <a:close/>
                  </a:path>
                </a:pathLst>
              </a:custGeom>
              <a:solidFill>
                <a:srgbClr val="F2CC6B"/>
              </a:solidFill>
              <a:ln w="9525">
                <a:noFill/>
                <a:round/>
                <a:headEnd/>
                <a:tailEnd/>
              </a:ln>
            </p:spPr>
            <p:txBody>
              <a:bodyPr/>
              <a:lstStyle/>
              <a:p>
                <a:endParaRPr lang="fr-FR"/>
              </a:p>
            </p:txBody>
          </p:sp>
          <p:sp>
            <p:nvSpPr>
              <p:cNvPr id="33" name="Freeform 14"/>
              <p:cNvSpPr>
                <a:spLocks/>
              </p:cNvSpPr>
              <p:nvPr/>
            </p:nvSpPr>
            <p:spPr bwMode="auto">
              <a:xfrm>
                <a:off x="4254" y="2674"/>
                <a:ext cx="10" cy="10"/>
              </a:xfrm>
              <a:custGeom>
                <a:avLst/>
                <a:gdLst>
                  <a:gd name="T0" fmla="*/ 61 w 61"/>
                  <a:gd name="T1" fmla="*/ 0 h 61"/>
                  <a:gd name="T2" fmla="*/ 0 w 61"/>
                  <a:gd name="T3" fmla="*/ 61 h 61"/>
                  <a:gd name="T4" fmla="*/ 61 w 61"/>
                  <a:gd name="T5" fmla="*/ 0 h 61"/>
                  <a:gd name="T6" fmla="*/ 0 60000 65536"/>
                  <a:gd name="T7" fmla="*/ 0 60000 65536"/>
                  <a:gd name="T8" fmla="*/ 0 60000 65536"/>
                  <a:gd name="T9" fmla="*/ 0 w 61"/>
                  <a:gd name="T10" fmla="*/ 0 h 61"/>
                  <a:gd name="T11" fmla="*/ 61 w 61"/>
                  <a:gd name="T12" fmla="*/ 61 h 61"/>
                </a:gdLst>
                <a:ahLst/>
                <a:cxnLst>
                  <a:cxn ang="T6">
                    <a:pos x="T0" y="T1"/>
                  </a:cxn>
                  <a:cxn ang="T7">
                    <a:pos x="T2" y="T3"/>
                  </a:cxn>
                  <a:cxn ang="T8">
                    <a:pos x="T4" y="T5"/>
                  </a:cxn>
                </a:cxnLst>
                <a:rect l="T9" t="T10" r="T11" b="T12"/>
                <a:pathLst>
                  <a:path w="61" h="61">
                    <a:moveTo>
                      <a:pt x="61" y="0"/>
                    </a:moveTo>
                    <a:lnTo>
                      <a:pt x="0" y="61"/>
                    </a:lnTo>
                    <a:lnTo>
                      <a:pt x="61" y="0"/>
                    </a:lnTo>
                    <a:close/>
                  </a:path>
                </a:pathLst>
              </a:custGeom>
              <a:solidFill>
                <a:srgbClr val="F2CC6B"/>
              </a:solidFill>
              <a:ln w="9525">
                <a:noFill/>
                <a:round/>
                <a:headEnd/>
                <a:tailEnd/>
              </a:ln>
            </p:spPr>
            <p:txBody>
              <a:bodyPr/>
              <a:lstStyle/>
              <a:p>
                <a:endParaRPr lang="fr-FR"/>
              </a:p>
            </p:txBody>
          </p:sp>
          <p:sp>
            <p:nvSpPr>
              <p:cNvPr id="34" name="Freeform 15"/>
              <p:cNvSpPr>
                <a:spLocks/>
              </p:cNvSpPr>
              <p:nvPr/>
            </p:nvSpPr>
            <p:spPr bwMode="auto">
              <a:xfrm>
                <a:off x="4283" y="2682"/>
                <a:ext cx="7" cy="7"/>
              </a:xfrm>
              <a:custGeom>
                <a:avLst/>
                <a:gdLst>
                  <a:gd name="T0" fmla="*/ 0 w 42"/>
                  <a:gd name="T1" fmla="*/ 43 h 43"/>
                  <a:gd name="T2" fmla="*/ 42 w 42"/>
                  <a:gd name="T3" fmla="*/ 0 h 43"/>
                  <a:gd name="T4" fmla="*/ 38 w 42"/>
                  <a:gd name="T5" fmla="*/ 16 h 43"/>
                  <a:gd name="T6" fmla="*/ 26 w 42"/>
                  <a:gd name="T7" fmla="*/ 26 h 43"/>
                  <a:gd name="T8" fmla="*/ 0 w 42"/>
                  <a:gd name="T9" fmla="*/ 43 h 43"/>
                  <a:gd name="T10" fmla="*/ 0 60000 65536"/>
                  <a:gd name="T11" fmla="*/ 0 60000 65536"/>
                  <a:gd name="T12" fmla="*/ 0 60000 65536"/>
                  <a:gd name="T13" fmla="*/ 0 60000 65536"/>
                  <a:gd name="T14" fmla="*/ 0 60000 65536"/>
                  <a:gd name="T15" fmla="*/ 0 w 42"/>
                  <a:gd name="T16" fmla="*/ 0 h 43"/>
                  <a:gd name="T17" fmla="*/ 42 w 42"/>
                  <a:gd name="T18" fmla="*/ 43 h 43"/>
                </a:gdLst>
                <a:ahLst/>
                <a:cxnLst>
                  <a:cxn ang="T10">
                    <a:pos x="T0" y="T1"/>
                  </a:cxn>
                  <a:cxn ang="T11">
                    <a:pos x="T2" y="T3"/>
                  </a:cxn>
                  <a:cxn ang="T12">
                    <a:pos x="T4" y="T5"/>
                  </a:cxn>
                  <a:cxn ang="T13">
                    <a:pos x="T6" y="T7"/>
                  </a:cxn>
                  <a:cxn ang="T14">
                    <a:pos x="T8" y="T9"/>
                  </a:cxn>
                </a:cxnLst>
                <a:rect l="T15" t="T16" r="T17" b="T18"/>
                <a:pathLst>
                  <a:path w="42" h="43">
                    <a:moveTo>
                      <a:pt x="0" y="43"/>
                    </a:moveTo>
                    <a:lnTo>
                      <a:pt x="42" y="0"/>
                    </a:lnTo>
                    <a:lnTo>
                      <a:pt x="38" y="16"/>
                    </a:lnTo>
                    <a:lnTo>
                      <a:pt x="26" y="26"/>
                    </a:lnTo>
                    <a:lnTo>
                      <a:pt x="0" y="43"/>
                    </a:lnTo>
                    <a:close/>
                  </a:path>
                </a:pathLst>
              </a:custGeom>
              <a:solidFill>
                <a:srgbClr val="F2CC6B"/>
              </a:solidFill>
              <a:ln w="9525">
                <a:noFill/>
                <a:round/>
                <a:headEnd/>
                <a:tailEnd/>
              </a:ln>
            </p:spPr>
            <p:txBody>
              <a:bodyPr/>
              <a:lstStyle/>
              <a:p>
                <a:endParaRPr lang="fr-FR"/>
              </a:p>
            </p:txBody>
          </p:sp>
          <p:sp>
            <p:nvSpPr>
              <p:cNvPr id="35" name="Freeform 16"/>
              <p:cNvSpPr>
                <a:spLocks/>
              </p:cNvSpPr>
              <p:nvPr/>
            </p:nvSpPr>
            <p:spPr bwMode="auto">
              <a:xfrm>
                <a:off x="4215" y="2684"/>
                <a:ext cx="64" cy="63"/>
              </a:xfrm>
              <a:custGeom>
                <a:avLst/>
                <a:gdLst>
                  <a:gd name="T0" fmla="*/ 373 w 385"/>
                  <a:gd name="T1" fmla="*/ 21 h 380"/>
                  <a:gd name="T2" fmla="*/ 15 w 385"/>
                  <a:gd name="T3" fmla="*/ 380 h 380"/>
                  <a:gd name="T4" fmla="*/ 0 w 385"/>
                  <a:gd name="T5" fmla="*/ 377 h 380"/>
                  <a:gd name="T6" fmla="*/ 373 w 385"/>
                  <a:gd name="T7" fmla="*/ 0 h 380"/>
                  <a:gd name="T8" fmla="*/ 383 w 385"/>
                  <a:gd name="T9" fmla="*/ 3 h 380"/>
                  <a:gd name="T10" fmla="*/ 385 w 385"/>
                  <a:gd name="T11" fmla="*/ 9 h 380"/>
                  <a:gd name="T12" fmla="*/ 381 w 385"/>
                  <a:gd name="T13" fmla="*/ 17 h 380"/>
                  <a:gd name="T14" fmla="*/ 373 w 385"/>
                  <a:gd name="T15" fmla="*/ 21 h 380"/>
                  <a:gd name="T16" fmla="*/ 0 60000 65536"/>
                  <a:gd name="T17" fmla="*/ 0 60000 65536"/>
                  <a:gd name="T18" fmla="*/ 0 60000 65536"/>
                  <a:gd name="T19" fmla="*/ 0 60000 65536"/>
                  <a:gd name="T20" fmla="*/ 0 60000 65536"/>
                  <a:gd name="T21" fmla="*/ 0 60000 65536"/>
                  <a:gd name="T22" fmla="*/ 0 60000 65536"/>
                  <a:gd name="T23" fmla="*/ 0 60000 65536"/>
                  <a:gd name="T24" fmla="*/ 0 w 385"/>
                  <a:gd name="T25" fmla="*/ 0 h 380"/>
                  <a:gd name="T26" fmla="*/ 385 w 385"/>
                  <a:gd name="T27" fmla="*/ 380 h 38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85" h="380">
                    <a:moveTo>
                      <a:pt x="373" y="21"/>
                    </a:moveTo>
                    <a:lnTo>
                      <a:pt x="15" y="380"/>
                    </a:lnTo>
                    <a:lnTo>
                      <a:pt x="0" y="377"/>
                    </a:lnTo>
                    <a:lnTo>
                      <a:pt x="373" y="0"/>
                    </a:lnTo>
                    <a:lnTo>
                      <a:pt x="383" y="3"/>
                    </a:lnTo>
                    <a:lnTo>
                      <a:pt x="385" y="9"/>
                    </a:lnTo>
                    <a:lnTo>
                      <a:pt x="381" y="17"/>
                    </a:lnTo>
                    <a:lnTo>
                      <a:pt x="373" y="21"/>
                    </a:lnTo>
                    <a:close/>
                  </a:path>
                </a:pathLst>
              </a:custGeom>
              <a:solidFill>
                <a:srgbClr val="F2CC6B"/>
              </a:solidFill>
              <a:ln w="9525">
                <a:noFill/>
                <a:round/>
                <a:headEnd/>
                <a:tailEnd/>
              </a:ln>
            </p:spPr>
            <p:txBody>
              <a:bodyPr/>
              <a:lstStyle/>
              <a:p>
                <a:endParaRPr lang="fr-FR"/>
              </a:p>
            </p:txBody>
          </p:sp>
          <p:sp>
            <p:nvSpPr>
              <p:cNvPr id="36" name="Freeform 17"/>
              <p:cNvSpPr>
                <a:spLocks/>
              </p:cNvSpPr>
              <p:nvPr/>
            </p:nvSpPr>
            <p:spPr bwMode="auto">
              <a:xfrm>
                <a:off x="4236" y="2696"/>
                <a:ext cx="39" cy="40"/>
              </a:xfrm>
              <a:custGeom>
                <a:avLst/>
                <a:gdLst>
                  <a:gd name="T0" fmla="*/ 234 w 234"/>
                  <a:gd name="T1" fmla="*/ 7 h 237"/>
                  <a:gd name="T2" fmla="*/ 117 w 234"/>
                  <a:gd name="T3" fmla="*/ 123 h 237"/>
                  <a:gd name="T4" fmla="*/ 0 w 234"/>
                  <a:gd name="T5" fmla="*/ 237 h 237"/>
                  <a:gd name="T6" fmla="*/ 231 w 234"/>
                  <a:gd name="T7" fmla="*/ 0 h 237"/>
                  <a:gd name="T8" fmla="*/ 234 w 234"/>
                  <a:gd name="T9" fmla="*/ 7 h 237"/>
                  <a:gd name="T10" fmla="*/ 0 60000 65536"/>
                  <a:gd name="T11" fmla="*/ 0 60000 65536"/>
                  <a:gd name="T12" fmla="*/ 0 60000 65536"/>
                  <a:gd name="T13" fmla="*/ 0 60000 65536"/>
                  <a:gd name="T14" fmla="*/ 0 60000 65536"/>
                  <a:gd name="T15" fmla="*/ 0 w 234"/>
                  <a:gd name="T16" fmla="*/ 0 h 237"/>
                  <a:gd name="T17" fmla="*/ 234 w 234"/>
                  <a:gd name="T18" fmla="*/ 237 h 237"/>
                </a:gdLst>
                <a:ahLst/>
                <a:cxnLst>
                  <a:cxn ang="T10">
                    <a:pos x="T0" y="T1"/>
                  </a:cxn>
                  <a:cxn ang="T11">
                    <a:pos x="T2" y="T3"/>
                  </a:cxn>
                  <a:cxn ang="T12">
                    <a:pos x="T4" y="T5"/>
                  </a:cxn>
                  <a:cxn ang="T13">
                    <a:pos x="T6" y="T7"/>
                  </a:cxn>
                  <a:cxn ang="T14">
                    <a:pos x="T8" y="T9"/>
                  </a:cxn>
                </a:cxnLst>
                <a:rect l="T15" t="T16" r="T17" b="T18"/>
                <a:pathLst>
                  <a:path w="234" h="237">
                    <a:moveTo>
                      <a:pt x="234" y="7"/>
                    </a:moveTo>
                    <a:lnTo>
                      <a:pt x="117" y="123"/>
                    </a:lnTo>
                    <a:lnTo>
                      <a:pt x="0" y="237"/>
                    </a:lnTo>
                    <a:lnTo>
                      <a:pt x="231" y="0"/>
                    </a:lnTo>
                    <a:lnTo>
                      <a:pt x="234" y="7"/>
                    </a:lnTo>
                    <a:close/>
                  </a:path>
                </a:pathLst>
              </a:custGeom>
              <a:solidFill>
                <a:srgbClr val="F2CC6B"/>
              </a:solidFill>
              <a:ln w="9525">
                <a:noFill/>
                <a:round/>
                <a:headEnd/>
                <a:tailEnd/>
              </a:ln>
            </p:spPr>
            <p:txBody>
              <a:bodyPr/>
              <a:lstStyle/>
              <a:p>
                <a:endParaRPr lang="fr-FR"/>
              </a:p>
            </p:txBody>
          </p:sp>
          <p:sp>
            <p:nvSpPr>
              <p:cNvPr id="37" name="Freeform 18"/>
              <p:cNvSpPr>
                <a:spLocks/>
              </p:cNvSpPr>
              <p:nvPr/>
            </p:nvSpPr>
            <p:spPr bwMode="auto">
              <a:xfrm>
                <a:off x="4197" y="2698"/>
                <a:ext cx="50" cy="49"/>
              </a:xfrm>
              <a:custGeom>
                <a:avLst/>
                <a:gdLst>
                  <a:gd name="T0" fmla="*/ 0 w 295"/>
                  <a:gd name="T1" fmla="*/ 291 h 291"/>
                  <a:gd name="T2" fmla="*/ 295 w 295"/>
                  <a:gd name="T3" fmla="*/ 0 h 291"/>
                  <a:gd name="T4" fmla="*/ 226 w 295"/>
                  <a:gd name="T5" fmla="*/ 76 h 291"/>
                  <a:gd name="T6" fmla="*/ 155 w 295"/>
                  <a:gd name="T7" fmla="*/ 149 h 291"/>
                  <a:gd name="T8" fmla="*/ 81 w 295"/>
                  <a:gd name="T9" fmla="*/ 221 h 291"/>
                  <a:gd name="T10" fmla="*/ 0 w 295"/>
                  <a:gd name="T11" fmla="*/ 291 h 291"/>
                  <a:gd name="T12" fmla="*/ 0 60000 65536"/>
                  <a:gd name="T13" fmla="*/ 0 60000 65536"/>
                  <a:gd name="T14" fmla="*/ 0 60000 65536"/>
                  <a:gd name="T15" fmla="*/ 0 60000 65536"/>
                  <a:gd name="T16" fmla="*/ 0 60000 65536"/>
                  <a:gd name="T17" fmla="*/ 0 60000 65536"/>
                  <a:gd name="T18" fmla="*/ 0 w 295"/>
                  <a:gd name="T19" fmla="*/ 0 h 291"/>
                  <a:gd name="T20" fmla="*/ 295 w 295"/>
                  <a:gd name="T21" fmla="*/ 291 h 291"/>
                </a:gdLst>
                <a:ahLst/>
                <a:cxnLst>
                  <a:cxn ang="T12">
                    <a:pos x="T0" y="T1"/>
                  </a:cxn>
                  <a:cxn ang="T13">
                    <a:pos x="T2" y="T3"/>
                  </a:cxn>
                  <a:cxn ang="T14">
                    <a:pos x="T4" y="T5"/>
                  </a:cxn>
                  <a:cxn ang="T15">
                    <a:pos x="T6" y="T7"/>
                  </a:cxn>
                  <a:cxn ang="T16">
                    <a:pos x="T8" y="T9"/>
                  </a:cxn>
                  <a:cxn ang="T17">
                    <a:pos x="T10" y="T11"/>
                  </a:cxn>
                </a:cxnLst>
                <a:rect l="T18" t="T19" r="T20" b="T21"/>
                <a:pathLst>
                  <a:path w="295" h="291">
                    <a:moveTo>
                      <a:pt x="0" y="291"/>
                    </a:moveTo>
                    <a:lnTo>
                      <a:pt x="295" y="0"/>
                    </a:lnTo>
                    <a:lnTo>
                      <a:pt x="226" y="76"/>
                    </a:lnTo>
                    <a:lnTo>
                      <a:pt x="155" y="149"/>
                    </a:lnTo>
                    <a:lnTo>
                      <a:pt x="81" y="221"/>
                    </a:lnTo>
                    <a:lnTo>
                      <a:pt x="0" y="291"/>
                    </a:lnTo>
                    <a:close/>
                  </a:path>
                </a:pathLst>
              </a:custGeom>
              <a:solidFill>
                <a:srgbClr val="F2CC6B"/>
              </a:solidFill>
              <a:ln w="9525">
                <a:noFill/>
                <a:round/>
                <a:headEnd/>
                <a:tailEnd/>
              </a:ln>
            </p:spPr>
            <p:txBody>
              <a:bodyPr/>
              <a:lstStyle/>
              <a:p>
                <a:endParaRPr lang="fr-FR"/>
              </a:p>
            </p:txBody>
          </p:sp>
          <p:sp>
            <p:nvSpPr>
              <p:cNvPr id="38" name="Freeform 19"/>
              <p:cNvSpPr>
                <a:spLocks/>
              </p:cNvSpPr>
              <p:nvPr/>
            </p:nvSpPr>
            <p:spPr bwMode="auto">
              <a:xfrm>
                <a:off x="4192" y="2704"/>
                <a:ext cx="138" cy="137"/>
              </a:xfrm>
              <a:custGeom>
                <a:avLst/>
                <a:gdLst>
                  <a:gd name="T0" fmla="*/ 801 w 830"/>
                  <a:gd name="T1" fmla="*/ 278 h 816"/>
                  <a:gd name="T2" fmla="*/ 730 w 830"/>
                  <a:gd name="T3" fmla="*/ 221 h 816"/>
                  <a:gd name="T4" fmla="*/ 775 w 830"/>
                  <a:gd name="T5" fmla="*/ 300 h 816"/>
                  <a:gd name="T6" fmla="*/ 739 w 830"/>
                  <a:gd name="T7" fmla="*/ 339 h 816"/>
                  <a:gd name="T8" fmla="*/ 682 w 830"/>
                  <a:gd name="T9" fmla="*/ 285 h 816"/>
                  <a:gd name="T10" fmla="*/ 650 w 830"/>
                  <a:gd name="T11" fmla="*/ 287 h 816"/>
                  <a:gd name="T12" fmla="*/ 684 w 830"/>
                  <a:gd name="T13" fmla="*/ 394 h 816"/>
                  <a:gd name="T14" fmla="*/ 661 w 830"/>
                  <a:gd name="T15" fmla="*/ 394 h 816"/>
                  <a:gd name="T16" fmla="*/ 632 w 830"/>
                  <a:gd name="T17" fmla="*/ 354 h 816"/>
                  <a:gd name="T18" fmla="*/ 599 w 830"/>
                  <a:gd name="T19" fmla="*/ 329 h 816"/>
                  <a:gd name="T20" fmla="*/ 584 w 830"/>
                  <a:gd name="T21" fmla="*/ 347 h 816"/>
                  <a:gd name="T22" fmla="*/ 629 w 830"/>
                  <a:gd name="T23" fmla="*/ 393 h 816"/>
                  <a:gd name="T24" fmla="*/ 645 w 830"/>
                  <a:gd name="T25" fmla="*/ 428 h 816"/>
                  <a:gd name="T26" fmla="*/ 611 w 830"/>
                  <a:gd name="T27" fmla="*/ 448 h 816"/>
                  <a:gd name="T28" fmla="*/ 562 w 830"/>
                  <a:gd name="T29" fmla="*/ 397 h 816"/>
                  <a:gd name="T30" fmla="*/ 534 w 830"/>
                  <a:gd name="T31" fmla="*/ 392 h 816"/>
                  <a:gd name="T32" fmla="*/ 564 w 830"/>
                  <a:gd name="T33" fmla="*/ 512 h 816"/>
                  <a:gd name="T34" fmla="*/ 434 w 830"/>
                  <a:gd name="T35" fmla="*/ 382 h 816"/>
                  <a:gd name="T36" fmla="*/ 400 w 830"/>
                  <a:gd name="T37" fmla="*/ 389 h 816"/>
                  <a:gd name="T38" fmla="*/ 464 w 830"/>
                  <a:gd name="T39" fmla="*/ 465 h 816"/>
                  <a:gd name="T40" fmla="*/ 506 w 830"/>
                  <a:gd name="T41" fmla="*/ 565 h 816"/>
                  <a:gd name="T42" fmla="*/ 459 w 830"/>
                  <a:gd name="T43" fmla="*/ 525 h 816"/>
                  <a:gd name="T44" fmla="*/ 427 w 830"/>
                  <a:gd name="T45" fmla="*/ 507 h 816"/>
                  <a:gd name="T46" fmla="*/ 434 w 830"/>
                  <a:gd name="T47" fmla="*/ 547 h 816"/>
                  <a:gd name="T48" fmla="*/ 483 w 830"/>
                  <a:gd name="T49" fmla="*/ 606 h 816"/>
                  <a:gd name="T50" fmla="*/ 445 w 830"/>
                  <a:gd name="T51" fmla="*/ 635 h 816"/>
                  <a:gd name="T52" fmla="*/ 395 w 830"/>
                  <a:gd name="T53" fmla="*/ 578 h 816"/>
                  <a:gd name="T54" fmla="*/ 348 w 830"/>
                  <a:gd name="T55" fmla="*/ 576 h 816"/>
                  <a:gd name="T56" fmla="*/ 423 w 830"/>
                  <a:gd name="T57" fmla="*/ 686 h 816"/>
                  <a:gd name="T58" fmla="*/ 372 w 830"/>
                  <a:gd name="T59" fmla="*/ 679 h 816"/>
                  <a:gd name="T60" fmla="*/ 310 w 830"/>
                  <a:gd name="T61" fmla="*/ 623 h 816"/>
                  <a:gd name="T62" fmla="*/ 297 w 830"/>
                  <a:gd name="T63" fmla="*/ 639 h 816"/>
                  <a:gd name="T64" fmla="*/ 377 w 830"/>
                  <a:gd name="T65" fmla="*/ 720 h 816"/>
                  <a:gd name="T66" fmla="*/ 347 w 830"/>
                  <a:gd name="T67" fmla="*/ 764 h 816"/>
                  <a:gd name="T68" fmla="*/ 323 w 830"/>
                  <a:gd name="T69" fmla="*/ 751 h 816"/>
                  <a:gd name="T70" fmla="*/ 266 w 830"/>
                  <a:gd name="T71" fmla="*/ 684 h 816"/>
                  <a:gd name="T72" fmla="*/ 237 w 830"/>
                  <a:gd name="T73" fmla="*/ 686 h 816"/>
                  <a:gd name="T74" fmla="*/ 293 w 830"/>
                  <a:gd name="T75" fmla="*/ 759 h 816"/>
                  <a:gd name="T76" fmla="*/ 315 w 830"/>
                  <a:gd name="T77" fmla="*/ 793 h 816"/>
                  <a:gd name="T78" fmla="*/ 265 w 830"/>
                  <a:gd name="T79" fmla="*/ 816 h 816"/>
                  <a:gd name="T80" fmla="*/ 139 w 830"/>
                  <a:gd name="T81" fmla="*/ 402 h 816"/>
                  <a:gd name="T82" fmla="*/ 287 w 830"/>
                  <a:gd name="T83" fmla="*/ 283 h 816"/>
                  <a:gd name="T84" fmla="*/ 699 w 830"/>
                  <a:gd name="T85" fmla="*/ 117 h 81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830"/>
                  <a:gd name="T130" fmla="*/ 0 h 816"/>
                  <a:gd name="T131" fmla="*/ 830 w 830"/>
                  <a:gd name="T132" fmla="*/ 816 h 81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830" h="816">
                    <a:moveTo>
                      <a:pt x="830" y="243"/>
                    </a:moveTo>
                    <a:lnTo>
                      <a:pt x="819" y="264"/>
                    </a:lnTo>
                    <a:lnTo>
                      <a:pt x="801" y="278"/>
                    </a:lnTo>
                    <a:lnTo>
                      <a:pt x="775" y="262"/>
                    </a:lnTo>
                    <a:lnTo>
                      <a:pt x="753" y="239"/>
                    </a:lnTo>
                    <a:lnTo>
                      <a:pt x="730" y="221"/>
                    </a:lnTo>
                    <a:lnTo>
                      <a:pt x="717" y="218"/>
                    </a:lnTo>
                    <a:lnTo>
                      <a:pt x="703" y="221"/>
                    </a:lnTo>
                    <a:lnTo>
                      <a:pt x="775" y="300"/>
                    </a:lnTo>
                    <a:lnTo>
                      <a:pt x="759" y="323"/>
                    </a:lnTo>
                    <a:lnTo>
                      <a:pt x="750" y="333"/>
                    </a:lnTo>
                    <a:lnTo>
                      <a:pt x="739" y="339"/>
                    </a:lnTo>
                    <a:lnTo>
                      <a:pt x="716" y="321"/>
                    </a:lnTo>
                    <a:lnTo>
                      <a:pt x="694" y="295"/>
                    </a:lnTo>
                    <a:lnTo>
                      <a:pt x="682" y="285"/>
                    </a:lnTo>
                    <a:lnTo>
                      <a:pt x="671" y="279"/>
                    </a:lnTo>
                    <a:lnTo>
                      <a:pt x="661" y="279"/>
                    </a:lnTo>
                    <a:lnTo>
                      <a:pt x="650" y="287"/>
                    </a:lnTo>
                    <a:lnTo>
                      <a:pt x="715" y="364"/>
                    </a:lnTo>
                    <a:lnTo>
                      <a:pt x="700" y="378"/>
                    </a:lnTo>
                    <a:lnTo>
                      <a:pt x="684" y="394"/>
                    </a:lnTo>
                    <a:lnTo>
                      <a:pt x="675" y="399"/>
                    </a:lnTo>
                    <a:lnTo>
                      <a:pt x="668" y="399"/>
                    </a:lnTo>
                    <a:lnTo>
                      <a:pt x="661" y="394"/>
                    </a:lnTo>
                    <a:lnTo>
                      <a:pt x="653" y="382"/>
                    </a:lnTo>
                    <a:lnTo>
                      <a:pt x="645" y="367"/>
                    </a:lnTo>
                    <a:lnTo>
                      <a:pt x="632" y="354"/>
                    </a:lnTo>
                    <a:lnTo>
                      <a:pt x="617" y="342"/>
                    </a:lnTo>
                    <a:lnTo>
                      <a:pt x="606" y="329"/>
                    </a:lnTo>
                    <a:lnTo>
                      <a:pt x="599" y="329"/>
                    </a:lnTo>
                    <a:lnTo>
                      <a:pt x="591" y="334"/>
                    </a:lnTo>
                    <a:lnTo>
                      <a:pt x="586" y="340"/>
                    </a:lnTo>
                    <a:lnTo>
                      <a:pt x="584" y="347"/>
                    </a:lnTo>
                    <a:lnTo>
                      <a:pt x="591" y="360"/>
                    </a:lnTo>
                    <a:lnTo>
                      <a:pt x="603" y="372"/>
                    </a:lnTo>
                    <a:lnTo>
                      <a:pt x="629" y="393"/>
                    </a:lnTo>
                    <a:lnTo>
                      <a:pt x="639" y="404"/>
                    </a:lnTo>
                    <a:lnTo>
                      <a:pt x="645" y="415"/>
                    </a:lnTo>
                    <a:lnTo>
                      <a:pt x="645" y="428"/>
                    </a:lnTo>
                    <a:lnTo>
                      <a:pt x="636" y="441"/>
                    </a:lnTo>
                    <a:lnTo>
                      <a:pt x="625" y="454"/>
                    </a:lnTo>
                    <a:lnTo>
                      <a:pt x="611" y="448"/>
                    </a:lnTo>
                    <a:lnTo>
                      <a:pt x="597" y="437"/>
                    </a:lnTo>
                    <a:lnTo>
                      <a:pt x="572" y="410"/>
                    </a:lnTo>
                    <a:lnTo>
                      <a:pt x="562" y="397"/>
                    </a:lnTo>
                    <a:lnTo>
                      <a:pt x="551" y="390"/>
                    </a:lnTo>
                    <a:lnTo>
                      <a:pt x="539" y="389"/>
                    </a:lnTo>
                    <a:lnTo>
                      <a:pt x="534" y="392"/>
                    </a:lnTo>
                    <a:lnTo>
                      <a:pt x="528" y="397"/>
                    </a:lnTo>
                    <a:lnTo>
                      <a:pt x="592" y="480"/>
                    </a:lnTo>
                    <a:lnTo>
                      <a:pt x="564" y="512"/>
                    </a:lnTo>
                    <a:lnTo>
                      <a:pt x="526" y="486"/>
                    </a:lnTo>
                    <a:lnTo>
                      <a:pt x="493" y="453"/>
                    </a:lnTo>
                    <a:lnTo>
                      <a:pt x="434" y="382"/>
                    </a:lnTo>
                    <a:lnTo>
                      <a:pt x="409" y="382"/>
                    </a:lnTo>
                    <a:lnTo>
                      <a:pt x="402" y="386"/>
                    </a:lnTo>
                    <a:lnTo>
                      <a:pt x="400" y="389"/>
                    </a:lnTo>
                    <a:lnTo>
                      <a:pt x="402" y="397"/>
                    </a:lnTo>
                    <a:lnTo>
                      <a:pt x="430" y="431"/>
                    </a:lnTo>
                    <a:lnTo>
                      <a:pt x="464" y="465"/>
                    </a:lnTo>
                    <a:lnTo>
                      <a:pt x="532" y="533"/>
                    </a:lnTo>
                    <a:lnTo>
                      <a:pt x="521" y="551"/>
                    </a:lnTo>
                    <a:lnTo>
                      <a:pt x="506" y="565"/>
                    </a:lnTo>
                    <a:lnTo>
                      <a:pt x="491" y="560"/>
                    </a:lnTo>
                    <a:lnTo>
                      <a:pt x="480" y="549"/>
                    </a:lnTo>
                    <a:lnTo>
                      <a:pt x="459" y="525"/>
                    </a:lnTo>
                    <a:lnTo>
                      <a:pt x="450" y="514"/>
                    </a:lnTo>
                    <a:lnTo>
                      <a:pt x="439" y="507"/>
                    </a:lnTo>
                    <a:lnTo>
                      <a:pt x="427" y="507"/>
                    </a:lnTo>
                    <a:lnTo>
                      <a:pt x="413" y="515"/>
                    </a:lnTo>
                    <a:lnTo>
                      <a:pt x="420" y="532"/>
                    </a:lnTo>
                    <a:lnTo>
                      <a:pt x="434" y="547"/>
                    </a:lnTo>
                    <a:lnTo>
                      <a:pt x="466" y="575"/>
                    </a:lnTo>
                    <a:lnTo>
                      <a:pt x="478" y="590"/>
                    </a:lnTo>
                    <a:lnTo>
                      <a:pt x="483" y="606"/>
                    </a:lnTo>
                    <a:lnTo>
                      <a:pt x="478" y="624"/>
                    </a:lnTo>
                    <a:lnTo>
                      <a:pt x="459" y="645"/>
                    </a:lnTo>
                    <a:lnTo>
                      <a:pt x="445" y="635"/>
                    </a:lnTo>
                    <a:lnTo>
                      <a:pt x="431" y="622"/>
                    </a:lnTo>
                    <a:lnTo>
                      <a:pt x="407" y="591"/>
                    </a:lnTo>
                    <a:lnTo>
                      <a:pt x="395" y="578"/>
                    </a:lnTo>
                    <a:lnTo>
                      <a:pt x="381" y="570"/>
                    </a:lnTo>
                    <a:lnTo>
                      <a:pt x="366" y="568"/>
                    </a:lnTo>
                    <a:lnTo>
                      <a:pt x="348" y="576"/>
                    </a:lnTo>
                    <a:lnTo>
                      <a:pt x="434" y="666"/>
                    </a:lnTo>
                    <a:lnTo>
                      <a:pt x="431" y="679"/>
                    </a:lnTo>
                    <a:lnTo>
                      <a:pt x="423" y="686"/>
                    </a:lnTo>
                    <a:lnTo>
                      <a:pt x="402" y="699"/>
                    </a:lnTo>
                    <a:lnTo>
                      <a:pt x="386" y="691"/>
                    </a:lnTo>
                    <a:lnTo>
                      <a:pt x="372" y="679"/>
                    </a:lnTo>
                    <a:lnTo>
                      <a:pt x="348" y="651"/>
                    </a:lnTo>
                    <a:lnTo>
                      <a:pt x="324" y="628"/>
                    </a:lnTo>
                    <a:lnTo>
                      <a:pt x="310" y="623"/>
                    </a:lnTo>
                    <a:lnTo>
                      <a:pt x="305" y="622"/>
                    </a:lnTo>
                    <a:lnTo>
                      <a:pt x="294" y="623"/>
                    </a:lnTo>
                    <a:lnTo>
                      <a:pt x="297" y="639"/>
                    </a:lnTo>
                    <a:lnTo>
                      <a:pt x="303" y="652"/>
                    </a:lnTo>
                    <a:lnTo>
                      <a:pt x="325" y="677"/>
                    </a:lnTo>
                    <a:lnTo>
                      <a:pt x="377" y="720"/>
                    </a:lnTo>
                    <a:lnTo>
                      <a:pt x="368" y="739"/>
                    </a:lnTo>
                    <a:lnTo>
                      <a:pt x="354" y="758"/>
                    </a:lnTo>
                    <a:lnTo>
                      <a:pt x="347" y="764"/>
                    </a:lnTo>
                    <a:lnTo>
                      <a:pt x="339" y="766"/>
                    </a:lnTo>
                    <a:lnTo>
                      <a:pt x="332" y="762"/>
                    </a:lnTo>
                    <a:lnTo>
                      <a:pt x="323" y="751"/>
                    </a:lnTo>
                    <a:lnTo>
                      <a:pt x="304" y="728"/>
                    </a:lnTo>
                    <a:lnTo>
                      <a:pt x="286" y="703"/>
                    </a:lnTo>
                    <a:lnTo>
                      <a:pt x="266" y="684"/>
                    </a:lnTo>
                    <a:lnTo>
                      <a:pt x="254" y="679"/>
                    </a:lnTo>
                    <a:lnTo>
                      <a:pt x="240" y="677"/>
                    </a:lnTo>
                    <a:lnTo>
                      <a:pt x="237" y="686"/>
                    </a:lnTo>
                    <a:lnTo>
                      <a:pt x="239" y="697"/>
                    </a:lnTo>
                    <a:lnTo>
                      <a:pt x="252" y="718"/>
                    </a:lnTo>
                    <a:lnTo>
                      <a:pt x="293" y="759"/>
                    </a:lnTo>
                    <a:lnTo>
                      <a:pt x="310" y="777"/>
                    </a:lnTo>
                    <a:lnTo>
                      <a:pt x="315" y="785"/>
                    </a:lnTo>
                    <a:lnTo>
                      <a:pt x="315" y="793"/>
                    </a:lnTo>
                    <a:lnTo>
                      <a:pt x="312" y="800"/>
                    </a:lnTo>
                    <a:lnTo>
                      <a:pt x="302" y="807"/>
                    </a:lnTo>
                    <a:lnTo>
                      <a:pt x="265" y="816"/>
                    </a:lnTo>
                    <a:lnTo>
                      <a:pt x="0" y="537"/>
                    </a:lnTo>
                    <a:lnTo>
                      <a:pt x="70" y="471"/>
                    </a:lnTo>
                    <a:lnTo>
                      <a:pt x="139" y="402"/>
                    </a:lnTo>
                    <a:lnTo>
                      <a:pt x="211" y="336"/>
                    </a:lnTo>
                    <a:lnTo>
                      <a:pt x="249" y="307"/>
                    </a:lnTo>
                    <a:lnTo>
                      <a:pt x="287" y="283"/>
                    </a:lnTo>
                    <a:lnTo>
                      <a:pt x="567" y="0"/>
                    </a:lnTo>
                    <a:lnTo>
                      <a:pt x="634" y="55"/>
                    </a:lnTo>
                    <a:lnTo>
                      <a:pt x="699" y="117"/>
                    </a:lnTo>
                    <a:lnTo>
                      <a:pt x="763" y="182"/>
                    </a:lnTo>
                    <a:lnTo>
                      <a:pt x="830" y="243"/>
                    </a:lnTo>
                    <a:close/>
                  </a:path>
                </a:pathLst>
              </a:custGeom>
              <a:solidFill>
                <a:srgbClr val="F2CC6B"/>
              </a:solidFill>
              <a:ln w="9525">
                <a:noFill/>
                <a:round/>
                <a:headEnd/>
                <a:tailEnd/>
              </a:ln>
            </p:spPr>
            <p:txBody>
              <a:bodyPr/>
              <a:lstStyle/>
              <a:p>
                <a:endParaRPr lang="fr-FR"/>
              </a:p>
            </p:txBody>
          </p:sp>
          <p:sp>
            <p:nvSpPr>
              <p:cNvPr id="39" name="Freeform 20"/>
              <p:cNvSpPr>
                <a:spLocks/>
              </p:cNvSpPr>
              <p:nvPr/>
            </p:nvSpPr>
            <p:spPr bwMode="auto">
              <a:xfrm>
                <a:off x="4279" y="2716"/>
                <a:ext cx="30" cy="31"/>
              </a:xfrm>
              <a:custGeom>
                <a:avLst/>
                <a:gdLst>
                  <a:gd name="T0" fmla="*/ 88 w 179"/>
                  <a:gd name="T1" fmla="*/ 61 h 187"/>
                  <a:gd name="T2" fmla="*/ 111 w 179"/>
                  <a:gd name="T3" fmla="*/ 60 h 187"/>
                  <a:gd name="T4" fmla="*/ 138 w 179"/>
                  <a:gd name="T5" fmla="*/ 62 h 187"/>
                  <a:gd name="T6" fmla="*/ 161 w 179"/>
                  <a:gd name="T7" fmla="*/ 72 h 187"/>
                  <a:gd name="T8" fmla="*/ 171 w 179"/>
                  <a:gd name="T9" fmla="*/ 81 h 187"/>
                  <a:gd name="T10" fmla="*/ 177 w 179"/>
                  <a:gd name="T11" fmla="*/ 93 h 187"/>
                  <a:gd name="T12" fmla="*/ 179 w 179"/>
                  <a:gd name="T13" fmla="*/ 125 h 187"/>
                  <a:gd name="T14" fmla="*/ 169 w 179"/>
                  <a:gd name="T15" fmla="*/ 151 h 187"/>
                  <a:gd name="T16" fmla="*/ 152 w 179"/>
                  <a:gd name="T17" fmla="*/ 171 h 187"/>
                  <a:gd name="T18" fmla="*/ 130 w 179"/>
                  <a:gd name="T19" fmla="*/ 187 h 187"/>
                  <a:gd name="T20" fmla="*/ 116 w 179"/>
                  <a:gd name="T21" fmla="*/ 187 h 187"/>
                  <a:gd name="T22" fmla="*/ 102 w 179"/>
                  <a:gd name="T23" fmla="*/ 183 h 187"/>
                  <a:gd name="T24" fmla="*/ 93 w 179"/>
                  <a:gd name="T25" fmla="*/ 173 h 187"/>
                  <a:gd name="T26" fmla="*/ 91 w 179"/>
                  <a:gd name="T27" fmla="*/ 158 h 187"/>
                  <a:gd name="T28" fmla="*/ 98 w 179"/>
                  <a:gd name="T29" fmla="*/ 142 h 187"/>
                  <a:gd name="T30" fmla="*/ 105 w 179"/>
                  <a:gd name="T31" fmla="*/ 137 h 187"/>
                  <a:gd name="T32" fmla="*/ 115 w 179"/>
                  <a:gd name="T33" fmla="*/ 137 h 187"/>
                  <a:gd name="T34" fmla="*/ 144 w 179"/>
                  <a:gd name="T35" fmla="*/ 151 h 187"/>
                  <a:gd name="T36" fmla="*/ 145 w 179"/>
                  <a:gd name="T37" fmla="*/ 131 h 187"/>
                  <a:gd name="T38" fmla="*/ 138 w 179"/>
                  <a:gd name="T39" fmla="*/ 114 h 187"/>
                  <a:gd name="T40" fmla="*/ 125 w 179"/>
                  <a:gd name="T41" fmla="*/ 99 h 187"/>
                  <a:gd name="T42" fmla="*/ 109 w 179"/>
                  <a:gd name="T43" fmla="*/ 87 h 187"/>
                  <a:gd name="T44" fmla="*/ 92 w 179"/>
                  <a:gd name="T45" fmla="*/ 95 h 187"/>
                  <a:gd name="T46" fmla="*/ 80 w 179"/>
                  <a:gd name="T47" fmla="*/ 109 h 187"/>
                  <a:gd name="T48" fmla="*/ 72 w 179"/>
                  <a:gd name="T49" fmla="*/ 126 h 187"/>
                  <a:gd name="T50" fmla="*/ 65 w 179"/>
                  <a:gd name="T51" fmla="*/ 143 h 187"/>
                  <a:gd name="T52" fmla="*/ 45 w 179"/>
                  <a:gd name="T53" fmla="*/ 133 h 187"/>
                  <a:gd name="T54" fmla="*/ 30 w 179"/>
                  <a:gd name="T55" fmla="*/ 116 h 187"/>
                  <a:gd name="T56" fmla="*/ 16 w 179"/>
                  <a:gd name="T57" fmla="*/ 95 h 187"/>
                  <a:gd name="T58" fmla="*/ 0 w 179"/>
                  <a:gd name="T59" fmla="*/ 78 h 187"/>
                  <a:gd name="T60" fmla="*/ 73 w 179"/>
                  <a:gd name="T61" fmla="*/ 0 h 187"/>
                  <a:gd name="T62" fmla="*/ 86 w 179"/>
                  <a:gd name="T63" fmla="*/ 10 h 187"/>
                  <a:gd name="T64" fmla="*/ 97 w 179"/>
                  <a:gd name="T65" fmla="*/ 26 h 187"/>
                  <a:gd name="T66" fmla="*/ 99 w 179"/>
                  <a:gd name="T67" fmla="*/ 45 h 187"/>
                  <a:gd name="T68" fmla="*/ 88 w 179"/>
                  <a:gd name="T69" fmla="*/ 61 h 18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79"/>
                  <a:gd name="T106" fmla="*/ 0 h 187"/>
                  <a:gd name="T107" fmla="*/ 179 w 179"/>
                  <a:gd name="T108" fmla="*/ 187 h 18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79" h="187">
                    <a:moveTo>
                      <a:pt x="88" y="61"/>
                    </a:moveTo>
                    <a:lnTo>
                      <a:pt x="111" y="60"/>
                    </a:lnTo>
                    <a:lnTo>
                      <a:pt x="138" y="62"/>
                    </a:lnTo>
                    <a:lnTo>
                      <a:pt x="161" y="72"/>
                    </a:lnTo>
                    <a:lnTo>
                      <a:pt x="171" y="81"/>
                    </a:lnTo>
                    <a:lnTo>
                      <a:pt x="177" y="93"/>
                    </a:lnTo>
                    <a:lnTo>
                      <a:pt x="179" y="125"/>
                    </a:lnTo>
                    <a:lnTo>
                      <a:pt x="169" y="151"/>
                    </a:lnTo>
                    <a:lnTo>
                      <a:pt x="152" y="171"/>
                    </a:lnTo>
                    <a:lnTo>
                      <a:pt x="130" y="187"/>
                    </a:lnTo>
                    <a:lnTo>
                      <a:pt x="116" y="187"/>
                    </a:lnTo>
                    <a:lnTo>
                      <a:pt x="102" y="183"/>
                    </a:lnTo>
                    <a:lnTo>
                      <a:pt x="93" y="173"/>
                    </a:lnTo>
                    <a:lnTo>
                      <a:pt x="91" y="158"/>
                    </a:lnTo>
                    <a:lnTo>
                      <a:pt x="98" y="142"/>
                    </a:lnTo>
                    <a:lnTo>
                      <a:pt x="105" y="137"/>
                    </a:lnTo>
                    <a:lnTo>
                      <a:pt x="115" y="137"/>
                    </a:lnTo>
                    <a:lnTo>
                      <a:pt x="144" y="151"/>
                    </a:lnTo>
                    <a:lnTo>
                      <a:pt x="145" y="131"/>
                    </a:lnTo>
                    <a:lnTo>
                      <a:pt x="138" y="114"/>
                    </a:lnTo>
                    <a:lnTo>
                      <a:pt x="125" y="99"/>
                    </a:lnTo>
                    <a:lnTo>
                      <a:pt x="109" y="87"/>
                    </a:lnTo>
                    <a:lnTo>
                      <a:pt x="92" y="95"/>
                    </a:lnTo>
                    <a:lnTo>
                      <a:pt x="80" y="109"/>
                    </a:lnTo>
                    <a:lnTo>
                      <a:pt x="72" y="126"/>
                    </a:lnTo>
                    <a:lnTo>
                      <a:pt x="65" y="143"/>
                    </a:lnTo>
                    <a:lnTo>
                      <a:pt x="45" y="133"/>
                    </a:lnTo>
                    <a:lnTo>
                      <a:pt x="30" y="116"/>
                    </a:lnTo>
                    <a:lnTo>
                      <a:pt x="16" y="95"/>
                    </a:lnTo>
                    <a:lnTo>
                      <a:pt x="0" y="78"/>
                    </a:lnTo>
                    <a:lnTo>
                      <a:pt x="73" y="0"/>
                    </a:lnTo>
                    <a:lnTo>
                      <a:pt x="86" y="10"/>
                    </a:lnTo>
                    <a:lnTo>
                      <a:pt x="97" y="26"/>
                    </a:lnTo>
                    <a:lnTo>
                      <a:pt x="99" y="45"/>
                    </a:lnTo>
                    <a:lnTo>
                      <a:pt x="88" y="61"/>
                    </a:lnTo>
                    <a:close/>
                  </a:path>
                </a:pathLst>
              </a:custGeom>
              <a:solidFill>
                <a:srgbClr val="000000"/>
              </a:solidFill>
              <a:ln w="9525">
                <a:noFill/>
                <a:round/>
                <a:headEnd/>
                <a:tailEnd/>
              </a:ln>
            </p:spPr>
            <p:txBody>
              <a:bodyPr/>
              <a:lstStyle/>
              <a:p>
                <a:endParaRPr lang="fr-FR"/>
              </a:p>
            </p:txBody>
          </p:sp>
          <p:sp>
            <p:nvSpPr>
              <p:cNvPr id="40" name="Freeform 21"/>
              <p:cNvSpPr>
                <a:spLocks/>
              </p:cNvSpPr>
              <p:nvPr/>
            </p:nvSpPr>
            <p:spPr bwMode="auto">
              <a:xfrm>
                <a:off x="4206" y="2725"/>
                <a:ext cx="23" cy="22"/>
              </a:xfrm>
              <a:custGeom>
                <a:avLst/>
                <a:gdLst>
                  <a:gd name="T0" fmla="*/ 137 w 137"/>
                  <a:gd name="T1" fmla="*/ 0 h 133"/>
                  <a:gd name="T2" fmla="*/ 106 w 137"/>
                  <a:gd name="T3" fmla="*/ 37 h 133"/>
                  <a:gd name="T4" fmla="*/ 71 w 137"/>
                  <a:gd name="T5" fmla="*/ 71 h 133"/>
                  <a:gd name="T6" fmla="*/ 0 w 137"/>
                  <a:gd name="T7" fmla="*/ 133 h 133"/>
                  <a:gd name="T8" fmla="*/ 14 w 137"/>
                  <a:gd name="T9" fmla="*/ 112 h 133"/>
                  <a:gd name="T10" fmla="*/ 29 w 137"/>
                  <a:gd name="T11" fmla="*/ 93 h 133"/>
                  <a:gd name="T12" fmla="*/ 63 w 137"/>
                  <a:gd name="T13" fmla="*/ 60 h 133"/>
                  <a:gd name="T14" fmla="*/ 137 w 137"/>
                  <a:gd name="T15" fmla="*/ 0 h 133"/>
                  <a:gd name="T16" fmla="*/ 0 60000 65536"/>
                  <a:gd name="T17" fmla="*/ 0 60000 65536"/>
                  <a:gd name="T18" fmla="*/ 0 60000 65536"/>
                  <a:gd name="T19" fmla="*/ 0 60000 65536"/>
                  <a:gd name="T20" fmla="*/ 0 60000 65536"/>
                  <a:gd name="T21" fmla="*/ 0 60000 65536"/>
                  <a:gd name="T22" fmla="*/ 0 60000 65536"/>
                  <a:gd name="T23" fmla="*/ 0 60000 65536"/>
                  <a:gd name="T24" fmla="*/ 0 w 137"/>
                  <a:gd name="T25" fmla="*/ 0 h 133"/>
                  <a:gd name="T26" fmla="*/ 137 w 137"/>
                  <a:gd name="T27" fmla="*/ 133 h 13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7" h="133">
                    <a:moveTo>
                      <a:pt x="137" y="0"/>
                    </a:moveTo>
                    <a:lnTo>
                      <a:pt x="106" y="37"/>
                    </a:lnTo>
                    <a:lnTo>
                      <a:pt x="71" y="71"/>
                    </a:lnTo>
                    <a:lnTo>
                      <a:pt x="0" y="133"/>
                    </a:lnTo>
                    <a:lnTo>
                      <a:pt x="14" y="112"/>
                    </a:lnTo>
                    <a:lnTo>
                      <a:pt x="29" y="93"/>
                    </a:lnTo>
                    <a:lnTo>
                      <a:pt x="63" y="60"/>
                    </a:lnTo>
                    <a:lnTo>
                      <a:pt x="137" y="0"/>
                    </a:lnTo>
                    <a:close/>
                  </a:path>
                </a:pathLst>
              </a:custGeom>
              <a:solidFill>
                <a:srgbClr val="F2CC6B"/>
              </a:solidFill>
              <a:ln w="9525">
                <a:noFill/>
                <a:round/>
                <a:headEnd/>
                <a:tailEnd/>
              </a:ln>
            </p:spPr>
            <p:txBody>
              <a:bodyPr/>
              <a:lstStyle/>
              <a:p>
                <a:endParaRPr lang="fr-FR"/>
              </a:p>
            </p:txBody>
          </p:sp>
          <p:sp>
            <p:nvSpPr>
              <p:cNvPr id="41" name="Freeform 22"/>
              <p:cNvSpPr>
                <a:spLocks/>
              </p:cNvSpPr>
              <p:nvPr/>
            </p:nvSpPr>
            <p:spPr bwMode="auto">
              <a:xfrm>
                <a:off x="4193" y="2735"/>
                <a:ext cx="9" cy="9"/>
              </a:xfrm>
              <a:custGeom>
                <a:avLst/>
                <a:gdLst>
                  <a:gd name="T0" fmla="*/ 50 w 50"/>
                  <a:gd name="T1" fmla="*/ 0 h 53"/>
                  <a:gd name="T2" fmla="*/ 0 w 50"/>
                  <a:gd name="T3" fmla="*/ 53 h 53"/>
                  <a:gd name="T4" fmla="*/ 50 w 50"/>
                  <a:gd name="T5" fmla="*/ 0 h 53"/>
                  <a:gd name="T6" fmla="*/ 0 60000 65536"/>
                  <a:gd name="T7" fmla="*/ 0 60000 65536"/>
                  <a:gd name="T8" fmla="*/ 0 60000 65536"/>
                  <a:gd name="T9" fmla="*/ 0 w 50"/>
                  <a:gd name="T10" fmla="*/ 0 h 53"/>
                  <a:gd name="T11" fmla="*/ 50 w 50"/>
                  <a:gd name="T12" fmla="*/ 53 h 53"/>
                </a:gdLst>
                <a:ahLst/>
                <a:cxnLst>
                  <a:cxn ang="T6">
                    <a:pos x="T0" y="T1"/>
                  </a:cxn>
                  <a:cxn ang="T7">
                    <a:pos x="T2" y="T3"/>
                  </a:cxn>
                  <a:cxn ang="T8">
                    <a:pos x="T4" y="T5"/>
                  </a:cxn>
                </a:cxnLst>
                <a:rect l="T9" t="T10" r="T11" b="T12"/>
                <a:pathLst>
                  <a:path w="50" h="53">
                    <a:moveTo>
                      <a:pt x="50" y="0"/>
                    </a:moveTo>
                    <a:lnTo>
                      <a:pt x="0" y="53"/>
                    </a:lnTo>
                    <a:lnTo>
                      <a:pt x="50" y="0"/>
                    </a:lnTo>
                    <a:close/>
                  </a:path>
                </a:pathLst>
              </a:custGeom>
              <a:solidFill>
                <a:srgbClr val="F2CC6B"/>
              </a:solidFill>
              <a:ln w="9525">
                <a:noFill/>
                <a:round/>
                <a:headEnd/>
                <a:tailEnd/>
              </a:ln>
            </p:spPr>
            <p:txBody>
              <a:bodyPr/>
              <a:lstStyle/>
              <a:p>
                <a:endParaRPr lang="fr-FR"/>
              </a:p>
            </p:txBody>
          </p:sp>
          <p:sp>
            <p:nvSpPr>
              <p:cNvPr id="42" name="Freeform 23"/>
              <p:cNvSpPr>
                <a:spLocks/>
              </p:cNvSpPr>
              <p:nvPr/>
            </p:nvSpPr>
            <p:spPr bwMode="auto">
              <a:xfrm>
                <a:off x="4226" y="2737"/>
                <a:ext cx="8" cy="10"/>
              </a:xfrm>
              <a:custGeom>
                <a:avLst/>
                <a:gdLst>
                  <a:gd name="T0" fmla="*/ 0 w 50"/>
                  <a:gd name="T1" fmla="*/ 62 h 62"/>
                  <a:gd name="T2" fmla="*/ 0 w 50"/>
                  <a:gd name="T3" fmla="*/ 55 h 62"/>
                  <a:gd name="T4" fmla="*/ 4 w 50"/>
                  <a:gd name="T5" fmla="*/ 46 h 62"/>
                  <a:gd name="T6" fmla="*/ 20 w 50"/>
                  <a:gd name="T7" fmla="*/ 30 h 62"/>
                  <a:gd name="T8" fmla="*/ 38 w 50"/>
                  <a:gd name="T9" fmla="*/ 15 h 62"/>
                  <a:gd name="T10" fmla="*/ 50 w 50"/>
                  <a:gd name="T11" fmla="*/ 0 h 62"/>
                  <a:gd name="T12" fmla="*/ 46 w 50"/>
                  <a:gd name="T13" fmla="*/ 23 h 62"/>
                  <a:gd name="T14" fmla="*/ 33 w 50"/>
                  <a:gd name="T15" fmla="*/ 37 h 62"/>
                  <a:gd name="T16" fmla="*/ 16 w 50"/>
                  <a:gd name="T17" fmla="*/ 47 h 62"/>
                  <a:gd name="T18" fmla="*/ 0 w 50"/>
                  <a:gd name="T19" fmla="*/ 62 h 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0"/>
                  <a:gd name="T31" fmla="*/ 0 h 62"/>
                  <a:gd name="T32" fmla="*/ 50 w 50"/>
                  <a:gd name="T33" fmla="*/ 62 h 6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0" h="62">
                    <a:moveTo>
                      <a:pt x="0" y="62"/>
                    </a:moveTo>
                    <a:lnTo>
                      <a:pt x="0" y="55"/>
                    </a:lnTo>
                    <a:lnTo>
                      <a:pt x="4" y="46"/>
                    </a:lnTo>
                    <a:lnTo>
                      <a:pt x="20" y="30"/>
                    </a:lnTo>
                    <a:lnTo>
                      <a:pt x="38" y="15"/>
                    </a:lnTo>
                    <a:lnTo>
                      <a:pt x="50" y="0"/>
                    </a:lnTo>
                    <a:lnTo>
                      <a:pt x="46" y="23"/>
                    </a:lnTo>
                    <a:lnTo>
                      <a:pt x="33" y="37"/>
                    </a:lnTo>
                    <a:lnTo>
                      <a:pt x="16" y="47"/>
                    </a:lnTo>
                    <a:lnTo>
                      <a:pt x="0" y="62"/>
                    </a:lnTo>
                    <a:close/>
                  </a:path>
                </a:pathLst>
              </a:custGeom>
              <a:solidFill>
                <a:srgbClr val="F2CC6B"/>
              </a:solidFill>
              <a:ln w="9525">
                <a:noFill/>
                <a:round/>
                <a:headEnd/>
                <a:tailEnd/>
              </a:ln>
            </p:spPr>
            <p:txBody>
              <a:bodyPr/>
              <a:lstStyle/>
              <a:p>
                <a:endParaRPr lang="fr-FR"/>
              </a:p>
            </p:txBody>
          </p:sp>
          <p:sp>
            <p:nvSpPr>
              <p:cNvPr id="43" name="Freeform 24"/>
              <p:cNvSpPr>
                <a:spLocks/>
              </p:cNvSpPr>
              <p:nvPr/>
            </p:nvSpPr>
            <p:spPr bwMode="auto">
              <a:xfrm>
                <a:off x="4279" y="2741"/>
                <a:ext cx="7" cy="6"/>
              </a:xfrm>
              <a:custGeom>
                <a:avLst/>
                <a:gdLst>
                  <a:gd name="T0" fmla="*/ 39 w 39"/>
                  <a:gd name="T1" fmla="*/ 7 h 36"/>
                  <a:gd name="T2" fmla="*/ 21 w 39"/>
                  <a:gd name="T3" fmla="*/ 26 h 36"/>
                  <a:gd name="T4" fmla="*/ 0 w 39"/>
                  <a:gd name="T5" fmla="*/ 36 h 36"/>
                  <a:gd name="T6" fmla="*/ 1 w 39"/>
                  <a:gd name="T7" fmla="*/ 20 h 36"/>
                  <a:gd name="T8" fmla="*/ 10 w 39"/>
                  <a:gd name="T9" fmla="*/ 6 h 36"/>
                  <a:gd name="T10" fmla="*/ 24 w 39"/>
                  <a:gd name="T11" fmla="*/ 0 h 36"/>
                  <a:gd name="T12" fmla="*/ 39 w 39"/>
                  <a:gd name="T13" fmla="*/ 7 h 36"/>
                  <a:gd name="T14" fmla="*/ 0 60000 65536"/>
                  <a:gd name="T15" fmla="*/ 0 60000 65536"/>
                  <a:gd name="T16" fmla="*/ 0 60000 65536"/>
                  <a:gd name="T17" fmla="*/ 0 60000 65536"/>
                  <a:gd name="T18" fmla="*/ 0 60000 65536"/>
                  <a:gd name="T19" fmla="*/ 0 60000 65536"/>
                  <a:gd name="T20" fmla="*/ 0 60000 65536"/>
                  <a:gd name="T21" fmla="*/ 0 w 39"/>
                  <a:gd name="T22" fmla="*/ 0 h 36"/>
                  <a:gd name="T23" fmla="*/ 39 w 39"/>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36">
                    <a:moveTo>
                      <a:pt x="39" y="7"/>
                    </a:moveTo>
                    <a:lnTo>
                      <a:pt x="21" y="26"/>
                    </a:lnTo>
                    <a:lnTo>
                      <a:pt x="0" y="36"/>
                    </a:lnTo>
                    <a:lnTo>
                      <a:pt x="1" y="20"/>
                    </a:lnTo>
                    <a:lnTo>
                      <a:pt x="10" y="6"/>
                    </a:lnTo>
                    <a:lnTo>
                      <a:pt x="24" y="0"/>
                    </a:lnTo>
                    <a:lnTo>
                      <a:pt x="39" y="7"/>
                    </a:lnTo>
                    <a:close/>
                  </a:path>
                </a:pathLst>
              </a:custGeom>
              <a:solidFill>
                <a:srgbClr val="000000"/>
              </a:solidFill>
              <a:ln w="9525">
                <a:noFill/>
                <a:round/>
                <a:headEnd/>
                <a:tailEnd/>
              </a:ln>
            </p:spPr>
            <p:txBody>
              <a:bodyPr/>
              <a:lstStyle/>
              <a:p>
                <a:endParaRPr lang="fr-FR"/>
              </a:p>
            </p:txBody>
          </p:sp>
          <p:sp>
            <p:nvSpPr>
              <p:cNvPr id="44" name="Freeform 25"/>
              <p:cNvSpPr>
                <a:spLocks/>
              </p:cNvSpPr>
              <p:nvPr/>
            </p:nvSpPr>
            <p:spPr bwMode="auto">
              <a:xfrm>
                <a:off x="4265" y="2744"/>
                <a:ext cx="18" cy="19"/>
              </a:xfrm>
              <a:custGeom>
                <a:avLst/>
                <a:gdLst>
                  <a:gd name="T0" fmla="*/ 111 w 113"/>
                  <a:gd name="T1" fmla="*/ 51 h 114"/>
                  <a:gd name="T2" fmla="*/ 113 w 113"/>
                  <a:gd name="T3" fmla="*/ 60 h 114"/>
                  <a:gd name="T4" fmla="*/ 111 w 113"/>
                  <a:gd name="T5" fmla="*/ 70 h 114"/>
                  <a:gd name="T6" fmla="*/ 98 w 113"/>
                  <a:gd name="T7" fmla="*/ 86 h 114"/>
                  <a:gd name="T8" fmla="*/ 64 w 113"/>
                  <a:gd name="T9" fmla="*/ 114 h 114"/>
                  <a:gd name="T10" fmla="*/ 63 w 113"/>
                  <a:gd name="T11" fmla="*/ 97 h 114"/>
                  <a:gd name="T12" fmla="*/ 54 w 113"/>
                  <a:gd name="T13" fmla="*/ 83 h 114"/>
                  <a:gd name="T14" fmla="*/ 24 w 113"/>
                  <a:gd name="T15" fmla="*/ 61 h 114"/>
                  <a:gd name="T16" fmla="*/ 11 w 113"/>
                  <a:gd name="T17" fmla="*/ 50 h 114"/>
                  <a:gd name="T18" fmla="*/ 2 w 113"/>
                  <a:gd name="T19" fmla="*/ 37 h 114"/>
                  <a:gd name="T20" fmla="*/ 0 w 113"/>
                  <a:gd name="T21" fmla="*/ 21 h 114"/>
                  <a:gd name="T22" fmla="*/ 10 w 113"/>
                  <a:gd name="T23" fmla="*/ 0 h 114"/>
                  <a:gd name="T24" fmla="*/ 24 w 113"/>
                  <a:gd name="T25" fmla="*/ 2 h 114"/>
                  <a:gd name="T26" fmla="*/ 37 w 113"/>
                  <a:gd name="T27" fmla="*/ 9 h 114"/>
                  <a:gd name="T28" fmla="*/ 58 w 113"/>
                  <a:gd name="T29" fmla="*/ 33 h 114"/>
                  <a:gd name="T30" fmla="*/ 81 w 113"/>
                  <a:gd name="T31" fmla="*/ 52 h 114"/>
                  <a:gd name="T32" fmla="*/ 95 w 113"/>
                  <a:gd name="T33" fmla="*/ 55 h 114"/>
                  <a:gd name="T34" fmla="*/ 111 w 113"/>
                  <a:gd name="T35" fmla="*/ 51 h 11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3"/>
                  <a:gd name="T55" fmla="*/ 0 h 114"/>
                  <a:gd name="T56" fmla="*/ 113 w 113"/>
                  <a:gd name="T57" fmla="*/ 114 h 11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3" h="114">
                    <a:moveTo>
                      <a:pt x="111" y="51"/>
                    </a:moveTo>
                    <a:lnTo>
                      <a:pt x="113" y="60"/>
                    </a:lnTo>
                    <a:lnTo>
                      <a:pt x="111" y="70"/>
                    </a:lnTo>
                    <a:lnTo>
                      <a:pt x="98" y="86"/>
                    </a:lnTo>
                    <a:lnTo>
                      <a:pt x="64" y="114"/>
                    </a:lnTo>
                    <a:lnTo>
                      <a:pt x="63" y="97"/>
                    </a:lnTo>
                    <a:lnTo>
                      <a:pt x="54" y="83"/>
                    </a:lnTo>
                    <a:lnTo>
                      <a:pt x="24" y="61"/>
                    </a:lnTo>
                    <a:lnTo>
                      <a:pt x="11" y="50"/>
                    </a:lnTo>
                    <a:lnTo>
                      <a:pt x="2" y="37"/>
                    </a:lnTo>
                    <a:lnTo>
                      <a:pt x="0" y="21"/>
                    </a:lnTo>
                    <a:lnTo>
                      <a:pt x="10" y="0"/>
                    </a:lnTo>
                    <a:lnTo>
                      <a:pt x="24" y="2"/>
                    </a:lnTo>
                    <a:lnTo>
                      <a:pt x="37" y="9"/>
                    </a:lnTo>
                    <a:lnTo>
                      <a:pt x="58" y="33"/>
                    </a:lnTo>
                    <a:lnTo>
                      <a:pt x="81" y="52"/>
                    </a:lnTo>
                    <a:lnTo>
                      <a:pt x="95" y="55"/>
                    </a:lnTo>
                    <a:lnTo>
                      <a:pt x="111" y="51"/>
                    </a:lnTo>
                    <a:close/>
                  </a:path>
                </a:pathLst>
              </a:custGeom>
              <a:solidFill>
                <a:srgbClr val="000000"/>
              </a:solidFill>
              <a:ln w="9525">
                <a:noFill/>
                <a:round/>
                <a:headEnd/>
                <a:tailEnd/>
              </a:ln>
            </p:spPr>
            <p:txBody>
              <a:bodyPr/>
              <a:lstStyle/>
              <a:p>
                <a:endParaRPr lang="fr-FR"/>
              </a:p>
            </p:txBody>
          </p:sp>
          <p:sp>
            <p:nvSpPr>
              <p:cNvPr id="45" name="Freeform 26"/>
              <p:cNvSpPr>
                <a:spLocks/>
              </p:cNvSpPr>
              <p:nvPr/>
            </p:nvSpPr>
            <p:spPr bwMode="auto">
              <a:xfrm>
                <a:off x="4186" y="2751"/>
                <a:ext cx="10" cy="8"/>
              </a:xfrm>
              <a:custGeom>
                <a:avLst/>
                <a:gdLst>
                  <a:gd name="T0" fmla="*/ 56 w 56"/>
                  <a:gd name="T1" fmla="*/ 0 h 51"/>
                  <a:gd name="T2" fmla="*/ 0 w 56"/>
                  <a:gd name="T3" fmla="*/ 51 h 51"/>
                  <a:gd name="T4" fmla="*/ 56 w 56"/>
                  <a:gd name="T5" fmla="*/ 0 h 51"/>
                  <a:gd name="T6" fmla="*/ 0 60000 65536"/>
                  <a:gd name="T7" fmla="*/ 0 60000 65536"/>
                  <a:gd name="T8" fmla="*/ 0 60000 65536"/>
                  <a:gd name="T9" fmla="*/ 0 w 56"/>
                  <a:gd name="T10" fmla="*/ 0 h 51"/>
                  <a:gd name="T11" fmla="*/ 56 w 56"/>
                  <a:gd name="T12" fmla="*/ 51 h 51"/>
                </a:gdLst>
                <a:ahLst/>
                <a:cxnLst>
                  <a:cxn ang="T6">
                    <a:pos x="T0" y="T1"/>
                  </a:cxn>
                  <a:cxn ang="T7">
                    <a:pos x="T2" y="T3"/>
                  </a:cxn>
                  <a:cxn ang="T8">
                    <a:pos x="T4" y="T5"/>
                  </a:cxn>
                </a:cxnLst>
                <a:rect l="T9" t="T10" r="T11" b="T12"/>
                <a:pathLst>
                  <a:path w="56" h="51">
                    <a:moveTo>
                      <a:pt x="56" y="0"/>
                    </a:moveTo>
                    <a:lnTo>
                      <a:pt x="0" y="51"/>
                    </a:lnTo>
                    <a:lnTo>
                      <a:pt x="56" y="0"/>
                    </a:lnTo>
                    <a:close/>
                  </a:path>
                </a:pathLst>
              </a:custGeom>
              <a:solidFill>
                <a:srgbClr val="F2CC6B"/>
              </a:solidFill>
              <a:ln w="9525">
                <a:noFill/>
                <a:round/>
                <a:headEnd/>
                <a:tailEnd/>
              </a:ln>
            </p:spPr>
            <p:txBody>
              <a:bodyPr/>
              <a:lstStyle/>
              <a:p>
                <a:endParaRPr lang="fr-FR"/>
              </a:p>
            </p:txBody>
          </p:sp>
          <p:sp>
            <p:nvSpPr>
              <p:cNvPr id="46" name="Freeform 27"/>
              <p:cNvSpPr>
                <a:spLocks/>
              </p:cNvSpPr>
              <p:nvPr/>
            </p:nvSpPr>
            <p:spPr bwMode="auto">
              <a:xfrm>
                <a:off x="4193" y="2751"/>
                <a:ext cx="12" cy="8"/>
              </a:xfrm>
              <a:custGeom>
                <a:avLst/>
                <a:gdLst>
                  <a:gd name="T0" fmla="*/ 0 w 68"/>
                  <a:gd name="T1" fmla="*/ 47 h 47"/>
                  <a:gd name="T2" fmla="*/ 50 w 68"/>
                  <a:gd name="T3" fmla="*/ 0 h 47"/>
                  <a:gd name="T4" fmla="*/ 68 w 68"/>
                  <a:gd name="T5" fmla="*/ 5 h 47"/>
                  <a:gd name="T6" fmla="*/ 0 w 68"/>
                  <a:gd name="T7" fmla="*/ 47 h 47"/>
                  <a:gd name="T8" fmla="*/ 0 60000 65536"/>
                  <a:gd name="T9" fmla="*/ 0 60000 65536"/>
                  <a:gd name="T10" fmla="*/ 0 60000 65536"/>
                  <a:gd name="T11" fmla="*/ 0 60000 65536"/>
                  <a:gd name="T12" fmla="*/ 0 w 68"/>
                  <a:gd name="T13" fmla="*/ 0 h 47"/>
                  <a:gd name="T14" fmla="*/ 68 w 68"/>
                  <a:gd name="T15" fmla="*/ 47 h 47"/>
                </a:gdLst>
                <a:ahLst/>
                <a:cxnLst>
                  <a:cxn ang="T8">
                    <a:pos x="T0" y="T1"/>
                  </a:cxn>
                  <a:cxn ang="T9">
                    <a:pos x="T2" y="T3"/>
                  </a:cxn>
                  <a:cxn ang="T10">
                    <a:pos x="T4" y="T5"/>
                  </a:cxn>
                  <a:cxn ang="T11">
                    <a:pos x="T6" y="T7"/>
                  </a:cxn>
                </a:cxnLst>
                <a:rect l="T12" t="T13" r="T14" b="T15"/>
                <a:pathLst>
                  <a:path w="68" h="47">
                    <a:moveTo>
                      <a:pt x="0" y="47"/>
                    </a:moveTo>
                    <a:lnTo>
                      <a:pt x="50" y="0"/>
                    </a:lnTo>
                    <a:lnTo>
                      <a:pt x="68" y="5"/>
                    </a:lnTo>
                    <a:lnTo>
                      <a:pt x="0" y="47"/>
                    </a:lnTo>
                    <a:close/>
                  </a:path>
                </a:pathLst>
              </a:custGeom>
              <a:solidFill>
                <a:srgbClr val="F2CC6B"/>
              </a:solidFill>
              <a:ln w="9525">
                <a:noFill/>
                <a:round/>
                <a:headEnd/>
                <a:tailEnd/>
              </a:ln>
            </p:spPr>
            <p:txBody>
              <a:bodyPr/>
              <a:lstStyle/>
              <a:p>
                <a:endParaRPr lang="fr-FR"/>
              </a:p>
            </p:txBody>
          </p:sp>
          <p:sp>
            <p:nvSpPr>
              <p:cNvPr id="47" name="Freeform 28"/>
              <p:cNvSpPr>
                <a:spLocks/>
              </p:cNvSpPr>
              <p:nvPr/>
            </p:nvSpPr>
            <p:spPr bwMode="auto">
              <a:xfrm>
                <a:off x="4202" y="2752"/>
                <a:ext cx="10" cy="8"/>
              </a:xfrm>
              <a:custGeom>
                <a:avLst/>
                <a:gdLst>
                  <a:gd name="T0" fmla="*/ 64 w 64"/>
                  <a:gd name="T1" fmla="*/ 0 h 50"/>
                  <a:gd name="T2" fmla="*/ 52 w 64"/>
                  <a:gd name="T3" fmla="*/ 17 h 50"/>
                  <a:gd name="T4" fmla="*/ 39 w 64"/>
                  <a:gd name="T5" fmla="*/ 30 h 50"/>
                  <a:gd name="T6" fmla="*/ 0 w 64"/>
                  <a:gd name="T7" fmla="*/ 50 h 50"/>
                  <a:gd name="T8" fmla="*/ 12 w 64"/>
                  <a:gd name="T9" fmla="*/ 33 h 50"/>
                  <a:gd name="T10" fmla="*/ 28 w 64"/>
                  <a:gd name="T11" fmla="*/ 17 h 50"/>
                  <a:gd name="T12" fmla="*/ 45 w 64"/>
                  <a:gd name="T13" fmla="*/ 6 h 50"/>
                  <a:gd name="T14" fmla="*/ 64 w 64"/>
                  <a:gd name="T15" fmla="*/ 0 h 50"/>
                  <a:gd name="T16" fmla="*/ 0 60000 65536"/>
                  <a:gd name="T17" fmla="*/ 0 60000 65536"/>
                  <a:gd name="T18" fmla="*/ 0 60000 65536"/>
                  <a:gd name="T19" fmla="*/ 0 60000 65536"/>
                  <a:gd name="T20" fmla="*/ 0 60000 65536"/>
                  <a:gd name="T21" fmla="*/ 0 60000 65536"/>
                  <a:gd name="T22" fmla="*/ 0 60000 65536"/>
                  <a:gd name="T23" fmla="*/ 0 60000 65536"/>
                  <a:gd name="T24" fmla="*/ 0 w 64"/>
                  <a:gd name="T25" fmla="*/ 0 h 50"/>
                  <a:gd name="T26" fmla="*/ 64 w 64"/>
                  <a:gd name="T27" fmla="*/ 50 h 5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4" h="50">
                    <a:moveTo>
                      <a:pt x="64" y="0"/>
                    </a:moveTo>
                    <a:lnTo>
                      <a:pt x="52" y="17"/>
                    </a:lnTo>
                    <a:lnTo>
                      <a:pt x="39" y="30"/>
                    </a:lnTo>
                    <a:lnTo>
                      <a:pt x="0" y="50"/>
                    </a:lnTo>
                    <a:lnTo>
                      <a:pt x="12" y="33"/>
                    </a:lnTo>
                    <a:lnTo>
                      <a:pt x="28" y="17"/>
                    </a:lnTo>
                    <a:lnTo>
                      <a:pt x="45" y="6"/>
                    </a:lnTo>
                    <a:lnTo>
                      <a:pt x="64" y="0"/>
                    </a:lnTo>
                    <a:close/>
                  </a:path>
                </a:pathLst>
              </a:custGeom>
              <a:solidFill>
                <a:srgbClr val="F2CC6B"/>
              </a:solidFill>
              <a:ln w="9525">
                <a:noFill/>
                <a:round/>
                <a:headEnd/>
                <a:tailEnd/>
              </a:ln>
            </p:spPr>
            <p:txBody>
              <a:bodyPr/>
              <a:lstStyle/>
              <a:p>
                <a:endParaRPr lang="fr-FR"/>
              </a:p>
            </p:txBody>
          </p:sp>
          <p:sp>
            <p:nvSpPr>
              <p:cNvPr id="48" name="Freeform 29"/>
              <p:cNvSpPr>
                <a:spLocks/>
              </p:cNvSpPr>
              <p:nvPr/>
            </p:nvSpPr>
            <p:spPr bwMode="auto">
              <a:xfrm>
                <a:off x="4206" y="2752"/>
                <a:ext cx="16" cy="10"/>
              </a:xfrm>
              <a:custGeom>
                <a:avLst/>
                <a:gdLst>
                  <a:gd name="T0" fmla="*/ 94 w 94"/>
                  <a:gd name="T1" fmla="*/ 0 h 60"/>
                  <a:gd name="T2" fmla="*/ 72 w 94"/>
                  <a:gd name="T3" fmla="*/ 21 h 60"/>
                  <a:gd name="T4" fmla="*/ 50 w 94"/>
                  <a:gd name="T5" fmla="*/ 38 h 60"/>
                  <a:gd name="T6" fmla="*/ 0 w 94"/>
                  <a:gd name="T7" fmla="*/ 60 h 60"/>
                  <a:gd name="T8" fmla="*/ 47 w 94"/>
                  <a:gd name="T9" fmla="*/ 28 h 60"/>
                  <a:gd name="T10" fmla="*/ 94 w 94"/>
                  <a:gd name="T11" fmla="*/ 0 h 60"/>
                  <a:gd name="T12" fmla="*/ 0 60000 65536"/>
                  <a:gd name="T13" fmla="*/ 0 60000 65536"/>
                  <a:gd name="T14" fmla="*/ 0 60000 65536"/>
                  <a:gd name="T15" fmla="*/ 0 60000 65536"/>
                  <a:gd name="T16" fmla="*/ 0 60000 65536"/>
                  <a:gd name="T17" fmla="*/ 0 60000 65536"/>
                  <a:gd name="T18" fmla="*/ 0 w 94"/>
                  <a:gd name="T19" fmla="*/ 0 h 60"/>
                  <a:gd name="T20" fmla="*/ 94 w 94"/>
                  <a:gd name="T21" fmla="*/ 60 h 60"/>
                </a:gdLst>
                <a:ahLst/>
                <a:cxnLst>
                  <a:cxn ang="T12">
                    <a:pos x="T0" y="T1"/>
                  </a:cxn>
                  <a:cxn ang="T13">
                    <a:pos x="T2" y="T3"/>
                  </a:cxn>
                  <a:cxn ang="T14">
                    <a:pos x="T4" y="T5"/>
                  </a:cxn>
                  <a:cxn ang="T15">
                    <a:pos x="T6" y="T7"/>
                  </a:cxn>
                  <a:cxn ang="T16">
                    <a:pos x="T8" y="T9"/>
                  </a:cxn>
                  <a:cxn ang="T17">
                    <a:pos x="T10" y="T11"/>
                  </a:cxn>
                </a:cxnLst>
                <a:rect l="T18" t="T19" r="T20" b="T21"/>
                <a:pathLst>
                  <a:path w="94" h="60">
                    <a:moveTo>
                      <a:pt x="94" y="0"/>
                    </a:moveTo>
                    <a:lnTo>
                      <a:pt x="72" y="21"/>
                    </a:lnTo>
                    <a:lnTo>
                      <a:pt x="50" y="38"/>
                    </a:lnTo>
                    <a:lnTo>
                      <a:pt x="0" y="60"/>
                    </a:lnTo>
                    <a:lnTo>
                      <a:pt x="47" y="28"/>
                    </a:lnTo>
                    <a:lnTo>
                      <a:pt x="94" y="0"/>
                    </a:lnTo>
                    <a:close/>
                  </a:path>
                </a:pathLst>
              </a:custGeom>
              <a:solidFill>
                <a:srgbClr val="F2CC6B"/>
              </a:solidFill>
              <a:ln w="9525">
                <a:noFill/>
                <a:round/>
                <a:headEnd/>
                <a:tailEnd/>
              </a:ln>
            </p:spPr>
            <p:txBody>
              <a:bodyPr/>
              <a:lstStyle/>
              <a:p>
                <a:endParaRPr lang="fr-FR"/>
              </a:p>
            </p:txBody>
          </p:sp>
          <p:sp>
            <p:nvSpPr>
              <p:cNvPr id="49" name="Freeform 30"/>
              <p:cNvSpPr>
                <a:spLocks/>
              </p:cNvSpPr>
              <p:nvPr/>
            </p:nvSpPr>
            <p:spPr bwMode="auto">
              <a:xfrm>
                <a:off x="4219" y="2754"/>
                <a:ext cx="11" cy="8"/>
              </a:xfrm>
              <a:custGeom>
                <a:avLst/>
                <a:gdLst>
                  <a:gd name="T0" fmla="*/ 72 w 72"/>
                  <a:gd name="T1" fmla="*/ 3 h 50"/>
                  <a:gd name="T2" fmla="*/ 55 w 72"/>
                  <a:gd name="T3" fmla="*/ 16 h 50"/>
                  <a:gd name="T4" fmla="*/ 36 w 72"/>
                  <a:gd name="T5" fmla="*/ 27 h 50"/>
                  <a:gd name="T6" fmla="*/ 17 w 72"/>
                  <a:gd name="T7" fmla="*/ 37 h 50"/>
                  <a:gd name="T8" fmla="*/ 0 w 72"/>
                  <a:gd name="T9" fmla="*/ 50 h 50"/>
                  <a:gd name="T10" fmla="*/ 3 w 72"/>
                  <a:gd name="T11" fmla="*/ 43 h 50"/>
                  <a:gd name="T12" fmla="*/ 10 w 72"/>
                  <a:gd name="T13" fmla="*/ 33 h 50"/>
                  <a:gd name="T14" fmla="*/ 31 w 72"/>
                  <a:gd name="T15" fmla="*/ 15 h 50"/>
                  <a:gd name="T16" fmla="*/ 53 w 72"/>
                  <a:gd name="T17" fmla="*/ 3 h 50"/>
                  <a:gd name="T18" fmla="*/ 64 w 72"/>
                  <a:gd name="T19" fmla="*/ 0 h 50"/>
                  <a:gd name="T20" fmla="*/ 72 w 72"/>
                  <a:gd name="T21" fmla="*/ 3 h 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2"/>
                  <a:gd name="T34" fmla="*/ 0 h 50"/>
                  <a:gd name="T35" fmla="*/ 72 w 72"/>
                  <a:gd name="T36" fmla="*/ 50 h 5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2" h="50">
                    <a:moveTo>
                      <a:pt x="72" y="3"/>
                    </a:moveTo>
                    <a:lnTo>
                      <a:pt x="55" y="16"/>
                    </a:lnTo>
                    <a:lnTo>
                      <a:pt x="36" y="27"/>
                    </a:lnTo>
                    <a:lnTo>
                      <a:pt x="17" y="37"/>
                    </a:lnTo>
                    <a:lnTo>
                      <a:pt x="0" y="50"/>
                    </a:lnTo>
                    <a:lnTo>
                      <a:pt x="3" y="43"/>
                    </a:lnTo>
                    <a:lnTo>
                      <a:pt x="10" y="33"/>
                    </a:lnTo>
                    <a:lnTo>
                      <a:pt x="31" y="15"/>
                    </a:lnTo>
                    <a:lnTo>
                      <a:pt x="53" y="3"/>
                    </a:lnTo>
                    <a:lnTo>
                      <a:pt x="64" y="0"/>
                    </a:lnTo>
                    <a:lnTo>
                      <a:pt x="72" y="3"/>
                    </a:lnTo>
                    <a:close/>
                  </a:path>
                </a:pathLst>
              </a:custGeom>
              <a:solidFill>
                <a:srgbClr val="F2CC6B"/>
              </a:solidFill>
              <a:ln w="9525">
                <a:noFill/>
                <a:round/>
                <a:headEnd/>
                <a:tailEnd/>
              </a:ln>
            </p:spPr>
            <p:txBody>
              <a:bodyPr/>
              <a:lstStyle/>
              <a:p>
                <a:endParaRPr lang="fr-FR"/>
              </a:p>
            </p:txBody>
          </p:sp>
          <p:sp>
            <p:nvSpPr>
              <p:cNvPr id="50" name="Freeform 31"/>
              <p:cNvSpPr>
                <a:spLocks/>
              </p:cNvSpPr>
              <p:nvPr/>
            </p:nvSpPr>
            <p:spPr bwMode="auto">
              <a:xfrm>
                <a:off x="3839" y="2761"/>
                <a:ext cx="341" cy="341"/>
              </a:xfrm>
              <a:custGeom>
                <a:avLst/>
                <a:gdLst>
                  <a:gd name="T0" fmla="*/ 2033 w 2045"/>
                  <a:gd name="T1" fmla="*/ 37 h 2045"/>
                  <a:gd name="T2" fmla="*/ 1014 w 2045"/>
                  <a:gd name="T3" fmla="*/ 1038 h 2045"/>
                  <a:gd name="T4" fmla="*/ 0 w 2045"/>
                  <a:gd name="T5" fmla="*/ 2045 h 2045"/>
                  <a:gd name="T6" fmla="*/ 0 w 2045"/>
                  <a:gd name="T7" fmla="*/ 2015 h 2045"/>
                  <a:gd name="T8" fmla="*/ 1741 w 2045"/>
                  <a:gd name="T9" fmla="*/ 295 h 2045"/>
                  <a:gd name="T10" fmla="*/ 2045 w 2045"/>
                  <a:gd name="T11" fmla="*/ 0 h 2045"/>
                  <a:gd name="T12" fmla="*/ 2033 w 2045"/>
                  <a:gd name="T13" fmla="*/ 37 h 2045"/>
                  <a:gd name="T14" fmla="*/ 0 60000 65536"/>
                  <a:gd name="T15" fmla="*/ 0 60000 65536"/>
                  <a:gd name="T16" fmla="*/ 0 60000 65536"/>
                  <a:gd name="T17" fmla="*/ 0 60000 65536"/>
                  <a:gd name="T18" fmla="*/ 0 60000 65536"/>
                  <a:gd name="T19" fmla="*/ 0 60000 65536"/>
                  <a:gd name="T20" fmla="*/ 0 60000 65536"/>
                  <a:gd name="T21" fmla="*/ 0 w 2045"/>
                  <a:gd name="T22" fmla="*/ 0 h 2045"/>
                  <a:gd name="T23" fmla="*/ 2045 w 2045"/>
                  <a:gd name="T24" fmla="*/ 2045 h 20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45" h="2045">
                    <a:moveTo>
                      <a:pt x="2033" y="37"/>
                    </a:moveTo>
                    <a:lnTo>
                      <a:pt x="1014" y="1038"/>
                    </a:lnTo>
                    <a:lnTo>
                      <a:pt x="0" y="2045"/>
                    </a:lnTo>
                    <a:lnTo>
                      <a:pt x="0" y="2015"/>
                    </a:lnTo>
                    <a:lnTo>
                      <a:pt x="1741" y="295"/>
                    </a:lnTo>
                    <a:lnTo>
                      <a:pt x="2045" y="0"/>
                    </a:lnTo>
                    <a:lnTo>
                      <a:pt x="2033" y="37"/>
                    </a:lnTo>
                    <a:close/>
                  </a:path>
                </a:pathLst>
              </a:custGeom>
              <a:solidFill>
                <a:srgbClr val="F2CC6B"/>
              </a:solidFill>
              <a:ln w="9525">
                <a:noFill/>
                <a:round/>
                <a:headEnd/>
                <a:tailEnd/>
              </a:ln>
            </p:spPr>
            <p:txBody>
              <a:bodyPr/>
              <a:lstStyle/>
              <a:p>
                <a:endParaRPr lang="fr-FR"/>
              </a:p>
            </p:txBody>
          </p:sp>
          <p:sp>
            <p:nvSpPr>
              <p:cNvPr id="51" name="Freeform 32"/>
              <p:cNvSpPr>
                <a:spLocks/>
              </p:cNvSpPr>
              <p:nvPr/>
            </p:nvSpPr>
            <p:spPr bwMode="auto">
              <a:xfrm>
                <a:off x="3853" y="2762"/>
                <a:ext cx="344" cy="344"/>
              </a:xfrm>
              <a:custGeom>
                <a:avLst/>
                <a:gdLst>
                  <a:gd name="T0" fmla="*/ 2063 w 2068"/>
                  <a:gd name="T1" fmla="*/ 26 h 2065"/>
                  <a:gd name="T2" fmla="*/ 1540 w 2068"/>
                  <a:gd name="T3" fmla="*/ 538 h 2065"/>
                  <a:gd name="T4" fmla="*/ 1028 w 2068"/>
                  <a:gd name="T5" fmla="*/ 1045 h 2065"/>
                  <a:gd name="T6" fmla="*/ 0 w 2068"/>
                  <a:gd name="T7" fmla="*/ 2065 h 2065"/>
                  <a:gd name="T8" fmla="*/ 0 w 2068"/>
                  <a:gd name="T9" fmla="*/ 2041 h 2065"/>
                  <a:gd name="T10" fmla="*/ 2057 w 2068"/>
                  <a:gd name="T11" fmla="*/ 7 h 2065"/>
                  <a:gd name="T12" fmla="*/ 2068 w 2068"/>
                  <a:gd name="T13" fmla="*/ 0 h 2065"/>
                  <a:gd name="T14" fmla="*/ 2063 w 2068"/>
                  <a:gd name="T15" fmla="*/ 26 h 2065"/>
                  <a:gd name="T16" fmla="*/ 0 60000 65536"/>
                  <a:gd name="T17" fmla="*/ 0 60000 65536"/>
                  <a:gd name="T18" fmla="*/ 0 60000 65536"/>
                  <a:gd name="T19" fmla="*/ 0 60000 65536"/>
                  <a:gd name="T20" fmla="*/ 0 60000 65536"/>
                  <a:gd name="T21" fmla="*/ 0 60000 65536"/>
                  <a:gd name="T22" fmla="*/ 0 60000 65536"/>
                  <a:gd name="T23" fmla="*/ 0 60000 65536"/>
                  <a:gd name="T24" fmla="*/ 0 w 2068"/>
                  <a:gd name="T25" fmla="*/ 0 h 2065"/>
                  <a:gd name="T26" fmla="*/ 2068 w 2068"/>
                  <a:gd name="T27" fmla="*/ 2065 h 20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68" h="2065">
                    <a:moveTo>
                      <a:pt x="2063" y="26"/>
                    </a:moveTo>
                    <a:lnTo>
                      <a:pt x="1540" y="538"/>
                    </a:lnTo>
                    <a:lnTo>
                      <a:pt x="1028" y="1045"/>
                    </a:lnTo>
                    <a:lnTo>
                      <a:pt x="0" y="2065"/>
                    </a:lnTo>
                    <a:lnTo>
                      <a:pt x="0" y="2041"/>
                    </a:lnTo>
                    <a:lnTo>
                      <a:pt x="2057" y="7"/>
                    </a:lnTo>
                    <a:lnTo>
                      <a:pt x="2068" y="0"/>
                    </a:lnTo>
                    <a:lnTo>
                      <a:pt x="2063" y="26"/>
                    </a:lnTo>
                    <a:close/>
                  </a:path>
                </a:pathLst>
              </a:custGeom>
              <a:solidFill>
                <a:srgbClr val="F2CC6B"/>
              </a:solidFill>
              <a:ln w="9525">
                <a:noFill/>
                <a:round/>
                <a:headEnd/>
                <a:tailEnd/>
              </a:ln>
            </p:spPr>
            <p:txBody>
              <a:bodyPr/>
              <a:lstStyle/>
              <a:p>
                <a:endParaRPr lang="fr-FR"/>
              </a:p>
            </p:txBody>
          </p:sp>
          <p:sp>
            <p:nvSpPr>
              <p:cNvPr id="52" name="Freeform 33"/>
              <p:cNvSpPr>
                <a:spLocks/>
              </p:cNvSpPr>
              <p:nvPr/>
            </p:nvSpPr>
            <p:spPr bwMode="auto">
              <a:xfrm>
                <a:off x="3833" y="2763"/>
                <a:ext cx="338" cy="336"/>
              </a:xfrm>
              <a:custGeom>
                <a:avLst/>
                <a:gdLst>
                  <a:gd name="T0" fmla="*/ 647 w 2028"/>
                  <a:gd name="T1" fmla="*/ 1374 h 2015"/>
                  <a:gd name="T2" fmla="*/ 481 w 2028"/>
                  <a:gd name="T3" fmla="*/ 1533 h 2015"/>
                  <a:gd name="T4" fmla="*/ 322 w 2028"/>
                  <a:gd name="T5" fmla="*/ 1693 h 2015"/>
                  <a:gd name="T6" fmla="*/ 164 w 2028"/>
                  <a:gd name="T7" fmla="*/ 1854 h 2015"/>
                  <a:gd name="T8" fmla="*/ 0 w 2028"/>
                  <a:gd name="T9" fmla="*/ 2015 h 2015"/>
                  <a:gd name="T10" fmla="*/ 0 w 2028"/>
                  <a:gd name="T11" fmla="*/ 1998 h 2015"/>
                  <a:gd name="T12" fmla="*/ 1911 w 2028"/>
                  <a:gd name="T13" fmla="*/ 108 h 2015"/>
                  <a:gd name="T14" fmla="*/ 2028 w 2028"/>
                  <a:gd name="T15" fmla="*/ 0 h 2015"/>
                  <a:gd name="T16" fmla="*/ 1691 w 2028"/>
                  <a:gd name="T17" fmla="*/ 342 h 2015"/>
                  <a:gd name="T18" fmla="*/ 1340 w 2028"/>
                  <a:gd name="T19" fmla="*/ 688 h 2015"/>
                  <a:gd name="T20" fmla="*/ 986 w 2028"/>
                  <a:gd name="T21" fmla="*/ 1035 h 2015"/>
                  <a:gd name="T22" fmla="*/ 647 w 2028"/>
                  <a:gd name="T23" fmla="*/ 1374 h 201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28"/>
                  <a:gd name="T37" fmla="*/ 0 h 2015"/>
                  <a:gd name="T38" fmla="*/ 2028 w 2028"/>
                  <a:gd name="T39" fmla="*/ 2015 h 201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28" h="2015">
                    <a:moveTo>
                      <a:pt x="647" y="1374"/>
                    </a:moveTo>
                    <a:lnTo>
                      <a:pt x="481" y="1533"/>
                    </a:lnTo>
                    <a:lnTo>
                      <a:pt x="322" y="1693"/>
                    </a:lnTo>
                    <a:lnTo>
                      <a:pt x="164" y="1854"/>
                    </a:lnTo>
                    <a:lnTo>
                      <a:pt x="0" y="2015"/>
                    </a:lnTo>
                    <a:lnTo>
                      <a:pt x="0" y="1998"/>
                    </a:lnTo>
                    <a:lnTo>
                      <a:pt x="1911" y="108"/>
                    </a:lnTo>
                    <a:lnTo>
                      <a:pt x="2028" y="0"/>
                    </a:lnTo>
                    <a:lnTo>
                      <a:pt x="1691" y="342"/>
                    </a:lnTo>
                    <a:lnTo>
                      <a:pt x="1340" y="688"/>
                    </a:lnTo>
                    <a:lnTo>
                      <a:pt x="986" y="1035"/>
                    </a:lnTo>
                    <a:lnTo>
                      <a:pt x="647" y="1374"/>
                    </a:lnTo>
                    <a:close/>
                  </a:path>
                </a:pathLst>
              </a:custGeom>
              <a:solidFill>
                <a:srgbClr val="F2CC6B"/>
              </a:solidFill>
              <a:ln w="9525">
                <a:noFill/>
                <a:round/>
                <a:headEnd/>
                <a:tailEnd/>
              </a:ln>
            </p:spPr>
            <p:txBody>
              <a:bodyPr/>
              <a:lstStyle/>
              <a:p>
                <a:endParaRPr lang="fr-FR"/>
              </a:p>
            </p:txBody>
          </p:sp>
          <p:sp>
            <p:nvSpPr>
              <p:cNvPr id="53" name="Freeform 34"/>
              <p:cNvSpPr>
                <a:spLocks/>
              </p:cNvSpPr>
              <p:nvPr/>
            </p:nvSpPr>
            <p:spPr bwMode="auto">
              <a:xfrm>
                <a:off x="3845" y="2765"/>
                <a:ext cx="342" cy="337"/>
              </a:xfrm>
              <a:custGeom>
                <a:avLst/>
                <a:gdLst>
                  <a:gd name="T0" fmla="*/ 1921 w 2053"/>
                  <a:gd name="T1" fmla="*/ 143 h 2026"/>
                  <a:gd name="T2" fmla="*/ 18 w 2053"/>
                  <a:gd name="T3" fmla="*/ 2026 h 2026"/>
                  <a:gd name="T4" fmla="*/ 0 w 2053"/>
                  <a:gd name="T5" fmla="*/ 2026 h 2026"/>
                  <a:gd name="T6" fmla="*/ 248 w 2053"/>
                  <a:gd name="T7" fmla="*/ 1772 h 2026"/>
                  <a:gd name="T8" fmla="*/ 500 w 2053"/>
                  <a:gd name="T9" fmla="*/ 1517 h 2026"/>
                  <a:gd name="T10" fmla="*/ 1012 w 2053"/>
                  <a:gd name="T11" fmla="*/ 1009 h 2026"/>
                  <a:gd name="T12" fmla="*/ 2042 w 2053"/>
                  <a:gd name="T13" fmla="*/ 0 h 2026"/>
                  <a:gd name="T14" fmla="*/ 2053 w 2053"/>
                  <a:gd name="T15" fmla="*/ 0 h 2026"/>
                  <a:gd name="T16" fmla="*/ 1921 w 2053"/>
                  <a:gd name="T17" fmla="*/ 143 h 202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53"/>
                  <a:gd name="T28" fmla="*/ 0 h 2026"/>
                  <a:gd name="T29" fmla="*/ 2053 w 2053"/>
                  <a:gd name="T30" fmla="*/ 2026 h 202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53" h="2026">
                    <a:moveTo>
                      <a:pt x="1921" y="143"/>
                    </a:moveTo>
                    <a:lnTo>
                      <a:pt x="18" y="2026"/>
                    </a:lnTo>
                    <a:lnTo>
                      <a:pt x="0" y="2026"/>
                    </a:lnTo>
                    <a:lnTo>
                      <a:pt x="248" y="1772"/>
                    </a:lnTo>
                    <a:lnTo>
                      <a:pt x="500" y="1517"/>
                    </a:lnTo>
                    <a:lnTo>
                      <a:pt x="1012" y="1009"/>
                    </a:lnTo>
                    <a:lnTo>
                      <a:pt x="2042" y="0"/>
                    </a:lnTo>
                    <a:lnTo>
                      <a:pt x="2053" y="0"/>
                    </a:lnTo>
                    <a:lnTo>
                      <a:pt x="1921" y="143"/>
                    </a:lnTo>
                    <a:close/>
                  </a:path>
                </a:pathLst>
              </a:custGeom>
              <a:solidFill>
                <a:srgbClr val="F2CC6B"/>
              </a:solidFill>
              <a:ln w="9525">
                <a:noFill/>
                <a:round/>
                <a:headEnd/>
                <a:tailEnd/>
              </a:ln>
            </p:spPr>
            <p:txBody>
              <a:bodyPr/>
              <a:lstStyle/>
              <a:p>
                <a:endParaRPr lang="fr-FR"/>
              </a:p>
            </p:txBody>
          </p:sp>
          <p:sp>
            <p:nvSpPr>
              <p:cNvPr id="54" name="Freeform 35"/>
              <p:cNvSpPr>
                <a:spLocks/>
              </p:cNvSpPr>
              <p:nvPr/>
            </p:nvSpPr>
            <p:spPr bwMode="auto">
              <a:xfrm>
                <a:off x="3866" y="2765"/>
                <a:ext cx="346" cy="346"/>
              </a:xfrm>
              <a:custGeom>
                <a:avLst/>
                <a:gdLst>
                  <a:gd name="T0" fmla="*/ 2065 w 2078"/>
                  <a:gd name="T1" fmla="*/ 36 h 2076"/>
                  <a:gd name="T2" fmla="*/ 709 w 2078"/>
                  <a:gd name="T3" fmla="*/ 1367 h 2076"/>
                  <a:gd name="T4" fmla="*/ 709 w 2078"/>
                  <a:gd name="T5" fmla="*/ 1381 h 2076"/>
                  <a:gd name="T6" fmla="*/ 527 w 2078"/>
                  <a:gd name="T7" fmla="*/ 1550 h 2076"/>
                  <a:gd name="T8" fmla="*/ 347 w 2078"/>
                  <a:gd name="T9" fmla="*/ 1725 h 2076"/>
                  <a:gd name="T10" fmla="*/ 171 w 2078"/>
                  <a:gd name="T11" fmla="*/ 1903 h 2076"/>
                  <a:gd name="T12" fmla="*/ 4 w 2078"/>
                  <a:gd name="T13" fmla="*/ 2076 h 2076"/>
                  <a:gd name="T14" fmla="*/ 0 w 2078"/>
                  <a:gd name="T15" fmla="*/ 2067 h 2076"/>
                  <a:gd name="T16" fmla="*/ 244 w 2078"/>
                  <a:gd name="T17" fmla="*/ 1800 h 2076"/>
                  <a:gd name="T18" fmla="*/ 2054 w 2078"/>
                  <a:gd name="T19" fmla="*/ 21 h 2076"/>
                  <a:gd name="T20" fmla="*/ 2061 w 2078"/>
                  <a:gd name="T21" fmla="*/ 17 h 2076"/>
                  <a:gd name="T22" fmla="*/ 2066 w 2078"/>
                  <a:gd name="T23" fmla="*/ 10 h 2076"/>
                  <a:gd name="T24" fmla="*/ 2071 w 2078"/>
                  <a:gd name="T25" fmla="*/ 3 h 2076"/>
                  <a:gd name="T26" fmla="*/ 2078 w 2078"/>
                  <a:gd name="T27" fmla="*/ 0 h 2076"/>
                  <a:gd name="T28" fmla="*/ 2065 w 2078"/>
                  <a:gd name="T29" fmla="*/ 36 h 207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078"/>
                  <a:gd name="T46" fmla="*/ 0 h 2076"/>
                  <a:gd name="T47" fmla="*/ 2078 w 2078"/>
                  <a:gd name="T48" fmla="*/ 2076 h 207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078" h="2076">
                    <a:moveTo>
                      <a:pt x="2065" y="36"/>
                    </a:moveTo>
                    <a:lnTo>
                      <a:pt x="709" y="1367"/>
                    </a:lnTo>
                    <a:lnTo>
                      <a:pt x="709" y="1381"/>
                    </a:lnTo>
                    <a:lnTo>
                      <a:pt x="527" y="1550"/>
                    </a:lnTo>
                    <a:lnTo>
                      <a:pt x="347" y="1725"/>
                    </a:lnTo>
                    <a:lnTo>
                      <a:pt x="171" y="1903"/>
                    </a:lnTo>
                    <a:lnTo>
                      <a:pt x="4" y="2076"/>
                    </a:lnTo>
                    <a:lnTo>
                      <a:pt x="0" y="2067"/>
                    </a:lnTo>
                    <a:lnTo>
                      <a:pt x="244" y="1800"/>
                    </a:lnTo>
                    <a:lnTo>
                      <a:pt x="2054" y="21"/>
                    </a:lnTo>
                    <a:lnTo>
                      <a:pt x="2061" y="17"/>
                    </a:lnTo>
                    <a:lnTo>
                      <a:pt x="2066" y="10"/>
                    </a:lnTo>
                    <a:lnTo>
                      <a:pt x="2071" y="3"/>
                    </a:lnTo>
                    <a:lnTo>
                      <a:pt x="2078" y="0"/>
                    </a:lnTo>
                    <a:lnTo>
                      <a:pt x="2065" y="36"/>
                    </a:lnTo>
                    <a:close/>
                  </a:path>
                </a:pathLst>
              </a:custGeom>
              <a:solidFill>
                <a:srgbClr val="F2CC6B"/>
              </a:solidFill>
              <a:ln w="9525">
                <a:noFill/>
                <a:round/>
                <a:headEnd/>
                <a:tailEnd/>
              </a:ln>
            </p:spPr>
            <p:txBody>
              <a:bodyPr/>
              <a:lstStyle/>
              <a:p>
                <a:endParaRPr lang="fr-FR"/>
              </a:p>
            </p:txBody>
          </p:sp>
          <p:sp>
            <p:nvSpPr>
              <p:cNvPr id="55" name="Freeform 36"/>
              <p:cNvSpPr>
                <a:spLocks/>
              </p:cNvSpPr>
              <p:nvPr/>
            </p:nvSpPr>
            <p:spPr bwMode="auto">
              <a:xfrm>
                <a:off x="3860" y="2765"/>
                <a:ext cx="344" cy="339"/>
              </a:xfrm>
              <a:custGeom>
                <a:avLst/>
                <a:gdLst>
                  <a:gd name="T0" fmla="*/ 21 w 2063"/>
                  <a:gd name="T1" fmla="*/ 2031 h 2034"/>
                  <a:gd name="T2" fmla="*/ 0 w 2063"/>
                  <a:gd name="T3" fmla="*/ 2034 h 2034"/>
                  <a:gd name="T4" fmla="*/ 1026 w 2063"/>
                  <a:gd name="T5" fmla="*/ 1010 h 2034"/>
                  <a:gd name="T6" fmla="*/ 1547 w 2063"/>
                  <a:gd name="T7" fmla="*/ 497 h 2034"/>
                  <a:gd name="T8" fmla="*/ 1742 w 2063"/>
                  <a:gd name="T9" fmla="*/ 307 h 2034"/>
                  <a:gd name="T10" fmla="*/ 2063 w 2063"/>
                  <a:gd name="T11" fmla="*/ 0 h 2034"/>
                  <a:gd name="T12" fmla="*/ 1558 w 2063"/>
                  <a:gd name="T13" fmla="*/ 511 h 2034"/>
                  <a:gd name="T14" fmla="*/ 1050 w 2063"/>
                  <a:gd name="T15" fmla="*/ 1012 h 2034"/>
                  <a:gd name="T16" fmla="*/ 539 w 2063"/>
                  <a:gd name="T17" fmla="*/ 1516 h 2034"/>
                  <a:gd name="T18" fmla="*/ 21 w 2063"/>
                  <a:gd name="T19" fmla="*/ 2031 h 20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63"/>
                  <a:gd name="T31" fmla="*/ 0 h 2034"/>
                  <a:gd name="T32" fmla="*/ 2063 w 2063"/>
                  <a:gd name="T33" fmla="*/ 2034 h 203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63" h="2034">
                    <a:moveTo>
                      <a:pt x="21" y="2031"/>
                    </a:moveTo>
                    <a:lnTo>
                      <a:pt x="0" y="2034"/>
                    </a:lnTo>
                    <a:lnTo>
                      <a:pt x="1026" y="1010"/>
                    </a:lnTo>
                    <a:lnTo>
                      <a:pt x="1547" y="497"/>
                    </a:lnTo>
                    <a:lnTo>
                      <a:pt x="1742" y="307"/>
                    </a:lnTo>
                    <a:lnTo>
                      <a:pt x="2063" y="0"/>
                    </a:lnTo>
                    <a:lnTo>
                      <a:pt x="1558" y="511"/>
                    </a:lnTo>
                    <a:lnTo>
                      <a:pt x="1050" y="1012"/>
                    </a:lnTo>
                    <a:lnTo>
                      <a:pt x="539" y="1516"/>
                    </a:lnTo>
                    <a:lnTo>
                      <a:pt x="21" y="2031"/>
                    </a:lnTo>
                    <a:close/>
                  </a:path>
                </a:pathLst>
              </a:custGeom>
              <a:solidFill>
                <a:srgbClr val="F2CC6B"/>
              </a:solidFill>
              <a:ln w="9525">
                <a:noFill/>
                <a:round/>
                <a:headEnd/>
                <a:tailEnd/>
              </a:ln>
            </p:spPr>
            <p:txBody>
              <a:bodyPr/>
              <a:lstStyle/>
              <a:p>
                <a:endParaRPr lang="fr-FR"/>
              </a:p>
            </p:txBody>
          </p:sp>
          <p:sp>
            <p:nvSpPr>
              <p:cNvPr id="56" name="Freeform 37"/>
              <p:cNvSpPr>
                <a:spLocks/>
              </p:cNvSpPr>
              <p:nvPr/>
            </p:nvSpPr>
            <p:spPr bwMode="auto">
              <a:xfrm>
                <a:off x="4388" y="2765"/>
                <a:ext cx="93" cy="93"/>
              </a:xfrm>
              <a:custGeom>
                <a:avLst/>
                <a:gdLst>
                  <a:gd name="T0" fmla="*/ 539 w 556"/>
                  <a:gd name="T1" fmla="*/ 271 h 555"/>
                  <a:gd name="T2" fmla="*/ 501 w 556"/>
                  <a:gd name="T3" fmla="*/ 240 h 555"/>
                  <a:gd name="T4" fmla="*/ 478 w 556"/>
                  <a:gd name="T5" fmla="*/ 217 h 555"/>
                  <a:gd name="T6" fmla="*/ 452 w 556"/>
                  <a:gd name="T7" fmla="*/ 223 h 555"/>
                  <a:gd name="T8" fmla="*/ 481 w 556"/>
                  <a:gd name="T9" fmla="*/ 327 h 555"/>
                  <a:gd name="T10" fmla="*/ 441 w 556"/>
                  <a:gd name="T11" fmla="*/ 284 h 555"/>
                  <a:gd name="T12" fmla="*/ 421 w 556"/>
                  <a:gd name="T13" fmla="*/ 268 h 555"/>
                  <a:gd name="T14" fmla="*/ 394 w 556"/>
                  <a:gd name="T15" fmla="*/ 277 h 555"/>
                  <a:gd name="T16" fmla="*/ 423 w 556"/>
                  <a:gd name="T17" fmla="*/ 385 h 555"/>
                  <a:gd name="T18" fmla="*/ 398 w 556"/>
                  <a:gd name="T19" fmla="*/ 372 h 555"/>
                  <a:gd name="T20" fmla="*/ 369 w 556"/>
                  <a:gd name="T21" fmla="*/ 330 h 555"/>
                  <a:gd name="T22" fmla="*/ 341 w 556"/>
                  <a:gd name="T23" fmla="*/ 324 h 555"/>
                  <a:gd name="T24" fmla="*/ 338 w 556"/>
                  <a:gd name="T25" fmla="*/ 350 h 555"/>
                  <a:gd name="T26" fmla="*/ 376 w 556"/>
                  <a:gd name="T27" fmla="*/ 388 h 555"/>
                  <a:gd name="T28" fmla="*/ 383 w 556"/>
                  <a:gd name="T29" fmla="*/ 426 h 555"/>
                  <a:gd name="T30" fmla="*/ 353 w 556"/>
                  <a:gd name="T31" fmla="*/ 440 h 555"/>
                  <a:gd name="T32" fmla="*/ 341 w 556"/>
                  <a:gd name="T33" fmla="*/ 428 h 555"/>
                  <a:gd name="T34" fmla="*/ 311 w 556"/>
                  <a:gd name="T35" fmla="*/ 385 h 555"/>
                  <a:gd name="T36" fmla="*/ 290 w 556"/>
                  <a:gd name="T37" fmla="*/ 378 h 555"/>
                  <a:gd name="T38" fmla="*/ 275 w 556"/>
                  <a:gd name="T39" fmla="*/ 392 h 555"/>
                  <a:gd name="T40" fmla="*/ 301 w 556"/>
                  <a:gd name="T41" fmla="*/ 432 h 555"/>
                  <a:gd name="T42" fmla="*/ 337 w 556"/>
                  <a:gd name="T43" fmla="*/ 464 h 555"/>
                  <a:gd name="T44" fmla="*/ 237 w 556"/>
                  <a:gd name="T45" fmla="*/ 435 h 555"/>
                  <a:gd name="T46" fmla="*/ 221 w 556"/>
                  <a:gd name="T47" fmla="*/ 469 h 555"/>
                  <a:gd name="T48" fmla="*/ 256 w 556"/>
                  <a:gd name="T49" fmla="*/ 500 h 555"/>
                  <a:gd name="T50" fmla="*/ 270 w 556"/>
                  <a:gd name="T51" fmla="*/ 520 h 555"/>
                  <a:gd name="T52" fmla="*/ 254 w 556"/>
                  <a:gd name="T53" fmla="*/ 546 h 555"/>
                  <a:gd name="T54" fmla="*/ 232 w 556"/>
                  <a:gd name="T55" fmla="*/ 555 h 555"/>
                  <a:gd name="T56" fmla="*/ 162 w 556"/>
                  <a:gd name="T57" fmla="*/ 478 h 555"/>
                  <a:gd name="T58" fmla="*/ 62 w 556"/>
                  <a:gd name="T59" fmla="*/ 372 h 555"/>
                  <a:gd name="T60" fmla="*/ 32 w 556"/>
                  <a:gd name="T61" fmla="*/ 285 h 555"/>
                  <a:gd name="T62" fmla="*/ 144 w 556"/>
                  <a:gd name="T63" fmla="*/ 181 h 555"/>
                  <a:gd name="T64" fmla="*/ 258 w 556"/>
                  <a:gd name="T65" fmla="*/ 72 h 555"/>
                  <a:gd name="T66" fmla="*/ 290 w 556"/>
                  <a:gd name="T67" fmla="*/ 29 h 555"/>
                  <a:gd name="T68" fmla="*/ 338 w 556"/>
                  <a:gd name="T69" fmla="*/ 21 h 555"/>
                  <a:gd name="T70" fmla="*/ 420 w 556"/>
                  <a:gd name="T71" fmla="*/ 73 h 555"/>
                  <a:gd name="T72" fmla="*/ 486 w 556"/>
                  <a:gd name="T73" fmla="*/ 140 h 555"/>
                  <a:gd name="T74" fmla="*/ 536 w 556"/>
                  <a:gd name="T75" fmla="*/ 223 h 55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56"/>
                  <a:gd name="T115" fmla="*/ 0 h 555"/>
                  <a:gd name="T116" fmla="*/ 556 w 556"/>
                  <a:gd name="T117" fmla="*/ 555 h 55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56" h="555">
                    <a:moveTo>
                      <a:pt x="556" y="270"/>
                    </a:moveTo>
                    <a:lnTo>
                      <a:pt x="539" y="271"/>
                    </a:lnTo>
                    <a:lnTo>
                      <a:pt x="525" y="265"/>
                    </a:lnTo>
                    <a:lnTo>
                      <a:pt x="501" y="240"/>
                    </a:lnTo>
                    <a:lnTo>
                      <a:pt x="489" y="227"/>
                    </a:lnTo>
                    <a:lnTo>
                      <a:pt x="478" y="217"/>
                    </a:lnTo>
                    <a:lnTo>
                      <a:pt x="466" y="215"/>
                    </a:lnTo>
                    <a:lnTo>
                      <a:pt x="452" y="223"/>
                    </a:lnTo>
                    <a:lnTo>
                      <a:pt x="508" y="298"/>
                    </a:lnTo>
                    <a:lnTo>
                      <a:pt x="481" y="327"/>
                    </a:lnTo>
                    <a:lnTo>
                      <a:pt x="459" y="309"/>
                    </a:lnTo>
                    <a:lnTo>
                      <a:pt x="441" y="284"/>
                    </a:lnTo>
                    <a:lnTo>
                      <a:pt x="432" y="275"/>
                    </a:lnTo>
                    <a:lnTo>
                      <a:pt x="421" y="268"/>
                    </a:lnTo>
                    <a:lnTo>
                      <a:pt x="409" y="269"/>
                    </a:lnTo>
                    <a:lnTo>
                      <a:pt x="394" y="277"/>
                    </a:lnTo>
                    <a:lnTo>
                      <a:pt x="452" y="352"/>
                    </a:lnTo>
                    <a:lnTo>
                      <a:pt x="423" y="385"/>
                    </a:lnTo>
                    <a:lnTo>
                      <a:pt x="408" y="381"/>
                    </a:lnTo>
                    <a:lnTo>
                      <a:pt x="398" y="372"/>
                    </a:lnTo>
                    <a:lnTo>
                      <a:pt x="384" y="350"/>
                    </a:lnTo>
                    <a:lnTo>
                      <a:pt x="369" y="330"/>
                    </a:lnTo>
                    <a:lnTo>
                      <a:pt x="357" y="324"/>
                    </a:lnTo>
                    <a:lnTo>
                      <a:pt x="341" y="324"/>
                    </a:lnTo>
                    <a:lnTo>
                      <a:pt x="337" y="338"/>
                    </a:lnTo>
                    <a:lnTo>
                      <a:pt x="338" y="350"/>
                    </a:lnTo>
                    <a:lnTo>
                      <a:pt x="354" y="370"/>
                    </a:lnTo>
                    <a:lnTo>
                      <a:pt x="376" y="388"/>
                    </a:lnTo>
                    <a:lnTo>
                      <a:pt x="394" y="410"/>
                    </a:lnTo>
                    <a:lnTo>
                      <a:pt x="383" y="426"/>
                    </a:lnTo>
                    <a:lnTo>
                      <a:pt x="368" y="437"/>
                    </a:lnTo>
                    <a:lnTo>
                      <a:pt x="353" y="440"/>
                    </a:lnTo>
                    <a:lnTo>
                      <a:pt x="347" y="436"/>
                    </a:lnTo>
                    <a:lnTo>
                      <a:pt x="341" y="428"/>
                    </a:lnTo>
                    <a:lnTo>
                      <a:pt x="322" y="399"/>
                    </a:lnTo>
                    <a:lnTo>
                      <a:pt x="311" y="385"/>
                    </a:lnTo>
                    <a:lnTo>
                      <a:pt x="298" y="377"/>
                    </a:lnTo>
                    <a:lnTo>
                      <a:pt x="290" y="378"/>
                    </a:lnTo>
                    <a:lnTo>
                      <a:pt x="285" y="382"/>
                    </a:lnTo>
                    <a:lnTo>
                      <a:pt x="275" y="392"/>
                    </a:lnTo>
                    <a:lnTo>
                      <a:pt x="284" y="415"/>
                    </a:lnTo>
                    <a:lnTo>
                      <a:pt x="301" y="432"/>
                    </a:lnTo>
                    <a:lnTo>
                      <a:pt x="320" y="446"/>
                    </a:lnTo>
                    <a:lnTo>
                      <a:pt x="337" y="464"/>
                    </a:lnTo>
                    <a:lnTo>
                      <a:pt x="298" y="500"/>
                    </a:lnTo>
                    <a:lnTo>
                      <a:pt x="237" y="435"/>
                    </a:lnTo>
                    <a:lnTo>
                      <a:pt x="215" y="456"/>
                    </a:lnTo>
                    <a:lnTo>
                      <a:pt x="221" y="469"/>
                    </a:lnTo>
                    <a:lnTo>
                      <a:pt x="231" y="480"/>
                    </a:lnTo>
                    <a:lnTo>
                      <a:pt x="256" y="500"/>
                    </a:lnTo>
                    <a:lnTo>
                      <a:pt x="266" y="510"/>
                    </a:lnTo>
                    <a:lnTo>
                      <a:pt x="270" y="520"/>
                    </a:lnTo>
                    <a:lnTo>
                      <a:pt x="267" y="532"/>
                    </a:lnTo>
                    <a:lnTo>
                      <a:pt x="254" y="546"/>
                    </a:lnTo>
                    <a:lnTo>
                      <a:pt x="243" y="555"/>
                    </a:lnTo>
                    <a:lnTo>
                      <a:pt x="232" y="555"/>
                    </a:lnTo>
                    <a:lnTo>
                      <a:pt x="210" y="539"/>
                    </a:lnTo>
                    <a:lnTo>
                      <a:pt x="162" y="478"/>
                    </a:lnTo>
                    <a:lnTo>
                      <a:pt x="115" y="422"/>
                    </a:lnTo>
                    <a:lnTo>
                      <a:pt x="62" y="372"/>
                    </a:lnTo>
                    <a:lnTo>
                      <a:pt x="0" y="324"/>
                    </a:lnTo>
                    <a:lnTo>
                      <a:pt x="32" y="285"/>
                    </a:lnTo>
                    <a:lnTo>
                      <a:pt x="67" y="249"/>
                    </a:lnTo>
                    <a:lnTo>
                      <a:pt x="144" y="181"/>
                    </a:lnTo>
                    <a:lnTo>
                      <a:pt x="222" y="110"/>
                    </a:lnTo>
                    <a:lnTo>
                      <a:pt x="258" y="72"/>
                    </a:lnTo>
                    <a:lnTo>
                      <a:pt x="271" y="57"/>
                    </a:lnTo>
                    <a:lnTo>
                      <a:pt x="290" y="29"/>
                    </a:lnTo>
                    <a:lnTo>
                      <a:pt x="290" y="0"/>
                    </a:lnTo>
                    <a:lnTo>
                      <a:pt x="338" y="21"/>
                    </a:lnTo>
                    <a:lnTo>
                      <a:pt x="381" y="45"/>
                    </a:lnTo>
                    <a:lnTo>
                      <a:pt x="420" y="73"/>
                    </a:lnTo>
                    <a:lnTo>
                      <a:pt x="455" y="105"/>
                    </a:lnTo>
                    <a:lnTo>
                      <a:pt x="486" y="140"/>
                    </a:lnTo>
                    <a:lnTo>
                      <a:pt x="514" y="179"/>
                    </a:lnTo>
                    <a:lnTo>
                      <a:pt x="536" y="223"/>
                    </a:lnTo>
                    <a:lnTo>
                      <a:pt x="556" y="270"/>
                    </a:lnTo>
                    <a:close/>
                  </a:path>
                </a:pathLst>
              </a:custGeom>
              <a:solidFill>
                <a:srgbClr val="F2CC6B"/>
              </a:solidFill>
              <a:ln w="9525">
                <a:noFill/>
                <a:round/>
                <a:headEnd/>
                <a:tailEnd/>
              </a:ln>
            </p:spPr>
            <p:txBody>
              <a:bodyPr/>
              <a:lstStyle/>
              <a:p>
                <a:endParaRPr lang="fr-FR"/>
              </a:p>
            </p:txBody>
          </p:sp>
          <p:sp>
            <p:nvSpPr>
              <p:cNvPr id="57" name="Freeform 38"/>
              <p:cNvSpPr>
                <a:spLocks/>
              </p:cNvSpPr>
              <p:nvPr/>
            </p:nvSpPr>
            <p:spPr bwMode="auto">
              <a:xfrm>
                <a:off x="4333" y="2768"/>
                <a:ext cx="99" cy="98"/>
              </a:xfrm>
              <a:custGeom>
                <a:avLst/>
                <a:gdLst>
                  <a:gd name="T0" fmla="*/ 592 w 592"/>
                  <a:gd name="T1" fmla="*/ 0 h 585"/>
                  <a:gd name="T2" fmla="*/ 444 w 592"/>
                  <a:gd name="T3" fmla="*/ 151 h 585"/>
                  <a:gd name="T4" fmla="*/ 293 w 592"/>
                  <a:gd name="T5" fmla="*/ 299 h 585"/>
                  <a:gd name="T6" fmla="*/ 143 w 592"/>
                  <a:gd name="T7" fmla="*/ 444 h 585"/>
                  <a:gd name="T8" fmla="*/ 0 w 592"/>
                  <a:gd name="T9" fmla="*/ 585 h 585"/>
                  <a:gd name="T10" fmla="*/ 9 w 592"/>
                  <a:gd name="T11" fmla="*/ 563 h 585"/>
                  <a:gd name="T12" fmla="*/ 23 w 592"/>
                  <a:gd name="T13" fmla="*/ 542 h 585"/>
                  <a:gd name="T14" fmla="*/ 58 w 592"/>
                  <a:gd name="T15" fmla="*/ 501 h 585"/>
                  <a:gd name="T16" fmla="*/ 98 w 592"/>
                  <a:gd name="T17" fmla="*/ 466 h 585"/>
                  <a:gd name="T18" fmla="*/ 136 w 592"/>
                  <a:gd name="T19" fmla="*/ 434 h 585"/>
                  <a:gd name="T20" fmla="*/ 361 w 592"/>
                  <a:gd name="T21" fmla="*/ 210 h 585"/>
                  <a:gd name="T22" fmla="*/ 476 w 592"/>
                  <a:gd name="T23" fmla="*/ 100 h 585"/>
                  <a:gd name="T24" fmla="*/ 520 w 592"/>
                  <a:gd name="T25" fmla="*/ 61 h 585"/>
                  <a:gd name="T26" fmla="*/ 592 w 592"/>
                  <a:gd name="T27" fmla="*/ 0 h 58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92"/>
                  <a:gd name="T43" fmla="*/ 0 h 585"/>
                  <a:gd name="T44" fmla="*/ 592 w 592"/>
                  <a:gd name="T45" fmla="*/ 585 h 58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92" h="585">
                    <a:moveTo>
                      <a:pt x="592" y="0"/>
                    </a:moveTo>
                    <a:lnTo>
                      <a:pt x="444" y="151"/>
                    </a:lnTo>
                    <a:lnTo>
                      <a:pt x="293" y="299"/>
                    </a:lnTo>
                    <a:lnTo>
                      <a:pt x="143" y="444"/>
                    </a:lnTo>
                    <a:lnTo>
                      <a:pt x="0" y="585"/>
                    </a:lnTo>
                    <a:lnTo>
                      <a:pt x="9" y="563"/>
                    </a:lnTo>
                    <a:lnTo>
                      <a:pt x="23" y="542"/>
                    </a:lnTo>
                    <a:lnTo>
                      <a:pt x="58" y="501"/>
                    </a:lnTo>
                    <a:lnTo>
                      <a:pt x="98" y="466"/>
                    </a:lnTo>
                    <a:lnTo>
                      <a:pt x="136" y="434"/>
                    </a:lnTo>
                    <a:lnTo>
                      <a:pt x="361" y="210"/>
                    </a:lnTo>
                    <a:lnTo>
                      <a:pt x="476" y="100"/>
                    </a:lnTo>
                    <a:lnTo>
                      <a:pt x="520" y="61"/>
                    </a:lnTo>
                    <a:lnTo>
                      <a:pt x="592" y="0"/>
                    </a:lnTo>
                    <a:close/>
                  </a:path>
                </a:pathLst>
              </a:custGeom>
              <a:solidFill>
                <a:srgbClr val="F2CC6B"/>
              </a:solidFill>
              <a:ln w="9525">
                <a:noFill/>
                <a:round/>
                <a:headEnd/>
                <a:tailEnd/>
              </a:ln>
            </p:spPr>
            <p:txBody>
              <a:bodyPr/>
              <a:lstStyle/>
              <a:p>
                <a:endParaRPr lang="fr-FR"/>
              </a:p>
            </p:txBody>
          </p:sp>
          <p:sp>
            <p:nvSpPr>
              <p:cNvPr id="58" name="Freeform 39"/>
              <p:cNvSpPr>
                <a:spLocks/>
              </p:cNvSpPr>
              <p:nvPr/>
            </p:nvSpPr>
            <p:spPr bwMode="auto">
              <a:xfrm>
                <a:off x="4094" y="2798"/>
                <a:ext cx="141" cy="140"/>
              </a:xfrm>
              <a:custGeom>
                <a:avLst/>
                <a:gdLst>
                  <a:gd name="T0" fmla="*/ 670 w 848"/>
                  <a:gd name="T1" fmla="*/ 138 h 839"/>
                  <a:gd name="T2" fmla="*/ 628 w 848"/>
                  <a:gd name="T3" fmla="*/ 99 h 839"/>
                  <a:gd name="T4" fmla="*/ 582 w 848"/>
                  <a:gd name="T5" fmla="*/ 94 h 839"/>
                  <a:gd name="T6" fmla="*/ 587 w 848"/>
                  <a:gd name="T7" fmla="*/ 237 h 839"/>
                  <a:gd name="T8" fmla="*/ 635 w 848"/>
                  <a:gd name="T9" fmla="*/ 237 h 839"/>
                  <a:gd name="T10" fmla="*/ 670 w 848"/>
                  <a:gd name="T11" fmla="*/ 239 h 839"/>
                  <a:gd name="T12" fmla="*/ 730 w 848"/>
                  <a:gd name="T13" fmla="*/ 198 h 839"/>
                  <a:gd name="T14" fmla="*/ 710 w 848"/>
                  <a:gd name="T15" fmla="*/ 180 h 839"/>
                  <a:gd name="T16" fmla="*/ 721 w 848"/>
                  <a:gd name="T17" fmla="*/ 151 h 839"/>
                  <a:gd name="T18" fmla="*/ 848 w 848"/>
                  <a:gd name="T19" fmla="*/ 283 h 839"/>
                  <a:gd name="T20" fmla="*/ 800 w 848"/>
                  <a:gd name="T21" fmla="*/ 310 h 839"/>
                  <a:gd name="T22" fmla="*/ 747 w 848"/>
                  <a:gd name="T23" fmla="*/ 253 h 839"/>
                  <a:gd name="T24" fmla="*/ 709 w 848"/>
                  <a:gd name="T25" fmla="*/ 244 h 839"/>
                  <a:gd name="T26" fmla="*/ 765 w 848"/>
                  <a:gd name="T27" fmla="*/ 309 h 839"/>
                  <a:gd name="T28" fmla="*/ 780 w 848"/>
                  <a:gd name="T29" fmla="*/ 355 h 839"/>
                  <a:gd name="T30" fmla="*/ 647 w 848"/>
                  <a:gd name="T31" fmla="*/ 302 h 839"/>
                  <a:gd name="T32" fmla="*/ 711 w 848"/>
                  <a:gd name="T33" fmla="*/ 368 h 839"/>
                  <a:gd name="T34" fmla="*/ 731 w 848"/>
                  <a:gd name="T35" fmla="*/ 410 h 839"/>
                  <a:gd name="T36" fmla="*/ 684 w 848"/>
                  <a:gd name="T37" fmla="*/ 425 h 839"/>
                  <a:gd name="T38" fmla="*/ 632 w 848"/>
                  <a:gd name="T39" fmla="*/ 367 h 839"/>
                  <a:gd name="T40" fmla="*/ 590 w 848"/>
                  <a:gd name="T41" fmla="*/ 363 h 839"/>
                  <a:gd name="T42" fmla="*/ 649 w 848"/>
                  <a:gd name="T43" fmla="*/ 428 h 839"/>
                  <a:gd name="T44" fmla="*/ 671 w 848"/>
                  <a:gd name="T45" fmla="*/ 466 h 839"/>
                  <a:gd name="T46" fmla="*/ 623 w 848"/>
                  <a:gd name="T47" fmla="*/ 485 h 839"/>
                  <a:gd name="T48" fmla="*/ 563 w 848"/>
                  <a:gd name="T49" fmla="*/ 420 h 839"/>
                  <a:gd name="T50" fmla="*/ 546 w 848"/>
                  <a:gd name="T51" fmla="*/ 440 h 839"/>
                  <a:gd name="T52" fmla="*/ 582 w 848"/>
                  <a:gd name="T53" fmla="*/ 545 h 839"/>
                  <a:gd name="T54" fmla="*/ 466 w 848"/>
                  <a:gd name="T55" fmla="*/ 431 h 839"/>
                  <a:gd name="T56" fmla="*/ 411 w 848"/>
                  <a:gd name="T57" fmla="*/ 400 h 839"/>
                  <a:gd name="T58" fmla="*/ 551 w 848"/>
                  <a:gd name="T59" fmla="*/ 583 h 839"/>
                  <a:gd name="T60" fmla="*/ 517 w 848"/>
                  <a:gd name="T61" fmla="*/ 610 h 839"/>
                  <a:gd name="T62" fmla="*/ 430 w 848"/>
                  <a:gd name="T63" fmla="*/ 527 h 839"/>
                  <a:gd name="T64" fmla="*/ 493 w 848"/>
                  <a:gd name="T65" fmla="*/ 628 h 839"/>
                  <a:gd name="T66" fmla="*/ 474 w 848"/>
                  <a:gd name="T67" fmla="*/ 653 h 839"/>
                  <a:gd name="T68" fmla="*/ 435 w 848"/>
                  <a:gd name="T69" fmla="*/ 645 h 839"/>
                  <a:gd name="T70" fmla="*/ 394 w 848"/>
                  <a:gd name="T71" fmla="*/ 595 h 839"/>
                  <a:gd name="T72" fmla="*/ 368 w 848"/>
                  <a:gd name="T73" fmla="*/ 611 h 839"/>
                  <a:gd name="T74" fmla="*/ 433 w 848"/>
                  <a:gd name="T75" fmla="*/ 668 h 839"/>
                  <a:gd name="T76" fmla="*/ 432 w 848"/>
                  <a:gd name="T77" fmla="*/ 698 h 839"/>
                  <a:gd name="T78" fmla="*/ 380 w 848"/>
                  <a:gd name="T79" fmla="*/ 701 h 839"/>
                  <a:gd name="T80" fmla="*/ 315 w 848"/>
                  <a:gd name="T81" fmla="*/ 645 h 839"/>
                  <a:gd name="T82" fmla="*/ 369 w 848"/>
                  <a:gd name="T83" fmla="*/ 756 h 839"/>
                  <a:gd name="T84" fmla="*/ 342 w 848"/>
                  <a:gd name="T85" fmla="*/ 780 h 839"/>
                  <a:gd name="T86" fmla="*/ 288 w 848"/>
                  <a:gd name="T87" fmla="*/ 722 h 839"/>
                  <a:gd name="T88" fmla="*/ 246 w 848"/>
                  <a:gd name="T89" fmla="*/ 695 h 839"/>
                  <a:gd name="T90" fmla="*/ 277 w 848"/>
                  <a:gd name="T91" fmla="*/ 748 h 839"/>
                  <a:gd name="T92" fmla="*/ 307 w 848"/>
                  <a:gd name="T93" fmla="*/ 816 h 839"/>
                  <a:gd name="T94" fmla="*/ 561 w 848"/>
                  <a:gd name="T95" fmla="*/ 0 h 83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848"/>
                  <a:gd name="T145" fmla="*/ 0 h 839"/>
                  <a:gd name="T146" fmla="*/ 848 w 848"/>
                  <a:gd name="T147" fmla="*/ 839 h 83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848" h="839">
                    <a:moveTo>
                      <a:pt x="700" y="133"/>
                    </a:moveTo>
                    <a:lnTo>
                      <a:pt x="684" y="141"/>
                    </a:lnTo>
                    <a:lnTo>
                      <a:pt x="670" y="138"/>
                    </a:lnTo>
                    <a:lnTo>
                      <a:pt x="656" y="128"/>
                    </a:lnTo>
                    <a:lnTo>
                      <a:pt x="642" y="114"/>
                    </a:lnTo>
                    <a:lnTo>
                      <a:pt x="628" y="99"/>
                    </a:lnTo>
                    <a:lnTo>
                      <a:pt x="614" y="88"/>
                    </a:lnTo>
                    <a:lnTo>
                      <a:pt x="599" y="85"/>
                    </a:lnTo>
                    <a:lnTo>
                      <a:pt x="582" y="94"/>
                    </a:lnTo>
                    <a:lnTo>
                      <a:pt x="580" y="180"/>
                    </a:lnTo>
                    <a:lnTo>
                      <a:pt x="584" y="222"/>
                    </a:lnTo>
                    <a:lnTo>
                      <a:pt x="587" y="237"/>
                    </a:lnTo>
                    <a:lnTo>
                      <a:pt x="594" y="262"/>
                    </a:lnTo>
                    <a:lnTo>
                      <a:pt x="617" y="253"/>
                    </a:lnTo>
                    <a:lnTo>
                      <a:pt x="635" y="237"/>
                    </a:lnTo>
                    <a:lnTo>
                      <a:pt x="651" y="221"/>
                    </a:lnTo>
                    <a:lnTo>
                      <a:pt x="670" y="215"/>
                    </a:lnTo>
                    <a:lnTo>
                      <a:pt x="670" y="239"/>
                    </a:lnTo>
                    <a:lnTo>
                      <a:pt x="689" y="239"/>
                    </a:lnTo>
                    <a:lnTo>
                      <a:pt x="705" y="229"/>
                    </a:lnTo>
                    <a:lnTo>
                      <a:pt x="730" y="198"/>
                    </a:lnTo>
                    <a:lnTo>
                      <a:pt x="730" y="184"/>
                    </a:lnTo>
                    <a:lnTo>
                      <a:pt x="722" y="181"/>
                    </a:lnTo>
                    <a:lnTo>
                      <a:pt x="710" y="180"/>
                    </a:lnTo>
                    <a:lnTo>
                      <a:pt x="700" y="172"/>
                    </a:lnTo>
                    <a:lnTo>
                      <a:pt x="713" y="154"/>
                    </a:lnTo>
                    <a:lnTo>
                      <a:pt x="721" y="151"/>
                    </a:lnTo>
                    <a:lnTo>
                      <a:pt x="724" y="151"/>
                    </a:lnTo>
                    <a:lnTo>
                      <a:pt x="730" y="158"/>
                    </a:lnTo>
                    <a:lnTo>
                      <a:pt x="848" y="283"/>
                    </a:lnTo>
                    <a:lnTo>
                      <a:pt x="833" y="303"/>
                    </a:lnTo>
                    <a:lnTo>
                      <a:pt x="815" y="319"/>
                    </a:lnTo>
                    <a:lnTo>
                      <a:pt x="800" y="310"/>
                    </a:lnTo>
                    <a:lnTo>
                      <a:pt x="786" y="298"/>
                    </a:lnTo>
                    <a:lnTo>
                      <a:pt x="759" y="267"/>
                    </a:lnTo>
                    <a:lnTo>
                      <a:pt x="747" y="253"/>
                    </a:lnTo>
                    <a:lnTo>
                      <a:pt x="734" y="242"/>
                    </a:lnTo>
                    <a:lnTo>
                      <a:pt x="722" y="239"/>
                    </a:lnTo>
                    <a:lnTo>
                      <a:pt x="709" y="244"/>
                    </a:lnTo>
                    <a:lnTo>
                      <a:pt x="717" y="263"/>
                    </a:lnTo>
                    <a:lnTo>
                      <a:pt x="731" y="280"/>
                    </a:lnTo>
                    <a:lnTo>
                      <a:pt x="765" y="309"/>
                    </a:lnTo>
                    <a:lnTo>
                      <a:pt x="778" y="324"/>
                    </a:lnTo>
                    <a:lnTo>
                      <a:pt x="784" y="339"/>
                    </a:lnTo>
                    <a:lnTo>
                      <a:pt x="780" y="355"/>
                    </a:lnTo>
                    <a:lnTo>
                      <a:pt x="763" y="373"/>
                    </a:lnTo>
                    <a:lnTo>
                      <a:pt x="661" y="287"/>
                    </a:lnTo>
                    <a:lnTo>
                      <a:pt x="647" y="302"/>
                    </a:lnTo>
                    <a:lnTo>
                      <a:pt x="655" y="318"/>
                    </a:lnTo>
                    <a:lnTo>
                      <a:pt x="671" y="334"/>
                    </a:lnTo>
                    <a:lnTo>
                      <a:pt x="711" y="368"/>
                    </a:lnTo>
                    <a:lnTo>
                      <a:pt x="727" y="385"/>
                    </a:lnTo>
                    <a:lnTo>
                      <a:pt x="733" y="402"/>
                    </a:lnTo>
                    <a:lnTo>
                      <a:pt x="731" y="410"/>
                    </a:lnTo>
                    <a:lnTo>
                      <a:pt x="725" y="418"/>
                    </a:lnTo>
                    <a:lnTo>
                      <a:pt x="698" y="435"/>
                    </a:lnTo>
                    <a:lnTo>
                      <a:pt x="684" y="425"/>
                    </a:lnTo>
                    <a:lnTo>
                      <a:pt x="671" y="411"/>
                    </a:lnTo>
                    <a:lnTo>
                      <a:pt x="645" y="380"/>
                    </a:lnTo>
                    <a:lnTo>
                      <a:pt x="632" y="367"/>
                    </a:lnTo>
                    <a:lnTo>
                      <a:pt x="620" y="357"/>
                    </a:lnTo>
                    <a:lnTo>
                      <a:pt x="605" y="356"/>
                    </a:lnTo>
                    <a:lnTo>
                      <a:pt x="590" y="363"/>
                    </a:lnTo>
                    <a:lnTo>
                      <a:pt x="594" y="382"/>
                    </a:lnTo>
                    <a:lnTo>
                      <a:pt x="609" y="398"/>
                    </a:lnTo>
                    <a:lnTo>
                      <a:pt x="649" y="428"/>
                    </a:lnTo>
                    <a:lnTo>
                      <a:pt x="665" y="442"/>
                    </a:lnTo>
                    <a:lnTo>
                      <a:pt x="672" y="457"/>
                    </a:lnTo>
                    <a:lnTo>
                      <a:pt x="671" y="466"/>
                    </a:lnTo>
                    <a:lnTo>
                      <a:pt x="664" y="473"/>
                    </a:lnTo>
                    <a:lnTo>
                      <a:pt x="637" y="491"/>
                    </a:lnTo>
                    <a:lnTo>
                      <a:pt x="623" y="485"/>
                    </a:lnTo>
                    <a:lnTo>
                      <a:pt x="610" y="473"/>
                    </a:lnTo>
                    <a:lnTo>
                      <a:pt x="588" y="445"/>
                    </a:lnTo>
                    <a:lnTo>
                      <a:pt x="563" y="420"/>
                    </a:lnTo>
                    <a:lnTo>
                      <a:pt x="548" y="414"/>
                    </a:lnTo>
                    <a:lnTo>
                      <a:pt x="532" y="413"/>
                    </a:lnTo>
                    <a:lnTo>
                      <a:pt x="546" y="440"/>
                    </a:lnTo>
                    <a:lnTo>
                      <a:pt x="567" y="468"/>
                    </a:lnTo>
                    <a:lnTo>
                      <a:pt x="615" y="517"/>
                    </a:lnTo>
                    <a:lnTo>
                      <a:pt x="582" y="545"/>
                    </a:lnTo>
                    <a:lnTo>
                      <a:pt x="543" y="514"/>
                    </a:lnTo>
                    <a:lnTo>
                      <a:pt x="506" y="473"/>
                    </a:lnTo>
                    <a:lnTo>
                      <a:pt x="466" y="431"/>
                    </a:lnTo>
                    <a:lnTo>
                      <a:pt x="425" y="393"/>
                    </a:lnTo>
                    <a:lnTo>
                      <a:pt x="417" y="396"/>
                    </a:lnTo>
                    <a:lnTo>
                      <a:pt x="411" y="400"/>
                    </a:lnTo>
                    <a:lnTo>
                      <a:pt x="402" y="413"/>
                    </a:lnTo>
                    <a:lnTo>
                      <a:pt x="555" y="567"/>
                    </a:lnTo>
                    <a:lnTo>
                      <a:pt x="551" y="583"/>
                    </a:lnTo>
                    <a:lnTo>
                      <a:pt x="540" y="591"/>
                    </a:lnTo>
                    <a:lnTo>
                      <a:pt x="527" y="599"/>
                    </a:lnTo>
                    <a:lnTo>
                      <a:pt x="517" y="610"/>
                    </a:lnTo>
                    <a:lnTo>
                      <a:pt x="467" y="553"/>
                    </a:lnTo>
                    <a:lnTo>
                      <a:pt x="441" y="533"/>
                    </a:lnTo>
                    <a:lnTo>
                      <a:pt x="430" y="527"/>
                    </a:lnTo>
                    <a:lnTo>
                      <a:pt x="427" y="526"/>
                    </a:lnTo>
                    <a:lnTo>
                      <a:pt x="411" y="531"/>
                    </a:lnTo>
                    <a:lnTo>
                      <a:pt x="493" y="628"/>
                    </a:lnTo>
                    <a:lnTo>
                      <a:pt x="491" y="640"/>
                    </a:lnTo>
                    <a:lnTo>
                      <a:pt x="483" y="647"/>
                    </a:lnTo>
                    <a:lnTo>
                      <a:pt x="474" y="653"/>
                    </a:lnTo>
                    <a:lnTo>
                      <a:pt x="467" y="663"/>
                    </a:lnTo>
                    <a:lnTo>
                      <a:pt x="449" y="657"/>
                    </a:lnTo>
                    <a:lnTo>
                      <a:pt x="435" y="645"/>
                    </a:lnTo>
                    <a:lnTo>
                      <a:pt x="415" y="618"/>
                    </a:lnTo>
                    <a:lnTo>
                      <a:pt x="405" y="605"/>
                    </a:lnTo>
                    <a:lnTo>
                      <a:pt x="394" y="595"/>
                    </a:lnTo>
                    <a:lnTo>
                      <a:pt x="379" y="592"/>
                    </a:lnTo>
                    <a:lnTo>
                      <a:pt x="361" y="595"/>
                    </a:lnTo>
                    <a:lnTo>
                      <a:pt x="368" y="611"/>
                    </a:lnTo>
                    <a:lnTo>
                      <a:pt x="383" y="626"/>
                    </a:lnTo>
                    <a:lnTo>
                      <a:pt x="419" y="654"/>
                    </a:lnTo>
                    <a:lnTo>
                      <a:pt x="433" y="668"/>
                    </a:lnTo>
                    <a:lnTo>
                      <a:pt x="439" y="683"/>
                    </a:lnTo>
                    <a:lnTo>
                      <a:pt x="438" y="690"/>
                    </a:lnTo>
                    <a:lnTo>
                      <a:pt x="432" y="698"/>
                    </a:lnTo>
                    <a:lnTo>
                      <a:pt x="411" y="718"/>
                    </a:lnTo>
                    <a:lnTo>
                      <a:pt x="394" y="711"/>
                    </a:lnTo>
                    <a:lnTo>
                      <a:pt x="380" y="701"/>
                    </a:lnTo>
                    <a:lnTo>
                      <a:pt x="355" y="671"/>
                    </a:lnTo>
                    <a:lnTo>
                      <a:pt x="329" y="648"/>
                    </a:lnTo>
                    <a:lnTo>
                      <a:pt x="315" y="645"/>
                    </a:lnTo>
                    <a:lnTo>
                      <a:pt x="298" y="650"/>
                    </a:lnTo>
                    <a:lnTo>
                      <a:pt x="385" y="745"/>
                    </a:lnTo>
                    <a:lnTo>
                      <a:pt x="369" y="756"/>
                    </a:lnTo>
                    <a:lnTo>
                      <a:pt x="357" y="772"/>
                    </a:lnTo>
                    <a:lnTo>
                      <a:pt x="349" y="777"/>
                    </a:lnTo>
                    <a:lnTo>
                      <a:pt x="342" y="780"/>
                    </a:lnTo>
                    <a:lnTo>
                      <a:pt x="333" y="777"/>
                    </a:lnTo>
                    <a:lnTo>
                      <a:pt x="324" y="768"/>
                    </a:lnTo>
                    <a:lnTo>
                      <a:pt x="288" y="722"/>
                    </a:lnTo>
                    <a:lnTo>
                      <a:pt x="268" y="703"/>
                    </a:lnTo>
                    <a:lnTo>
                      <a:pt x="261" y="697"/>
                    </a:lnTo>
                    <a:lnTo>
                      <a:pt x="246" y="695"/>
                    </a:lnTo>
                    <a:lnTo>
                      <a:pt x="248" y="711"/>
                    </a:lnTo>
                    <a:lnTo>
                      <a:pt x="256" y="726"/>
                    </a:lnTo>
                    <a:lnTo>
                      <a:pt x="277" y="748"/>
                    </a:lnTo>
                    <a:lnTo>
                      <a:pt x="301" y="770"/>
                    </a:lnTo>
                    <a:lnTo>
                      <a:pt x="321" y="795"/>
                    </a:lnTo>
                    <a:lnTo>
                      <a:pt x="307" y="816"/>
                    </a:lnTo>
                    <a:lnTo>
                      <a:pt x="289" y="839"/>
                    </a:lnTo>
                    <a:lnTo>
                      <a:pt x="0" y="552"/>
                    </a:lnTo>
                    <a:lnTo>
                      <a:pt x="561" y="0"/>
                    </a:lnTo>
                    <a:lnTo>
                      <a:pt x="700" y="133"/>
                    </a:lnTo>
                    <a:close/>
                  </a:path>
                </a:pathLst>
              </a:custGeom>
              <a:solidFill>
                <a:srgbClr val="F2CC6B"/>
              </a:solidFill>
              <a:ln w="9525">
                <a:noFill/>
                <a:round/>
                <a:headEnd/>
                <a:tailEnd/>
              </a:ln>
            </p:spPr>
            <p:txBody>
              <a:bodyPr/>
              <a:lstStyle/>
              <a:p>
                <a:endParaRPr lang="fr-FR"/>
              </a:p>
            </p:txBody>
          </p:sp>
          <p:sp>
            <p:nvSpPr>
              <p:cNvPr id="59" name="Freeform 40"/>
              <p:cNvSpPr>
                <a:spLocks/>
              </p:cNvSpPr>
              <p:nvPr/>
            </p:nvSpPr>
            <p:spPr bwMode="auto">
              <a:xfrm>
                <a:off x="4445" y="2820"/>
                <a:ext cx="37" cy="35"/>
              </a:xfrm>
              <a:custGeom>
                <a:avLst/>
                <a:gdLst>
                  <a:gd name="T0" fmla="*/ 223 w 223"/>
                  <a:gd name="T1" fmla="*/ 65 h 210"/>
                  <a:gd name="T2" fmla="*/ 182 w 223"/>
                  <a:gd name="T3" fmla="*/ 82 h 210"/>
                  <a:gd name="T4" fmla="*/ 166 w 223"/>
                  <a:gd name="T5" fmla="*/ 90 h 210"/>
                  <a:gd name="T6" fmla="*/ 161 w 223"/>
                  <a:gd name="T7" fmla="*/ 95 h 210"/>
                  <a:gd name="T8" fmla="*/ 158 w 223"/>
                  <a:gd name="T9" fmla="*/ 104 h 210"/>
                  <a:gd name="T10" fmla="*/ 127 w 223"/>
                  <a:gd name="T11" fmla="*/ 134 h 210"/>
                  <a:gd name="T12" fmla="*/ 87 w 223"/>
                  <a:gd name="T13" fmla="*/ 160 h 210"/>
                  <a:gd name="T14" fmla="*/ 0 w 223"/>
                  <a:gd name="T15" fmla="*/ 210 h 210"/>
                  <a:gd name="T16" fmla="*/ 215 w 223"/>
                  <a:gd name="T17" fmla="*/ 0 h 210"/>
                  <a:gd name="T18" fmla="*/ 221 w 223"/>
                  <a:gd name="T19" fmla="*/ 6 h 210"/>
                  <a:gd name="T20" fmla="*/ 223 w 223"/>
                  <a:gd name="T21" fmla="*/ 14 h 210"/>
                  <a:gd name="T22" fmla="*/ 221 w 223"/>
                  <a:gd name="T23" fmla="*/ 30 h 210"/>
                  <a:gd name="T24" fmla="*/ 219 w 223"/>
                  <a:gd name="T25" fmla="*/ 48 h 210"/>
                  <a:gd name="T26" fmla="*/ 219 w 223"/>
                  <a:gd name="T27" fmla="*/ 56 h 210"/>
                  <a:gd name="T28" fmla="*/ 223 w 223"/>
                  <a:gd name="T29" fmla="*/ 65 h 2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23"/>
                  <a:gd name="T46" fmla="*/ 0 h 210"/>
                  <a:gd name="T47" fmla="*/ 223 w 223"/>
                  <a:gd name="T48" fmla="*/ 210 h 21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23" h="210">
                    <a:moveTo>
                      <a:pt x="223" y="65"/>
                    </a:moveTo>
                    <a:lnTo>
                      <a:pt x="182" y="82"/>
                    </a:lnTo>
                    <a:lnTo>
                      <a:pt x="166" y="90"/>
                    </a:lnTo>
                    <a:lnTo>
                      <a:pt x="161" y="95"/>
                    </a:lnTo>
                    <a:lnTo>
                      <a:pt x="158" y="104"/>
                    </a:lnTo>
                    <a:lnTo>
                      <a:pt x="127" y="134"/>
                    </a:lnTo>
                    <a:lnTo>
                      <a:pt x="87" y="160"/>
                    </a:lnTo>
                    <a:lnTo>
                      <a:pt x="0" y="210"/>
                    </a:lnTo>
                    <a:lnTo>
                      <a:pt x="215" y="0"/>
                    </a:lnTo>
                    <a:lnTo>
                      <a:pt x="221" y="6"/>
                    </a:lnTo>
                    <a:lnTo>
                      <a:pt x="223" y="14"/>
                    </a:lnTo>
                    <a:lnTo>
                      <a:pt x="221" y="30"/>
                    </a:lnTo>
                    <a:lnTo>
                      <a:pt x="219" y="48"/>
                    </a:lnTo>
                    <a:lnTo>
                      <a:pt x="219" y="56"/>
                    </a:lnTo>
                    <a:lnTo>
                      <a:pt x="223" y="65"/>
                    </a:lnTo>
                    <a:close/>
                  </a:path>
                </a:pathLst>
              </a:custGeom>
              <a:solidFill>
                <a:srgbClr val="F2CC6B"/>
              </a:solidFill>
              <a:ln w="9525">
                <a:noFill/>
                <a:round/>
                <a:headEnd/>
                <a:tailEnd/>
              </a:ln>
            </p:spPr>
            <p:txBody>
              <a:bodyPr/>
              <a:lstStyle/>
              <a:p>
                <a:endParaRPr lang="fr-FR"/>
              </a:p>
            </p:txBody>
          </p:sp>
          <p:sp>
            <p:nvSpPr>
              <p:cNvPr id="60" name="Freeform 41"/>
              <p:cNvSpPr>
                <a:spLocks/>
              </p:cNvSpPr>
              <p:nvPr/>
            </p:nvSpPr>
            <p:spPr bwMode="auto">
              <a:xfrm>
                <a:off x="4287" y="2822"/>
                <a:ext cx="137" cy="135"/>
              </a:xfrm>
              <a:custGeom>
                <a:avLst/>
                <a:gdLst>
                  <a:gd name="T0" fmla="*/ 790 w 817"/>
                  <a:gd name="T1" fmla="*/ 272 h 810"/>
                  <a:gd name="T2" fmla="*/ 711 w 817"/>
                  <a:gd name="T3" fmla="*/ 229 h 810"/>
                  <a:gd name="T4" fmla="*/ 722 w 817"/>
                  <a:gd name="T5" fmla="*/ 252 h 810"/>
                  <a:gd name="T6" fmla="*/ 747 w 817"/>
                  <a:gd name="T7" fmla="*/ 277 h 810"/>
                  <a:gd name="T8" fmla="*/ 750 w 817"/>
                  <a:gd name="T9" fmla="*/ 313 h 810"/>
                  <a:gd name="T10" fmla="*/ 719 w 817"/>
                  <a:gd name="T11" fmla="*/ 327 h 810"/>
                  <a:gd name="T12" fmla="*/ 690 w 817"/>
                  <a:gd name="T13" fmla="*/ 294 h 810"/>
                  <a:gd name="T14" fmla="*/ 669 w 817"/>
                  <a:gd name="T15" fmla="*/ 278 h 810"/>
                  <a:gd name="T16" fmla="*/ 646 w 817"/>
                  <a:gd name="T17" fmla="*/ 287 h 810"/>
                  <a:gd name="T18" fmla="*/ 662 w 817"/>
                  <a:gd name="T19" fmla="*/ 312 h 810"/>
                  <a:gd name="T20" fmla="*/ 701 w 817"/>
                  <a:gd name="T21" fmla="*/ 347 h 810"/>
                  <a:gd name="T22" fmla="*/ 698 w 817"/>
                  <a:gd name="T23" fmla="*/ 373 h 810"/>
                  <a:gd name="T24" fmla="*/ 665 w 817"/>
                  <a:gd name="T25" fmla="*/ 383 h 810"/>
                  <a:gd name="T26" fmla="*/ 635 w 817"/>
                  <a:gd name="T27" fmla="*/ 349 h 810"/>
                  <a:gd name="T28" fmla="*/ 614 w 817"/>
                  <a:gd name="T29" fmla="*/ 332 h 810"/>
                  <a:gd name="T30" fmla="*/ 584 w 817"/>
                  <a:gd name="T31" fmla="*/ 343 h 810"/>
                  <a:gd name="T32" fmla="*/ 606 w 817"/>
                  <a:gd name="T33" fmla="*/ 370 h 810"/>
                  <a:gd name="T34" fmla="*/ 644 w 817"/>
                  <a:gd name="T35" fmla="*/ 405 h 810"/>
                  <a:gd name="T36" fmla="*/ 641 w 817"/>
                  <a:gd name="T37" fmla="*/ 430 h 810"/>
                  <a:gd name="T38" fmla="*/ 606 w 817"/>
                  <a:gd name="T39" fmla="*/ 445 h 810"/>
                  <a:gd name="T40" fmla="*/ 575 w 817"/>
                  <a:gd name="T41" fmla="*/ 412 h 810"/>
                  <a:gd name="T42" fmla="*/ 557 w 817"/>
                  <a:gd name="T43" fmla="*/ 393 h 810"/>
                  <a:gd name="T44" fmla="*/ 531 w 817"/>
                  <a:gd name="T45" fmla="*/ 401 h 810"/>
                  <a:gd name="T46" fmla="*/ 555 w 817"/>
                  <a:gd name="T47" fmla="*/ 439 h 810"/>
                  <a:gd name="T48" fmla="*/ 584 w 817"/>
                  <a:gd name="T49" fmla="*/ 473 h 810"/>
                  <a:gd name="T50" fmla="*/ 520 w 817"/>
                  <a:gd name="T51" fmla="*/ 478 h 810"/>
                  <a:gd name="T52" fmla="*/ 434 w 817"/>
                  <a:gd name="T53" fmla="*/ 373 h 810"/>
                  <a:gd name="T54" fmla="*/ 410 w 817"/>
                  <a:gd name="T55" fmla="*/ 370 h 810"/>
                  <a:gd name="T56" fmla="*/ 387 w 817"/>
                  <a:gd name="T57" fmla="*/ 380 h 810"/>
                  <a:gd name="T58" fmla="*/ 458 w 817"/>
                  <a:gd name="T59" fmla="*/ 457 h 810"/>
                  <a:gd name="T60" fmla="*/ 523 w 817"/>
                  <a:gd name="T61" fmla="*/ 557 h 810"/>
                  <a:gd name="T62" fmla="*/ 514 w 817"/>
                  <a:gd name="T63" fmla="*/ 575 h 810"/>
                  <a:gd name="T64" fmla="*/ 463 w 817"/>
                  <a:gd name="T65" fmla="*/ 536 h 810"/>
                  <a:gd name="T66" fmla="*/ 434 w 817"/>
                  <a:gd name="T67" fmla="*/ 512 h 810"/>
                  <a:gd name="T68" fmla="*/ 418 w 817"/>
                  <a:gd name="T69" fmla="*/ 522 h 810"/>
                  <a:gd name="T70" fmla="*/ 443 w 817"/>
                  <a:gd name="T71" fmla="*/ 563 h 810"/>
                  <a:gd name="T72" fmla="*/ 492 w 817"/>
                  <a:gd name="T73" fmla="*/ 610 h 810"/>
                  <a:gd name="T74" fmla="*/ 432 w 817"/>
                  <a:gd name="T75" fmla="*/ 622 h 810"/>
                  <a:gd name="T76" fmla="*/ 386 w 817"/>
                  <a:gd name="T77" fmla="*/ 571 h 810"/>
                  <a:gd name="T78" fmla="*/ 370 w 817"/>
                  <a:gd name="T79" fmla="*/ 564 h 810"/>
                  <a:gd name="T80" fmla="*/ 370 w 817"/>
                  <a:gd name="T81" fmla="*/ 593 h 810"/>
                  <a:gd name="T82" fmla="*/ 411 w 817"/>
                  <a:gd name="T83" fmla="*/ 641 h 810"/>
                  <a:gd name="T84" fmla="*/ 402 w 817"/>
                  <a:gd name="T85" fmla="*/ 703 h 810"/>
                  <a:gd name="T86" fmla="*/ 374 w 817"/>
                  <a:gd name="T87" fmla="*/ 681 h 810"/>
                  <a:gd name="T88" fmla="*/ 333 w 817"/>
                  <a:gd name="T89" fmla="*/ 633 h 810"/>
                  <a:gd name="T90" fmla="*/ 302 w 817"/>
                  <a:gd name="T91" fmla="*/ 624 h 810"/>
                  <a:gd name="T92" fmla="*/ 307 w 817"/>
                  <a:gd name="T93" fmla="*/ 651 h 810"/>
                  <a:gd name="T94" fmla="*/ 353 w 817"/>
                  <a:gd name="T95" fmla="*/ 699 h 810"/>
                  <a:gd name="T96" fmla="*/ 341 w 817"/>
                  <a:gd name="T97" fmla="*/ 760 h 810"/>
                  <a:gd name="T98" fmla="*/ 246 w 817"/>
                  <a:gd name="T99" fmla="*/ 684 h 810"/>
                  <a:gd name="T100" fmla="*/ 254 w 817"/>
                  <a:gd name="T101" fmla="*/ 713 h 810"/>
                  <a:gd name="T102" fmla="*/ 291 w 817"/>
                  <a:gd name="T103" fmla="*/ 746 h 810"/>
                  <a:gd name="T104" fmla="*/ 314 w 817"/>
                  <a:gd name="T105" fmla="*/ 777 h 810"/>
                  <a:gd name="T106" fmla="*/ 308 w 817"/>
                  <a:gd name="T107" fmla="*/ 793 h 810"/>
                  <a:gd name="T108" fmla="*/ 138 w 817"/>
                  <a:gd name="T109" fmla="*/ 670 h 810"/>
                  <a:gd name="T110" fmla="*/ 37 w 817"/>
                  <a:gd name="T111" fmla="*/ 503 h 810"/>
                  <a:gd name="T112" fmla="*/ 133 w 817"/>
                  <a:gd name="T113" fmla="*/ 404 h 810"/>
                  <a:gd name="T114" fmla="*/ 200 w 817"/>
                  <a:gd name="T115" fmla="*/ 340 h 810"/>
                  <a:gd name="T116" fmla="*/ 283 w 817"/>
                  <a:gd name="T117" fmla="*/ 293 h 810"/>
                  <a:gd name="T118" fmla="*/ 702 w 817"/>
                  <a:gd name="T119" fmla="*/ 118 h 810"/>
                  <a:gd name="T120" fmla="*/ 817 w 817"/>
                  <a:gd name="T121" fmla="*/ 243 h 81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17"/>
                  <a:gd name="T184" fmla="*/ 0 h 810"/>
                  <a:gd name="T185" fmla="*/ 817 w 817"/>
                  <a:gd name="T186" fmla="*/ 810 h 81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17" h="810">
                    <a:moveTo>
                      <a:pt x="817" y="243"/>
                    </a:moveTo>
                    <a:lnTo>
                      <a:pt x="790" y="272"/>
                    </a:lnTo>
                    <a:lnTo>
                      <a:pt x="722" y="219"/>
                    </a:lnTo>
                    <a:lnTo>
                      <a:pt x="711" y="229"/>
                    </a:lnTo>
                    <a:lnTo>
                      <a:pt x="714" y="240"/>
                    </a:lnTo>
                    <a:lnTo>
                      <a:pt x="722" y="252"/>
                    </a:lnTo>
                    <a:lnTo>
                      <a:pt x="728" y="264"/>
                    </a:lnTo>
                    <a:lnTo>
                      <a:pt x="747" y="277"/>
                    </a:lnTo>
                    <a:lnTo>
                      <a:pt x="765" y="293"/>
                    </a:lnTo>
                    <a:lnTo>
                      <a:pt x="750" y="313"/>
                    </a:lnTo>
                    <a:lnTo>
                      <a:pt x="732" y="330"/>
                    </a:lnTo>
                    <a:lnTo>
                      <a:pt x="719" y="327"/>
                    </a:lnTo>
                    <a:lnTo>
                      <a:pt x="709" y="318"/>
                    </a:lnTo>
                    <a:lnTo>
                      <a:pt x="690" y="294"/>
                    </a:lnTo>
                    <a:lnTo>
                      <a:pt x="680" y="284"/>
                    </a:lnTo>
                    <a:lnTo>
                      <a:pt x="669" y="278"/>
                    </a:lnTo>
                    <a:lnTo>
                      <a:pt x="659" y="278"/>
                    </a:lnTo>
                    <a:lnTo>
                      <a:pt x="646" y="287"/>
                    </a:lnTo>
                    <a:lnTo>
                      <a:pt x="650" y="299"/>
                    </a:lnTo>
                    <a:lnTo>
                      <a:pt x="662" y="312"/>
                    </a:lnTo>
                    <a:lnTo>
                      <a:pt x="691" y="335"/>
                    </a:lnTo>
                    <a:lnTo>
                      <a:pt x="701" y="347"/>
                    </a:lnTo>
                    <a:lnTo>
                      <a:pt x="706" y="359"/>
                    </a:lnTo>
                    <a:lnTo>
                      <a:pt x="698" y="373"/>
                    </a:lnTo>
                    <a:lnTo>
                      <a:pt x="678" y="387"/>
                    </a:lnTo>
                    <a:lnTo>
                      <a:pt x="665" y="383"/>
                    </a:lnTo>
                    <a:lnTo>
                      <a:pt x="655" y="374"/>
                    </a:lnTo>
                    <a:lnTo>
                      <a:pt x="635" y="349"/>
                    </a:lnTo>
                    <a:lnTo>
                      <a:pt x="625" y="339"/>
                    </a:lnTo>
                    <a:lnTo>
                      <a:pt x="614" y="332"/>
                    </a:lnTo>
                    <a:lnTo>
                      <a:pt x="600" y="333"/>
                    </a:lnTo>
                    <a:lnTo>
                      <a:pt x="584" y="343"/>
                    </a:lnTo>
                    <a:lnTo>
                      <a:pt x="592" y="357"/>
                    </a:lnTo>
                    <a:lnTo>
                      <a:pt x="606" y="370"/>
                    </a:lnTo>
                    <a:lnTo>
                      <a:pt x="634" y="393"/>
                    </a:lnTo>
                    <a:lnTo>
                      <a:pt x="644" y="405"/>
                    </a:lnTo>
                    <a:lnTo>
                      <a:pt x="647" y="416"/>
                    </a:lnTo>
                    <a:lnTo>
                      <a:pt x="641" y="430"/>
                    </a:lnTo>
                    <a:lnTo>
                      <a:pt x="622" y="445"/>
                    </a:lnTo>
                    <a:lnTo>
                      <a:pt x="606" y="445"/>
                    </a:lnTo>
                    <a:lnTo>
                      <a:pt x="593" y="438"/>
                    </a:lnTo>
                    <a:lnTo>
                      <a:pt x="575" y="412"/>
                    </a:lnTo>
                    <a:lnTo>
                      <a:pt x="566" y="400"/>
                    </a:lnTo>
                    <a:lnTo>
                      <a:pt x="557" y="393"/>
                    </a:lnTo>
                    <a:lnTo>
                      <a:pt x="545" y="393"/>
                    </a:lnTo>
                    <a:lnTo>
                      <a:pt x="531" y="401"/>
                    </a:lnTo>
                    <a:lnTo>
                      <a:pt x="541" y="421"/>
                    </a:lnTo>
                    <a:lnTo>
                      <a:pt x="555" y="439"/>
                    </a:lnTo>
                    <a:lnTo>
                      <a:pt x="570" y="455"/>
                    </a:lnTo>
                    <a:lnTo>
                      <a:pt x="584" y="473"/>
                    </a:lnTo>
                    <a:lnTo>
                      <a:pt x="557" y="501"/>
                    </a:lnTo>
                    <a:lnTo>
                      <a:pt x="520" y="478"/>
                    </a:lnTo>
                    <a:lnTo>
                      <a:pt x="490" y="445"/>
                    </a:lnTo>
                    <a:lnTo>
                      <a:pt x="434" y="373"/>
                    </a:lnTo>
                    <a:lnTo>
                      <a:pt x="423" y="370"/>
                    </a:lnTo>
                    <a:lnTo>
                      <a:pt x="410" y="370"/>
                    </a:lnTo>
                    <a:lnTo>
                      <a:pt x="397" y="373"/>
                    </a:lnTo>
                    <a:lnTo>
                      <a:pt x="387" y="380"/>
                    </a:lnTo>
                    <a:lnTo>
                      <a:pt x="422" y="421"/>
                    </a:lnTo>
                    <a:lnTo>
                      <a:pt x="458" y="457"/>
                    </a:lnTo>
                    <a:lnTo>
                      <a:pt x="531" y="527"/>
                    </a:lnTo>
                    <a:lnTo>
                      <a:pt x="523" y="557"/>
                    </a:lnTo>
                    <a:lnTo>
                      <a:pt x="516" y="569"/>
                    </a:lnTo>
                    <a:lnTo>
                      <a:pt x="514" y="575"/>
                    </a:lnTo>
                    <a:lnTo>
                      <a:pt x="507" y="580"/>
                    </a:lnTo>
                    <a:lnTo>
                      <a:pt x="463" y="536"/>
                    </a:lnTo>
                    <a:lnTo>
                      <a:pt x="443" y="517"/>
                    </a:lnTo>
                    <a:lnTo>
                      <a:pt x="434" y="512"/>
                    </a:lnTo>
                    <a:lnTo>
                      <a:pt x="419" y="506"/>
                    </a:lnTo>
                    <a:lnTo>
                      <a:pt x="418" y="522"/>
                    </a:lnTo>
                    <a:lnTo>
                      <a:pt x="423" y="536"/>
                    </a:lnTo>
                    <a:lnTo>
                      <a:pt x="443" y="563"/>
                    </a:lnTo>
                    <a:lnTo>
                      <a:pt x="469" y="586"/>
                    </a:lnTo>
                    <a:lnTo>
                      <a:pt x="492" y="610"/>
                    </a:lnTo>
                    <a:lnTo>
                      <a:pt x="457" y="645"/>
                    </a:lnTo>
                    <a:lnTo>
                      <a:pt x="432" y="622"/>
                    </a:lnTo>
                    <a:lnTo>
                      <a:pt x="409" y="594"/>
                    </a:lnTo>
                    <a:lnTo>
                      <a:pt x="386" y="571"/>
                    </a:lnTo>
                    <a:lnTo>
                      <a:pt x="375" y="565"/>
                    </a:lnTo>
                    <a:lnTo>
                      <a:pt x="370" y="564"/>
                    </a:lnTo>
                    <a:lnTo>
                      <a:pt x="363" y="566"/>
                    </a:lnTo>
                    <a:lnTo>
                      <a:pt x="370" y="593"/>
                    </a:lnTo>
                    <a:lnTo>
                      <a:pt x="389" y="618"/>
                    </a:lnTo>
                    <a:lnTo>
                      <a:pt x="411" y="641"/>
                    </a:lnTo>
                    <a:lnTo>
                      <a:pt x="434" y="660"/>
                    </a:lnTo>
                    <a:lnTo>
                      <a:pt x="402" y="703"/>
                    </a:lnTo>
                    <a:lnTo>
                      <a:pt x="386" y="694"/>
                    </a:lnTo>
                    <a:lnTo>
                      <a:pt x="374" y="681"/>
                    </a:lnTo>
                    <a:lnTo>
                      <a:pt x="354" y="655"/>
                    </a:lnTo>
                    <a:lnTo>
                      <a:pt x="333" y="633"/>
                    </a:lnTo>
                    <a:lnTo>
                      <a:pt x="319" y="626"/>
                    </a:lnTo>
                    <a:lnTo>
                      <a:pt x="302" y="624"/>
                    </a:lnTo>
                    <a:lnTo>
                      <a:pt x="302" y="637"/>
                    </a:lnTo>
                    <a:lnTo>
                      <a:pt x="307" y="651"/>
                    </a:lnTo>
                    <a:lnTo>
                      <a:pt x="327" y="676"/>
                    </a:lnTo>
                    <a:lnTo>
                      <a:pt x="353" y="699"/>
                    </a:lnTo>
                    <a:lnTo>
                      <a:pt x="377" y="723"/>
                    </a:lnTo>
                    <a:lnTo>
                      <a:pt x="341" y="760"/>
                    </a:lnTo>
                    <a:lnTo>
                      <a:pt x="250" y="674"/>
                    </a:lnTo>
                    <a:lnTo>
                      <a:pt x="246" y="684"/>
                    </a:lnTo>
                    <a:lnTo>
                      <a:pt x="246" y="694"/>
                    </a:lnTo>
                    <a:lnTo>
                      <a:pt x="254" y="713"/>
                    </a:lnTo>
                    <a:lnTo>
                      <a:pt x="271" y="730"/>
                    </a:lnTo>
                    <a:lnTo>
                      <a:pt x="291" y="746"/>
                    </a:lnTo>
                    <a:lnTo>
                      <a:pt x="308" y="762"/>
                    </a:lnTo>
                    <a:lnTo>
                      <a:pt x="314" y="777"/>
                    </a:lnTo>
                    <a:lnTo>
                      <a:pt x="313" y="785"/>
                    </a:lnTo>
                    <a:lnTo>
                      <a:pt x="308" y="793"/>
                    </a:lnTo>
                    <a:lnTo>
                      <a:pt x="280" y="810"/>
                    </a:lnTo>
                    <a:lnTo>
                      <a:pt x="138" y="670"/>
                    </a:lnTo>
                    <a:lnTo>
                      <a:pt x="0" y="530"/>
                    </a:lnTo>
                    <a:lnTo>
                      <a:pt x="37" y="503"/>
                    </a:lnTo>
                    <a:lnTo>
                      <a:pt x="70" y="473"/>
                    </a:lnTo>
                    <a:lnTo>
                      <a:pt x="133" y="404"/>
                    </a:lnTo>
                    <a:lnTo>
                      <a:pt x="165" y="371"/>
                    </a:lnTo>
                    <a:lnTo>
                      <a:pt x="200" y="340"/>
                    </a:lnTo>
                    <a:lnTo>
                      <a:pt x="238" y="313"/>
                    </a:lnTo>
                    <a:lnTo>
                      <a:pt x="283" y="293"/>
                    </a:lnTo>
                    <a:lnTo>
                      <a:pt x="581" y="0"/>
                    </a:lnTo>
                    <a:lnTo>
                      <a:pt x="702" y="118"/>
                    </a:lnTo>
                    <a:lnTo>
                      <a:pt x="763" y="179"/>
                    </a:lnTo>
                    <a:lnTo>
                      <a:pt x="817" y="243"/>
                    </a:lnTo>
                    <a:close/>
                  </a:path>
                </a:pathLst>
              </a:custGeom>
              <a:solidFill>
                <a:srgbClr val="F2CC6B"/>
              </a:solidFill>
              <a:ln w="9525">
                <a:noFill/>
                <a:round/>
                <a:headEnd/>
                <a:tailEnd/>
              </a:ln>
            </p:spPr>
            <p:txBody>
              <a:bodyPr/>
              <a:lstStyle/>
              <a:p>
                <a:endParaRPr lang="fr-FR"/>
              </a:p>
            </p:txBody>
          </p:sp>
          <p:sp>
            <p:nvSpPr>
              <p:cNvPr id="61" name="Freeform 42"/>
              <p:cNvSpPr>
                <a:spLocks/>
              </p:cNvSpPr>
              <p:nvPr/>
            </p:nvSpPr>
            <p:spPr bwMode="auto">
              <a:xfrm>
                <a:off x="4196" y="2826"/>
                <a:ext cx="4" cy="7"/>
              </a:xfrm>
              <a:custGeom>
                <a:avLst/>
                <a:gdLst>
                  <a:gd name="T0" fmla="*/ 29 w 29"/>
                  <a:gd name="T1" fmla="*/ 22 h 47"/>
                  <a:gd name="T2" fmla="*/ 21 w 29"/>
                  <a:gd name="T3" fmla="*/ 37 h 47"/>
                  <a:gd name="T4" fmla="*/ 6 w 29"/>
                  <a:gd name="T5" fmla="*/ 47 h 47"/>
                  <a:gd name="T6" fmla="*/ 0 w 29"/>
                  <a:gd name="T7" fmla="*/ 0 h 47"/>
                  <a:gd name="T8" fmla="*/ 29 w 29"/>
                  <a:gd name="T9" fmla="*/ 22 h 47"/>
                  <a:gd name="T10" fmla="*/ 0 60000 65536"/>
                  <a:gd name="T11" fmla="*/ 0 60000 65536"/>
                  <a:gd name="T12" fmla="*/ 0 60000 65536"/>
                  <a:gd name="T13" fmla="*/ 0 60000 65536"/>
                  <a:gd name="T14" fmla="*/ 0 60000 65536"/>
                  <a:gd name="T15" fmla="*/ 0 w 29"/>
                  <a:gd name="T16" fmla="*/ 0 h 47"/>
                  <a:gd name="T17" fmla="*/ 29 w 29"/>
                  <a:gd name="T18" fmla="*/ 47 h 47"/>
                </a:gdLst>
                <a:ahLst/>
                <a:cxnLst>
                  <a:cxn ang="T10">
                    <a:pos x="T0" y="T1"/>
                  </a:cxn>
                  <a:cxn ang="T11">
                    <a:pos x="T2" y="T3"/>
                  </a:cxn>
                  <a:cxn ang="T12">
                    <a:pos x="T4" y="T5"/>
                  </a:cxn>
                  <a:cxn ang="T13">
                    <a:pos x="T6" y="T7"/>
                  </a:cxn>
                  <a:cxn ang="T14">
                    <a:pos x="T8" y="T9"/>
                  </a:cxn>
                </a:cxnLst>
                <a:rect l="T15" t="T16" r="T17" b="T18"/>
                <a:pathLst>
                  <a:path w="29" h="47">
                    <a:moveTo>
                      <a:pt x="29" y="22"/>
                    </a:moveTo>
                    <a:lnTo>
                      <a:pt x="21" y="37"/>
                    </a:lnTo>
                    <a:lnTo>
                      <a:pt x="6" y="47"/>
                    </a:lnTo>
                    <a:lnTo>
                      <a:pt x="0" y="0"/>
                    </a:lnTo>
                    <a:lnTo>
                      <a:pt x="29" y="22"/>
                    </a:lnTo>
                    <a:close/>
                  </a:path>
                </a:pathLst>
              </a:custGeom>
              <a:solidFill>
                <a:srgbClr val="F2CC6B"/>
              </a:solidFill>
              <a:ln w="9525">
                <a:noFill/>
                <a:round/>
                <a:headEnd/>
                <a:tailEnd/>
              </a:ln>
            </p:spPr>
            <p:txBody>
              <a:bodyPr/>
              <a:lstStyle/>
              <a:p>
                <a:endParaRPr lang="fr-FR"/>
              </a:p>
            </p:txBody>
          </p:sp>
          <p:sp>
            <p:nvSpPr>
              <p:cNvPr id="62" name="Freeform 43"/>
              <p:cNvSpPr>
                <a:spLocks/>
              </p:cNvSpPr>
              <p:nvPr/>
            </p:nvSpPr>
            <p:spPr bwMode="auto">
              <a:xfrm>
                <a:off x="4374" y="2834"/>
                <a:ext cx="32" cy="32"/>
              </a:xfrm>
              <a:custGeom>
                <a:avLst/>
                <a:gdLst>
                  <a:gd name="T0" fmla="*/ 98 w 192"/>
                  <a:gd name="T1" fmla="*/ 47 h 194"/>
                  <a:gd name="T2" fmla="*/ 76 w 192"/>
                  <a:gd name="T3" fmla="*/ 67 h 194"/>
                  <a:gd name="T4" fmla="*/ 67 w 192"/>
                  <a:gd name="T5" fmla="*/ 77 h 194"/>
                  <a:gd name="T6" fmla="*/ 62 w 192"/>
                  <a:gd name="T7" fmla="*/ 89 h 194"/>
                  <a:gd name="T8" fmla="*/ 86 w 192"/>
                  <a:gd name="T9" fmla="*/ 76 h 194"/>
                  <a:gd name="T10" fmla="*/ 115 w 192"/>
                  <a:gd name="T11" fmla="*/ 61 h 194"/>
                  <a:gd name="T12" fmla="*/ 148 w 192"/>
                  <a:gd name="T13" fmla="*/ 56 h 194"/>
                  <a:gd name="T14" fmla="*/ 164 w 192"/>
                  <a:gd name="T15" fmla="*/ 59 h 194"/>
                  <a:gd name="T16" fmla="*/ 181 w 192"/>
                  <a:gd name="T17" fmla="*/ 68 h 194"/>
                  <a:gd name="T18" fmla="*/ 192 w 192"/>
                  <a:gd name="T19" fmla="*/ 90 h 194"/>
                  <a:gd name="T20" fmla="*/ 192 w 192"/>
                  <a:gd name="T21" fmla="*/ 117 h 194"/>
                  <a:gd name="T22" fmla="*/ 183 w 192"/>
                  <a:gd name="T23" fmla="*/ 143 h 194"/>
                  <a:gd name="T24" fmla="*/ 170 w 192"/>
                  <a:gd name="T25" fmla="*/ 166 h 194"/>
                  <a:gd name="T26" fmla="*/ 151 w 192"/>
                  <a:gd name="T27" fmla="*/ 175 h 194"/>
                  <a:gd name="T28" fmla="*/ 134 w 192"/>
                  <a:gd name="T29" fmla="*/ 187 h 194"/>
                  <a:gd name="T30" fmla="*/ 116 w 192"/>
                  <a:gd name="T31" fmla="*/ 194 h 194"/>
                  <a:gd name="T32" fmla="*/ 106 w 192"/>
                  <a:gd name="T33" fmla="*/ 194 h 194"/>
                  <a:gd name="T34" fmla="*/ 94 w 192"/>
                  <a:gd name="T35" fmla="*/ 190 h 194"/>
                  <a:gd name="T36" fmla="*/ 86 w 192"/>
                  <a:gd name="T37" fmla="*/ 168 h 194"/>
                  <a:gd name="T38" fmla="*/ 86 w 192"/>
                  <a:gd name="T39" fmla="*/ 157 h 194"/>
                  <a:gd name="T40" fmla="*/ 94 w 192"/>
                  <a:gd name="T41" fmla="*/ 148 h 194"/>
                  <a:gd name="T42" fmla="*/ 104 w 192"/>
                  <a:gd name="T43" fmla="*/ 140 h 194"/>
                  <a:gd name="T44" fmla="*/ 112 w 192"/>
                  <a:gd name="T45" fmla="*/ 140 h 194"/>
                  <a:gd name="T46" fmla="*/ 130 w 192"/>
                  <a:gd name="T47" fmla="*/ 150 h 194"/>
                  <a:gd name="T48" fmla="*/ 138 w 192"/>
                  <a:gd name="T49" fmla="*/ 154 h 194"/>
                  <a:gd name="T50" fmla="*/ 145 w 192"/>
                  <a:gd name="T51" fmla="*/ 155 h 194"/>
                  <a:gd name="T52" fmla="*/ 153 w 192"/>
                  <a:gd name="T53" fmla="*/ 151 h 194"/>
                  <a:gd name="T54" fmla="*/ 159 w 192"/>
                  <a:gd name="T55" fmla="*/ 137 h 194"/>
                  <a:gd name="T56" fmla="*/ 156 w 192"/>
                  <a:gd name="T57" fmla="*/ 122 h 194"/>
                  <a:gd name="T58" fmla="*/ 147 w 192"/>
                  <a:gd name="T59" fmla="*/ 109 h 194"/>
                  <a:gd name="T60" fmla="*/ 136 w 192"/>
                  <a:gd name="T61" fmla="*/ 99 h 194"/>
                  <a:gd name="T62" fmla="*/ 120 w 192"/>
                  <a:gd name="T63" fmla="*/ 93 h 194"/>
                  <a:gd name="T64" fmla="*/ 105 w 192"/>
                  <a:gd name="T65" fmla="*/ 94 h 194"/>
                  <a:gd name="T66" fmla="*/ 95 w 192"/>
                  <a:gd name="T67" fmla="*/ 101 h 194"/>
                  <a:gd name="T68" fmla="*/ 82 w 192"/>
                  <a:gd name="T69" fmla="*/ 122 h 194"/>
                  <a:gd name="T70" fmla="*/ 77 w 192"/>
                  <a:gd name="T71" fmla="*/ 133 h 194"/>
                  <a:gd name="T72" fmla="*/ 70 w 192"/>
                  <a:gd name="T73" fmla="*/ 139 h 194"/>
                  <a:gd name="T74" fmla="*/ 59 w 192"/>
                  <a:gd name="T75" fmla="*/ 142 h 194"/>
                  <a:gd name="T76" fmla="*/ 44 w 192"/>
                  <a:gd name="T77" fmla="*/ 137 h 194"/>
                  <a:gd name="T78" fmla="*/ 36 w 192"/>
                  <a:gd name="T79" fmla="*/ 121 h 194"/>
                  <a:gd name="T80" fmla="*/ 23 w 192"/>
                  <a:gd name="T81" fmla="*/ 106 h 194"/>
                  <a:gd name="T82" fmla="*/ 10 w 192"/>
                  <a:gd name="T83" fmla="*/ 94 h 194"/>
                  <a:gd name="T84" fmla="*/ 0 w 192"/>
                  <a:gd name="T85" fmla="*/ 89 h 194"/>
                  <a:gd name="T86" fmla="*/ 88 w 192"/>
                  <a:gd name="T87" fmla="*/ 0 h 194"/>
                  <a:gd name="T88" fmla="*/ 96 w 192"/>
                  <a:gd name="T89" fmla="*/ 10 h 194"/>
                  <a:gd name="T90" fmla="*/ 101 w 192"/>
                  <a:gd name="T91" fmla="*/ 22 h 194"/>
                  <a:gd name="T92" fmla="*/ 101 w 192"/>
                  <a:gd name="T93" fmla="*/ 35 h 194"/>
                  <a:gd name="T94" fmla="*/ 98 w 192"/>
                  <a:gd name="T95" fmla="*/ 47 h 19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92"/>
                  <a:gd name="T145" fmla="*/ 0 h 194"/>
                  <a:gd name="T146" fmla="*/ 192 w 192"/>
                  <a:gd name="T147" fmla="*/ 194 h 19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92" h="194">
                    <a:moveTo>
                      <a:pt x="98" y="47"/>
                    </a:moveTo>
                    <a:lnTo>
                      <a:pt x="76" y="67"/>
                    </a:lnTo>
                    <a:lnTo>
                      <a:pt x="67" y="77"/>
                    </a:lnTo>
                    <a:lnTo>
                      <a:pt x="62" y="89"/>
                    </a:lnTo>
                    <a:lnTo>
                      <a:pt x="86" y="76"/>
                    </a:lnTo>
                    <a:lnTo>
                      <a:pt x="115" y="61"/>
                    </a:lnTo>
                    <a:lnTo>
                      <a:pt x="148" y="56"/>
                    </a:lnTo>
                    <a:lnTo>
                      <a:pt x="164" y="59"/>
                    </a:lnTo>
                    <a:lnTo>
                      <a:pt x="181" y="68"/>
                    </a:lnTo>
                    <a:lnTo>
                      <a:pt x="192" y="90"/>
                    </a:lnTo>
                    <a:lnTo>
                      <a:pt x="192" y="117"/>
                    </a:lnTo>
                    <a:lnTo>
                      <a:pt x="183" y="143"/>
                    </a:lnTo>
                    <a:lnTo>
                      <a:pt x="170" y="166"/>
                    </a:lnTo>
                    <a:lnTo>
                      <a:pt x="151" y="175"/>
                    </a:lnTo>
                    <a:lnTo>
                      <a:pt x="134" y="187"/>
                    </a:lnTo>
                    <a:lnTo>
                      <a:pt x="116" y="194"/>
                    </a:lnTo>
                    <a:lnTo>
                      <a:pt x="106" y="194"/>
                    </a:lnTo>
                    <a:lnTo>
                      <a:pt x="94" y="190"/>
                    </a:lnTo>
                    <a:lnTo>
                      <a:pt x="86" y="168"/>
                    </a:lnTo>
                    <a:lnTo>
                      <a:pt x="86" y="157"/>
                    </a:lnTo>
                    <a:lnTo>
                      <a:pt x="94" y="148"/>
                    </a:lnTo>
                    <a:lnTo>
                      <a:pt x="104" y="140"/>
                    </a:lnTo>
                    <a:lnTo>
                      <a:pt x="112" y="140"/>
                    </a:lnTo>
                    <a:lnTo>
                      <a:pt x="130" y="150"/>
                    </a:lnTo>
                    <a:lnTo>
                      <a:pt x="138" y="154"/>
                    </a:lnTo>
                    <a:lnTo>
                      <a:pt x="145" y="155"/>
                    </a:lnTo>
                    <a:lnTo>
                      <a:pt x="153" y="151"/>
                    </a:lnTo>
                    <a:lnTo>
                      <a:pt x="159" y="137"/>
                    </a:lnTo>
                    <a:lnTo>
                      <a:pt x="156" y="122"/>
                    </a:lnTo>
                    <a:lnTo>
                      <a:pt x="147" y="109"/>
                    </a:lnTo>
                    <a:lnTo>
                      <a:pt x="136" y="99"/>
                    </a:lnTo>
                    <a:lnTo>
                      <a:pt x="120" y="93"/>
                    </a:lnTo>
                    <a:lnTo>
                      <a:pt x="105" y="94"/>
                    </a:lnTo>
                    <a:lnTo>
                      <a:pt x="95" y="101"/>
                    </a:lnTo>
                    <a:lnTo>
                      <a:pt x="82" y="122"/>
                    </a:lnTo>
                    <a:lnTo>
                      <a:pt x="77" y="133"/>
                    </a:lnTo>
                    <a:lnTo>
                      <a:pt x="70" y="139"/>
                    </a:lnTo>
                    <a:lnTo>
                      <a:pt x="59" y="142"/>
                    </a:lnTo>
                    <a:lnTo>
                      <a:pt x="44" y="137"/>
                    </a:lnTo>
                    <a:lnTo>
                      <a:pt x="36" y="121"/>
                    </a:lnTo>
                    <a:lnTo>
                      <a:pt x="23" y="106"/>
                    </a:lnTo>
                    <a:lnTo>
                      <a:pt x="10" y="94"/>
                    </a:lnTo>
                    <a:lnTo>
                      <a:pt x="0" y="89"/>
                    </a:lnTo>
                    <a:lnTo>
                      <a:pt x="88" y="0"/>
                    </a:lnTo>
                    <a:lnTo>
                      <a:pt x="96" y="10"/>
                    </a:lnTo>
                    <a:lnTo>
                      <a:pt x="101" y="22"/>
                    </a:lnTo>
                    <a:lnTo>
                      <a:pt x="101" y="35"/>
                    </a:lnTo>
                    <a:lnTo>
                      <a:pt x="98" y="47"/>
                    </a:lnTo>
                    <a:close/>
                  </a:path>
                </a:pathLst>
              </a:custGeom>
              <a:solidFill>
                <a:srgbClr val="000000"/>
              </a:solidFill>
              <a:ln w="9525">
                <a:noFill/>
                <a:round/>
                <a:headEnd/>
                <a:tailEnd/>
              </a:ln>
            </p:spPr>
            <p:txBody>
              <a:bodyPr/>
              <a:lstStyle/>
              <a:p>
                <a:endParaRPr lang="fr-FR"/>
              </a:p>
            </p:txBody>
          </p:sp>
          <p:sp>
            <p:nvSpPr>
              <p:cNvPr id="63" name="Freeform 44"/>
              <p:cNvSpPr>
                <a:spLocks/>
              </p:cNvSpPr>
              <p:nvPr/>
            </p:nvSpPr>
            <p:spPr bwMode="auto">
              <a:xfrm>
                <a:off x="4322" y="2836"/>
                <a:ext cx="29" cy="27"/>
              </a:xfrm>
              <a:custGeom>
                <a:avLst/>
                <a:gdLst>
                  <a:gd name="T0" fmla="*/ 17 w 175"/>
                  <a:gd name="T1" fmla="*/ 161 h 161"/>
                  <a:gd name="T2" fmla="*/ 5 w 175"/>
                  <a:gd name="T3" fmla="*/ 146 h 161"/>
                  <a:gd name="T4" fmla="*/ 0 w 175"/>
                  <a:gd name="T5" fmla="*/ 134 h 161"/>
                  <a:gd name="T6" fmla="*/ 3 w 175"/>
                  <a:gd name="T7" fmla="*/ 112 h 161"/>
                  <a:gd name="T8" fmla="*/ 19 w 175"/>
                  <a:gd name="T9" fmla="*/ 93 h 161"/>
                  <a:gd name="T10" fmla="*/ 41 w 175"/>
                  <a:gd name="T11" fmla="*/ 74 h 161"/>
                  <a:gd name="T12" fmla="*/ 74 w 175"/>
                  <a:gd name="T13" fmla="*/ 58 h 161"/>
                  <a:gd name="T14" fmla="*/ 108 w 175"/>
                  <a:gd name="T15" fmla="*/ 39 h 161"/>
                  <a:gd name="T16" fmla="*/ 175 w 175"/>
                  <a:gd name="T17" fmla="*/ 0 h 161"/>
                  <a:gd name="T18" fmla="*/ 140 w 175"/>
                  <a:gd name="T19" fmla="*/ 41 h 161"/>
                  <a:gd name="T20" fmla="*/ 95 w 175"/>
                  <a:gd name="T21" fmla="*/ 82 h 161"/>
                  <a:gd name="T22" fmla="*/ 51 w 175"/>
                  <a:gd name="T23" fmla="*/ 121 h 161"/>
                  <a:gd name="T24" fmla="*/ 32 w 175"/>
                  <a:gd name="T25" fmla="*/ 141 h 161"/>
                  <a:gd name="T26" fmla="*/ 17 w 175"/>
                  <a:gd name="T27" fmla="*/ 161 h 16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75"/>
                  <a:gd name="T43" fmla="*/ 0 h 161"/>
                  <a:gd name="T44" fmla="*/ 175 w 175"/>
                  <a:gd name="T45" fmla="*/ 161 h 16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75" h="161">
                    <a:moveTo>
                      <a:pt x="17" y="161"/>
                    </a:moveTo>
                    <a:lnTo>
                      <a:pt x="5" y="146"/>
                    </a:lnTo>
                    <a:lnTo>
                      <a:pt x="0" y="134"/>
                    </a:lnTo>
                    <a:lnTo>
                      <a:pt x="3" y="112"/>
                    </a:lnTo>
                    <a:lnTo>
                      <a:pt x="19" y="93"/>
                    </a:lnTo>
                    <a:lnTo>
                      <a:pt x="41" y="74"/>
                    </a:lnTo>
                    <a:lnTo>
                      <a:pt x="74" y="58"/>
                    </a:lnTo>
                    <a:lnTo>
                      <a:pt x="108" y="39"/>
                    </a:lnTo>
                    <a:lnTo>
                      <a:pt x="175" y="0"/>
                    </a:lnTo>
                    <a:lnTo>
                      <a:pt x="140" y="41"/>
                    </a:lnTo>
                    <a:lnTo>
                      <a:pt x="95" y="82"/>
                    </a:lnTo>
                    <a:lnTo>
                      <a:pt x="51" y="121"/>
                    </a:lnTo>
                    <a:lnTo>
                      <a:pt x="32" y="141"/>
                    </a:lnTo>
                    <a:lnTo>
                      <a:pt x="17" y="161"/>
                    </a:lnTo>
                    <a:close/>
                  </a:path>
                </a:pathLst>
              </a:custGeom>
              <a:solidFill>
                <a:srgbClr val="F2CC6B"/>
              </a:solidFill>
              <a:ln w="9525">
                <a:noFill/>
                <a:round/>
                <a:headEnd/>
                <a:tailEnd/>
              </a:ln>
            </p:spPr>
            <p:txBody>
              <a:bodyPr/>
              <a:lstStyle/>
              <a:p>
                <a:endParaRPr lang="fr-FR"/>
              </a:p>
            </p:txBody>
          </p:sp>
          <p:sp>
            <p:nvSpPr>
              <p:cNvPr id="64" name="Freeform 45"/>
              <p:cNvSpPr>
                <a:spLocks/>
              </p:cNvSpPr>
              <p:nvPr/>
            </p:nvSpPr>
            <p:spPr bwMode="auto">
              <a:xfrm>
                <a:off x="4179" y="2838"/>
                <a:ext cx="7" cy="7"/>
              </a:xfrm>
              <a:custGeom>
                <a:avLst/>
                <a:gdLst>
                  <a:gd name="T0" fmla="*/ 42 w 42"/>
                  <a:gd name="T1" fmla="*/ 2 h 44"/>
                  <a:gd name="T2" fmla="*/ 40 w 42"/>
                  <a:gd name="T3" fmla="*/ 15 h 44"/>
                  <a:gd name="T4" fmla="*/ 32 w 42"/>
                  <a:gd name="T5" fmla="*/ 25 h 44"/>
                  <a:gd name="T6" fmla="*/ 16 w 42"/>
                  <a:gd name="T7" fmla="*/ 44 h 44"/>
                  <a:gd name="T8" fmla="*/ 2 w 42"/>
                  <a:gd name="T9" fmla="*/ 44 h 44"/>
                  <a:gd name="T10" fmla="*/ 0 w 42"/>
                  <a:gd name="T11" fmla="*/ 35 h 44"/>
                  <a:gd name="T12" fmla="*/ 1 w 42"/>
                  <a:gd name="T13" fmla="*/ 27 h 44"/>
                  <a:gd name="T14" fmla="*/ 10 w 42"/>
                  <a:gd name="T15" fmla="*/ 11 h 44"/>
                  <a:gd name="T16" fmla="*/ 25 w 42"/>
                  <a:gd name="T17" fmla="*/ 1 h 44"/>
                  <a:gd name="T18" fmla="*/ 33 w 42"/>
                  <a:gd name="T19" fmla="*/ 0 h 44"/>
                  <a:gd name="T20" fmla="*/ 42 w 42"/>
                  <a:gd name="T21" fmla="*/ 2 h 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
                  <a:gd name="T34" fmla="*/ 0 h 44"/>
                  <a:gd name="T35" fmla="*/ 42 w 42"/>
                  <a:gd name="T36" fmla="*/ 44 h 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 h="44">
                    <a:moveTo>
                      <a:pt x="42" y="2"/>
                    </a:moveTo>
                    <a:lnTo>
                      <a:pt x="40" y="15"/>
                    </a:lnTo>
                    <a:lnTo>
                      <a:pt x="32" y="25"/>
                    </a:lnTo>
                    <a:lnTo>
                      <a:pt x="16" y="44"/>
                    </a:lnTo>
                    <a:lnTo>
                      <a:pt x="2" y="44"/>
                    </a:lnTo>
                    <a:lnTo>
                      <a:pt x="0" y="35"/>
                    </a:lnTo>
                    <a:lnTo>
                      <a:pt x="1" y="27"/>
                    </a:lnTo>
                    <a:lnTo>
                      <a:pt x="10" y="11"/>
                    </a:lnTo>
                    <a:lnTo>
                      <a:pt x="25" y="1"/>
                    </a:lnTo>
                    <a:lnTo>
                      <a:pt x="33" y="0"/>
                    </a:lnTo>
                    <a:lnTo>
                      <a:pt x="42" y="2"/>
                    </a:lnTo>
                    <a:close/>
                  </a:path>
                </a:pathLst>
              </a:custGeom>
              <a:solidFill>
                <a:srgbClr val="000000"/>
              </a:solidFill>
              <a:ln w="9525">
                <a:noFill/>
                <a:round/>
                <a:headEnd/>
                <a:tailEnd/>
              </a:ln>
            </p:spPr>
            <p:txBody>
              <a:bodyPr/>
              <a:lstStyle/>
              <a:p>
                <a:endParaRPr lang="fr-FR"/>
              </a:p>
            </p:txBody>
          </p:sp>
          <p:sp>
            <p:nvSpPr>
              <p:cNvPr id="65" name="Freeform 46"/>
              <p:cNvSpPr>
                <a:spLocks/>
              </p:cNvSpPr>
              <p:nvPr/>
            </p:nvSpPr>
            <p:spPr bwMode="auto">
              <a:xfrm>
                <a:off x="4166" y="2842"/>
                <a:ext cx="17" cy="18"/>
              </a:xfrm>
              <a:custGeom>
                <a:avLst/>
                <a:gdLst>
                  <a:gd name="T0" fmla="*/ 101 w 101"/>
                  <a:gd name="T1" fmla="*/ 57 h 108"/>
                  <a:gd name="T2" fmla="*/ 99 w 101"/>
                  <a:gd name="T3" fmla="*/ 72 h 108"/>
                  <a:gd name="T4" fmla="*/ 92 w 101"/>
                  <a:gd name="T5" fmla="*/ 87 h 108"/>
                  <a:gd name="T6" fmla="*/ 78 w 101"/>
                  <a:gd name="T7" fmla="*/ 100 h 108"/>
                  <a:gd name="T8" fmla="*/ 62 w 101"/>
                  <a:gd name="T9" fmla="*/ 108 h 108"/>
                  <a:gd name="T10" fmla="*/ 59 w 101"/>
                  <a:gd name="T11" fmla="*/ 90 h 108"/>
                  <a:gd name="T12" fmla="*/ 49 w 101"/>
                  <a:gd name="T13" fmla="*/ 76 h 108"/>
                  <a:gd name="T14" fmla="*/ 20 w 101"/>
                  <a:gd name="T15" fmla="*/ 58 h 108"/>
                  <a:gd name="T16" fmla="*/ 8 w 101"/>
                  <a:gd name="T17" fmla="*/ 50 h 108"/>
                  <a:gd name="T18" fmla="*/ 0 w 101"/>
                  <a:gd name="T19" fmla="*/ 38 h 108"/>
                  <a:gd name="T20" fmla="*/ 1 w 101"/>
                  <a:gd name="T21" fmla="*/ 22 h 108"/>
                  <a:gd name="T22" fmla="*/ 12 w 101"/>
                  <a:gd name="T23" fmla="*/ 0 h 108"/>
                  <a:gd name="T24" fmla="*/ 25 w 101"/>
                  <a:gd name="T25" fmla="*/ 4 h 108"/>
                  <a:gd name="T26" fmla="*/ 36 w 101"/>
                  <a:gd name="T27" fmla="*/ 11 h 108"/>
                  <a:gd name="T28" fmla="*/ 53 w 101"/>
                  <a:gd name="T29" fmla="*/ 31 h 108"/>
                  <a:gd name="T30" fmla="*/ 74 w 101"/>
                  <a:gd name="T31" fmla="*/ 50 h 108"/>
                  <a:gd name="T32" fmla="*/ 85 w 101"/>
                  <a:gd name="T33" fmla="*/ 55 h 108"/>
                  <a:gd name="T34" fmla="*/ 101 w 101"/>
                  <a:gd name="T35" fmla="*/ 57 h 10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1"/>
                  <a:gd name="T55" fmla="*/ 0 h 108"/>
                  <a:gd name="T56" fmla="*/ 101 w 101"/>
                  <a:gd name="T57" fmla="*/ 108 h 10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1" h="108">
                    <a:moveTo>
                      <a:pt x="101" y="57"/>
                    </a:moveTo>
                    <a:lnTo>
                      <a:pt x="99" y="72"/>
                    </a:lnTo>
                    <a:lnTo>
                      <a:pt x="92" y="87"/>
                    </a:lnTo>
                    <a:lnTo>
                      <a:pt x="78" y="100"/>
                    </a:lnTo>
                    <a:lnTo>
                      <a:pt x="62" y="108"/>
                    </a:lnTo>
                    <a:lnTo>
                      <a:pt x="59" y="90"/>
                    </a:lnTo>
                    <a:lnTo>
                      <a:pt x="49" y="76"/>
                    </a:lnTo>
                    <a:lnTo>
                      <a:pt x="20" y="58"/>
                    </a:lnTo>
                    <a:lnTo>
                      <a:pt x="8" y="50"/>
                    </a:lnTo>
                    <a:lnTo>
                      <a:pt x="0" y="38"/>
                    </a:lnTo>
                    <a:lnTo>
                      <a:pt x="1" y="22"/>
                    </a:lnTo>
                    <a:lnTo>
                      <a:pt x="12" y="0"/>
                    </a:lnTo>
                    <a:lnTo>
                      <a:pt x="25" y="4"/>
                    </a:lnTo>
                    <a:lnTo>
                      <a:pt x="36" y="11"/>
                    </a:lnTo>
                    <a:lnTo>
                      <a:pt x="53" y="31"/>
                    </a:lnTo>
                    <a:lnTo>
                      <a:pt x="74" y="50"/>
                    </a:lnTo>
                    <a:lnTo>
                      <a:pt x="85" y="55"/>
                    </a:lnTo>
                    <a:lnTo>
                      <a:pt x="101" y="57"/>
                    </a:lnTo>
                    <a:close/>
                  </a:path>
                </a:pathLst>
              </a:custGeom>
              <a:solidFill>
                <a:srgbClr val="000000"/>
              </a:solidFill>
              <a:ln w="9525">
                <a:noFill/>
                <a:round/>
                <a:headEnd/>
                <a:tailEnd/>
              </a:ln>
            </p:spPr>
            <p:txBody>
              <a:bodyPr/>
              <a:lstStyle/>
              <a:p>
                <a:endParaRPr lang="fr-FR"/>
              </a:p>
            </p:txBody>
          </p:sp>
          <p:sp>
            <p:nvSpPr>
              <p:cNvPr id="66" name="Freeform 47"/>
              <p:cNvSpPr>
                <a:spLocks/>
              </p:cNvSpPr>
              <p:nvPr/>
            </p:nvSpPr>
            <p:spPr bwMode="auto">
              <a:xfrm>
                <a:off x="4312" y="2858"/>
                <a:ext cx="9" cy="12"/>
              </a:xfrm>
              <a:custGeom>
                <a:avLst/>
                <a:gdLst>
                  <a:gd name="T0" fmla="*/ 43 w 53"/>
                  <a:gd name="T1" fmla="*/ 73 h 73"/>
                  <a:gd name="T2" fmla="*/ 28 w 53"/>
                  <a:gd name="T3" fmla="*/ 63 h 73"/>
                  <a:gd name="T4" fmla="*/ 16 w 53"/>
                  <a:gd name="T5" fmla="*/ 47 h 73"/>
                  <a:gd name="T6" fmla="*/ 0 w 53"/>
                  <a:gd name="T7" fmla="*/ 12 h 73"/>
                  <a:gd name="T8" fmla="*/ 24 w 53"/>
                  <a:gd name="T9" fmla="*/ 0 h 73"/>
                  <a:gd name="T10" fmla="*/ 33 w 53"/>
                  <a:gd name="T11" fmla="*/ 17 h 73"/>
                  <a:gd name="T12" fmla="*/ 47 w 53"/>
                  <a:gd name="T13" fmla="*/ 35 h 73"/>
                  <a:gd name="T14" fmla="*/ 53 w 53"/>
                  <a:gd name="T15" fmla="*/ 53 h 73"/>
                  <a:gd name="T16" fmla="*/ 50 w 53"/>
                  <a:gd name="T17" fmla="*/ 63 h 73"/>
                  <a:gd name="T18" fmla="*/ 43 w 53"/>
                  <a:gd name="T19" fmla="*/ 73 h 7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3"/>
                  <a:gd name="T31" fmla="*/ 0 h 73"/>
                  <a:gd name="T32" fmla="*/ 53 w 53"/>
                  <a:gd name="T33" fmla="*/ 73 h 7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3" h="73">
                    <a:moveTo>
                      <a:pt x="43" y="73"/>
                    </a:moveTo>
                    <a:lnTo>
                      <a:pt x="28" y="63"/>
                    </a:lnTo>
                    <a:lnTo>
                      <a:pt x="16" y="47"/>
                    </a:lnTo>
                    <a:lnTo>
                      <a:pt x="0" y="12"/>
                    </a:lnTo>
                    <a:lnTo>
                      <a:pt x="24" y="0"/>
                    </a:lnTo>
                    <a:lnTo>
                      <a:pt x="33" y="17"/>
                    </a:lnTo>
                    <a:lnTo>
                      <a:pt x="47" y="35"/>
                    </a:lnTo>
                    <a:lnTo>
                      <a:pt x="53" y="53"/>
                    </a:lnTo>
                    <a:lnTo>
                      <a:pt x="50" y="63"/>
                    </a:lnTo>
                    <a:lnTo>
                      <a:pt x="43" y="73"/>
                    </a:lnTo>
                    <a:close/>
                  </a:path>
                </a:pathLst>
              </a:custGeom>
              <a:solidFill>
                <a:srgbClr val="F2CC6B"/>
              </a:solidFill>
              <a:ln w="9525">
                <a:noFill/>
                <a:round/>
                <a:headEnd/>
                <a:tailEnd/>
              </a:ln>
            </p:spPr>
            <p:txBody>
              <a:bodyPr/>
              <a:lstStyle/>
              <a:p>
                <a:endParaRPr lang="fr-FR"/>
              </a:p>
            </p:txBody>
          </p:sp>
          <p:sp>
            <p:nvSpPr>
              <p:cNvPr id="67" name="Freeform 48"/>
              <p:cNvSpPr>
                <a:spLocks/>
              </p:cNvSpPr>
              <p:nvPr/>
            </p:nvSpPr>
            <p:spPr bwMode="auto">
              <a:xfrm>
                <a:off x="4239" y="2859"/>
                <a:ext cx="66" cy="41"/>
              </a:xfrm>
              <a:custGeom>
                <a:avLst/>
                <a:gdLst>
                  <a:gd name="T0" fmla="*/ 395 w 395"/>
                  <a:gd name="T1" fmla="*/ 0 h 244"/>
                  <a:gd name="T2" fmla="*/ 299 w 395"/>
                  <a:gd name="T3" fmla="*/ 68 h 244"/>
                  <a:gd name="T4" fmla="*/ 199 w 395"/>
                  <a:gd name="T5" fmla="*/ 132 h 244"/>
                  <a:gd name="T6" fmla="*/ 99 w 395"/>
                  <a:gd name="T7" fmla="*/ 190 h 244"/>
                  <a:gd name="T8" fmla="*/ 0 w 395"/>
                  <a:gd name="T9" fmla="*/ 244 h 244"/>
                  <a:gd name="T10" fmla="*/ 193 w 395"/>
                  <a:gd name="T11" fmla="*/ 121 h 244"/>
                  <a:gd name="T12" fmla="*/ 292 w 395"/>
                  <a:gd name="T13" fmla="*/ 58 h 244"/>
                  <a:gd name="T14" fmla="*/ 329 w 395"/>
                  <a:gd name="T15" fmla="*/ 36 h 244"/>
                  <a:gd name="T16" fmla="*/ 395 w 395"/>
                  <a:gd name="T17" fmla="*/ 0 h 2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95"/>
                  <a:gd name="T28" fmla="*/ 0 h 244"/>
                  <a:gd name="T29" fmla="*/ 395 w 395"/>
                  <a:gd name="T30" fmla="*/ 244 h 2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95" h="244">
                    <a:moveTo>
                      <a:pt x="395" y="0"/>
                    </a:moveTo>
                    <a:lnTo>
                      <a:pt x="299" y="68"/>
                    </a:lnTo>
                    <a:lnTo>
                      <a:pt x="199" y="132"/>
                    </a:lnTo>
                    <a:lnTo>
                      <a:pt x="99" y="190"/>
                    </a:lnTo>
                    <a:lnTo>
                      <a:pt x="0" y="244"/>
                    </a:lnTo>
                    <a:lnTo>
                      <a:pt x="193" y="121"/>
                    </a:lnTo>
                    <a:lnTo>
                      <a:pt x="292" y="58"/>
                    </a:lnTo>
                    <a:lnTo>
                      <a:pt x="329" y="36"/>
                    </a:lnTo>
                    <a:lnTo>
                      <a:pt x="395" y="0"/>
                    </a:lnTo>
                    <a:close/>
                  </a:path>
                </a:pathLst>
              </a:custGeom>
              <a:solidFill>
                <a:srgbClr val="F2CC6B"/>
              </a:solidFill>
              <a:ln w="9525">
                <a:noFill/>
                <a:round/>
                <a:headEnd/>
                <a:tailEnd/>
              </a:ln>
            </p:spPr>
            <p:txBody>
              <a:bodyPr/>
              <a:lstStyle/>
              <a:p>
                <a:endParaRPr lang="fr-FR"/>
              </a:p>
            </p:txBody>
          </p:sp>
          <p:sp>
            <p:nvSpPr>
              <p:cNvPr id="68" name="Freeform 49"/>
              <p:cNvSpPr>
                <a:spLocks/>
              </p:cNvSpPr>
              <p:nvPr/>
            </p:nvSpPr>
            <p:spPr bwMode="auto">
              <a:xfrm>
                <a:off x="4300" y="2863"/>
                <a:ext cx="13" cy="15"/>
              </a:xfrm>
              <a:custGeom>
                <a:avLst/>
                <a:gdLst>
                  <a:gd name="T0" fmla="*/ 50 w 74"/>
                  <a:gd name="T1" fmla="*/ 94 h 95"/>
                  <a:gd name="T2" fmla="*/ 40 w 74"/>
                  <a:gd name="T3" fmla="*/ 95 h 95"/>
                  <a:gd name="T4" fmla="*/ 33 w 74"/>
                  <a:gd name="T5" fmla="*/ 91 h 95"/>
                  <a:gd name="T6" fmla="*/ 22 w 74"/>
                  <a:gd name="T7" fmla="*/ 77 h 95"/>
                  <a:gd name="T8" fmla="*/ 13 w 74"/>
                  <a:gd name="T9" fmla="*/ 55 h 95"/>
                  <a:gd name="T10" fmla="*/ 0 w 74"/>
                  <a:gd name="T11" fmla="*/ 39 h 95"/>
                  <a:gd name="T12" fmla="*/ 5 w 74"/>
                  <a:gd name="T13" fmla="*/ 26 h 95"/>
                  <a:gd name="T14" fmla="*/ 15 w 74"/>
                  <a:gd name="T15" fmla="*/ 14 h 95"/>
                  <a:gd name="T16" fmla="*/ 28 w 74"/>
                  <a:gd name="T17" fmla="*/ 6 h 95"/>
                  <a:gd name="T18" fmla="*/ 42 w 74"/>
                  <a:gd name="T19" fmla="*/ 0 h 95"/>
                  <a:gd name="T20" fmla="*/ 58 w 74"/>
                  <a:gd name="T21" fmla="*/ 23 h 95"/>
                  <a:gd name="T22" fmla="*/ 72 w 74"/>
                  <a:gd name="T23" fmla="*/ 50 h 95"/>
                  <a:gd name="T24" fmla="*/ 74 w 74"/>
                  <a:gd name="T25" fmla="*/ 62 h 95"/>
                  <a:gd name="T26" fmla="*/ 72 w 74"/>
                  <a:gd name="T27" fmla="*/ 74 h 95"/>
                  <a:gd name="T28" fmla="*/ 65 w 74"/>
                  <a:gd name="T29" fmla="*/ 85 h 95"/>
                  <a:gd name="T30" fmla="*/ 50 w 74"/>
                  <a:gd name="T31" fmla="*/ 94 h 9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74"/>
                  <a:gd name="T49" fmla="*/ 0 h 95"/>
                  <a:gd name="T50" fmla="*/ 74 w 74"/>
                  <a:gd name="T51" fmla="*/ 95 h 9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74" h="95">
                    <a:moveTo>
                      <a:pt x="50" y="94"/>
                    </a:moveTo>
                    <a:lnTo>
                      <a:pt x="40" y="95"/>
                    </a:lnTo>
                    <a:lnTo>
                      <a:pt x="33" y="91"/>
                    </a:lnTo>
                    <a:lnTo>
                      <a:pt x="22" y="77"/>
                    </a:lnTo>
                    <a:lnTo>
                      <a:pt x="13" y="55"/>
                    </a:lnTo>
                    <a:lnTo>
                      <a:pt x="0" y="39"/>
                    </a:lnTo>
                    <a:lnTo>
                      <a:pt x="5" y="26"/>
                    </a:lnTo>
                    <a:lnTo>
                      <a:pt x="15" y="14"/>
                    </a:lnTo>
                    <a:lnTo>
                      <a:pt x="28" y="6"/>
                    </a:lnTo>
                    <a:lnTo>
                      <a:pt x="42" y="0"/>
                    </a:lnTo>
                    <a:lnTo>
                      <a:pt x="58" y="23"/>
                    </a:lnTo>
                    <a:lnTo>
                      <a:pt x="72" y="50"/>
                    </a:lnTo>
                    <a:lnTo>
                      <a:pt x="74" y="62"/>
                    </a:lnTo>
                    <a:lnTo>
                      <a:pt x="72" y="74"/>
                    </a:lnTo>
                    <a:lnTo>
                      <a:pt x="65" y="85"/>
                    </a:lnTo>
                    <a:lnTo>
                      <a:pt x="50" y="94"/>
                    </a:lnTo>
                    <a:close/>
                  </a:path>
                </a:pathLst>
              </a:custGeom>
              <a:solidFill>
                <a:srgbClr val="F2CC6B"/>
              </a:solidFill>
              <a:ln w="9525">
                <a:noFill/>
                <a:round/>
                <a:headEnd/>
                <a:tailEnd/>
              </a:ln>
            </p:spPr>
            <p:txBody>
              <a:bodyPr/>
              <a:lstStyle/>
              <a:p>
                <a:endParaRPr lang="fr-FR"/>
              </a:p>
            </p:txBody>
          </p:sp>
          <p:sp>
            <p:nvSpPr>
              <p:cNvPr id="69" name="Freeform 50"/>
              <p:cNvSpPr>
                <a:spLocks/>
              </p:cNvSpPr>
              <p:nvPr/>
            </p:nvSpPr>
            <p:spPr bwMode="auto">
              <a:xfrm>
                <a:off x="4288" y="2870"/>
                <a:ext cx="15" cy="18"/>
              </a:xfrm>
              <a:custGeom>
                <a:avLst/>
                <a:gdLst>
                  <a:gd name="T0" fmla="*/ 94 w 94"/>
                  <a:gd name="T1" fmla="*/ 68 h 107"/>
                  <a:gd name="T2" fmla="*/ 81 w 94"/>
                  <a:gd name="T3" fmla="*/ 93 h 107"/>
                  <a:gd name="T4" fmla="*/ 70 w 94"/>
                  <a:gd name="T5" fmla="*/ 103 h 107"/>
                  <a:gd name="T6" fmla="*/ 67 w 94"/>
                  <a:gd name="T7" fmla="*/ 105 h 107"/>
                  <a:gd name="T8" fmla="*/ 59 w 94"/>
                  <a:gd name="T9" fmla="*/ 107 h 107"/>
                  <a:gd name="T10" fmla="*/ 0 w 94"/>
                  <a:gd name="T11" fmla="*/ 25 h 107"/>
                  <a:gd name="T12" fmla="*/ 17 w 94"/>
                  <a:gd name="T13" fmla="*/ 6 h 107"/>
                  <a:gd name="T14" fmla="*/ 32 w 94"/>
                  <a:gd name="T15" fmla="*/ 0 h 107"/>
                  <a:gd name="T16" fmla="*/ 46 w 94"/>
                  <a:gd name="T17" fmla="*/ 2 h 107"/>
                  <a:gd name="T18" fmla="*/ 58 w 94"/>
                  <a:gd name="T19" fmla="*/ 11 h 107"/>
                  <a:gd name="T20" fmla="*/ 78 w 94"/>
                  <a:gd name="T21" fmla="*/ 41 h 107"/>
                  <a:gd name="T22" fmla="*/ 94 w 94"/>
                  <a:gd name="T23" fmla="*/ 68 h 10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4"/>
                  <a:gd name="T37" fmla="*/ 0 h 107"/>
                  <a:gd name="T38" fmla="*/ 94 w 94"/>
                  <a:gd name="T39" fmla="*/ 107 h 10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4" h="107">
                    <a:moveTo>
                      <a:pt x="94" y="68"/>
                    </a:moveTo>
                    <a:lnTo>
                      <a:pt x="81" y="93"/>
                    </a:lnTo>
                    <a:lnTo>
                      <a:pt x="70" y="103"/>
                    </a:lnTo>
                    <a:lnTo>
                      <a:pt x="67" y="105"/>
                    </a:lnTo>
                    <a:lnTo>
                      <a:pt x="59" y="107"/>
                    </a:lnTo>
                    <a:lnTo>
                      <a:pt x="0" y="25"/>
                    </a:lnTo>
                    <a:lnTo>
                      <a:pt x="17" y="6"/>
                    </a:lnTo>
                    <a:lnTo>
                      <a:pt x="32" y="0"/>
                    </a:lnTo>
                    <a:lnTo>
                      <a:pt x="46" y="2"/>
                    </a:lnTo>
                    <a:lnTo>
                      <a:pt x="58" y="11"/>
                    </a:lnTo>
                    <a:lnTo>
                      <a:pt x="78" y="41"/>
                    </a:lnTo>
                    <a:lnTo>
                      <a:pt x="94" y="68"/>
                    </a:lnTo>
                    <a:close/>
                  </a:path>
                </a:pathLst>
              </a:custGeom>
              <a:solidFill>
                <a:srgbClr val="F2CC6B"/>
              </a:solidFill>
              <a:ln w="9525">
                <a:noFill/>
                <a:round/>
                <a:headEnd/>
                <a:tailEnd/>
              </a:ln>
            </p:spPr>
            <p:txBody>
              <a:bodyPr/>
              <a:lstStyle/>
              <a:p>
                <a:endParaRPr lang="fr-FR"/>
              </a:p>
            </p:txBody>
          </p:sp>
          <p:sp>
            <p:nvSpPr>
              <p:cNvPr id="70" name="Freeform 51"/>
              <p:cNvSpPr>
                <a:spLocks/>
              </p:cNvSpPr>
              <p:nvPr/>
            </p:nvSpPr>
            <p:spPr bwMode="auto">
              <a:xfrm>
                <a:off x="4095" y="2876"/>
                <a:ext cx="221" cy="217"/>
              </a:xfrm>
              <a:custGeom>
                <a:avLst/>
                <a:gdLst>
                  <a:gd name="T0" fmla="*/ 172 w 1323"/>
                  <a:gd name="T1" fmla="*/ 1123 h 1301"/>
                  <a:gd name="T2" fmla="*/ 535 w 1323"/>
                  <a:gd name="T3" fmla="*/ 767 h 1301"/>
                  <a:gd name="T4" fmla="*/ 695 w 1323"/>
                  <a:gd name="T5" fmla="*/ 593 h 1301"/>
                  <a:gd name="T6" fmla="*/ 649 w 1323"/>
                  <a:gd name="T7" fmla="*/ 624 h 1301"/>
                  <a:gd name="T8" fmla="*/ 585 w 1323"/>
                  <a:gd name="T9" fmla="*/ 669 h 1301"/>
                  <a:gd name="T10" fmla="*/ 582 w 1323"/>
                  <a:gd name="T11" fmla="*/ 639 h 1301"/>
                  <a:gd name="T12" fmla="*/ 585 w 1323"/>
                  <a:gd name="T13" fmla="*/ 559 h 1301"/>
                  <a:gd name="T14" fmla="*/ 567 w 1323"/>
                  <a:gd name="T15" fmla="*/ 524 h 1301"/>
                  <a:gd name="T16" fmla="*/ 529 w 1323"/>
                  <a:gd name="T17" fmla="*/ 543 h 1301"/>
                  <a:gd name="T18" fmla="*/ 533 w 1323"/>
                  <a:gd name="T19" fmla="*/ 576 h 1301"/>
                  <a:gd name="T20" fmla="*/ 554 w 1323"/>
                  <a:gd name="T21" fmla="*/ 634 h 1301"/>
                  <a:gd name="T22" fmla="*/ 552 w 1323"/>
                  <a:gd name="T23" fmla="*/ 652 h 1301"/>
                  <a:gd name="T24" fmla="*/ 512 w 1323"/>
                  <a:gd name="T25" fmla="*/ 664 h 1301"/>
                  <a:gd name="T26" fmla="*/ 391 w 1323"/>
                  <a:gd name="T27" fmla="*/ 476 h 1301"/>
                  <a:gd name="T28" fmla="*/ 401 w 1323"/>
                  <a:gd name="T29" fmla="*/ 457 h 1301"/>
                  <a:gd name="T30" fmla="*/ 419 w 1323"/>
                  <a:gd name="T31" fmla="*/ 441 h 1301"/>
                  <a:gd name="T32" fmla="*/ 443 w 1323"/>
                  <a:gd name="T33" fmla="*/ 465 h 1301"/>
                  <a:gd name="T34" fmla="*/ 480 w 1323"/>
                  <a:gd name="T35" fmla="*/ 526 h 1301"/>
                  <a:gd name="T36" fmla="*/ 506 w 1323"/>
                  <a:gd name="T37" fmla="*/ 545 h 1301"/>
                  <a:gd name="T38" fmla="*/ 498 w 1323"/>
                  <a:gd name="T39" fmla="*/ 503 h 1301"/>
                  <a:gd name="T40" fmla="*/ 457 w 1323"/>
                  <a:gd name="T41" fmla="*/ 440 h 1301"/>
                  <a:gd name="T42" fmla="*/ 455 w 1323"/>
                  <a:gd name="T43" fmla="*/ 422 h 1301"/>
                  <a:gd name="T44" fmla="*/ 467 w 1323"/>
                  <a:gd name="T45" fmla="*/ 409 h 1301"/>
                  <a:gd name="T46" fmla="*/ 511 w 1323"/>
                  <a:gd name="T47" fmla="*/ 412 h 1301"/>
                  <a:gd name="T48" fmla="*/ 537 w 1323"/>
                  <a:gd name="T49" fmla="*/ 459 h 1301"/>
                  <a:gd name="T50" fmla="*/ 555 w 1323"/>
                  <a:gd name="T51" fmla="*/ 483 h 1301"/>
                  <a:gd name="T52" fmla="*/ 585 w 1323"/>
                  <a:gd name="T53" fmla="*/ 487 h 1301"/>
                  <a:gd name="T54" fmla="*/ 568 w 1323"/>
                  <a:gd name="T55" fmla="*/ 449 h 1301"/>
                  <a:gd name="T56" fmla="*/ 528 w 1323"/>
                  <a:gd name="T57" fmla="*/ 397 h 1301"/>
                  <a:gd name="T58" fmla="*/ 536 w 1323"/>
                  <a:gd name="T59" fmla="*/ 368 h 1301"/>
                  <a:gd name="T60" fmla="*/ 563 w 1323"/>
                  <a:gd name="T61" fmla="*/ 355 h 1301"/>
                  <a:gd name="T62" fmla="*/ 603 w 1323"/>
                  <a:gd name="T63" fmla="*/ 410 h 1301"/>
                  <a:gd name="T64" fmla="*/ 632 w 1323"/>
                  <a:gd name="T65" fmla="*/ 453 h 1301"/>
                  <a:gd name="T66" fmla="*/ 648 w 1323"/>
                  <a:gd name="T67" fmla="*/ 446 h 1301"/>
                  <a:gd name="T68" fmla="*/ 629 w 1323"/>
                  <a:gd name="T69" fmla="*/ 403 h 1301"/>
                  <a:gd name="T70" fmla="*/ 598 w 1323"/>
                  <a:gd name="T71" fmla="*/ 355 h 1301"/>
                  <a:gd name="T72" fmla="*/ 607 w 1323"/>
                  <a:gd name="T73" fmla="*/ 330 h 1301"/>
                  <a:gd name="T74" fmla="*/ 636 w 1323"/>
                  <a:gd name="T75" fmla="*/ 312 h 1301"/>
                  <a:gd name="T76" fmla="*/ 650 w 1323"/>
                  <a:gd name="T77" fmla="*/ 322 h 1301"/>
                  <a:gd name="T78" fmla="*/ 668 w 1323"/>
                  <a:gd name="T79" fmla="*/ 347 h 1301"/>
                  <a:gd name="T80" fmla="*/ 698 w 1323"/>
                  <a:gd name="T81" fmla="*/ 406 h 1301"/>
                  <a:gd name="T82" fmla="*/ 714 w 1323"/>
                  <a:gd name="T83" fmla="*/ 415 h 1301"/>
                  <a:gd name="T84" fmla="*/ 722 w 1323"/>
                  <a:gd name="T85" fmla="*/ 396 h 1301"/>
                  <a:gd name="T86" fmla="*/ 686 w 1323"/>
                  <a:gd name="T87" fmla="*/ 338 h 1301"/>
                  <a:gd name="T88" fmla="*/ 672 w 1323"/>
                  <a:gd name="T89" fmla="*/ 302 h 1301"/>
                  <a:gd name="T90" fmla="*/ 700 w 1323"/>
                  <a:gd name="T91" fmla="*/ 272 h 1301"/>
                  <a:gd name="T92" fmla="*/ 821 w 1323"/>
                  <a:gd name="T93" fmla="*/ 459 h 1301"/>
                  <a:gd name="T94" fmla="*/ 734 w 1323"/>
                  <a:gd name="T95" fmla="*/ 542 h 1301"/>
                  <a:gd name="T96" fmla="*/ 717 w 1323"/>
                  <a:gd name="T97" fmla="*/ 574 h 1301"/>
                  <a:gd name="T98" fmla="*/ 1023 w 1323"/>
                  <a:gd name="T99" fmla="*/ 290 h 1301"/>
                  <a:gd name="T100" fmla="*/ 998 w 1323"/>
                  <a:gd name="T101" fmla="*/ 325 h 1301"/>
                  <a:gd name="T102" fmla="*/ 335 w 1323"/>
                  <a:gd name="T103" fmla="*/ 971 h 130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323"/>
                  <a:gd name="T157" fmla="*/ 0 h 1301"/>
                  <a:gd name="T158" fmla="*/ 1323 w 1323"/>
                  <a:gd name="T159" fmla="*/ 1301 h 1301"/>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323" h="1301">
                    <a:moveTo>
                      <a:pt x="0" y="1301"/>
                    </a:moveTo>
                    <a:lnTo>
                      <a:pt x="172" y="1123"/>
                    </a:lnTo>
                    <a:lnTo>
                      <a:pt x="353" y="946"/>
                    </a:lnTo>
                    <a:lnTo>
                      <a:pt x="535" y="767"/>
                    </a:lnTo>
                    <a:lnTo>
                      <a:pt x="713" y="586"/>
                    </a:lnTo>
                    <a:lnTo>
                      <a:pt x="695" y="593"/>
                    </a:lnTo>
                    <a:lnTo>
                      <a:pt x="679" y="601"/>
                    </a:lnTo>
                    <a:lnTo>
                      <a:pt x="649" y="624"/>
                    </a:lnTo>
                    <a:lnTo>
                      <a:pt x="619" y="648"/>
                    </a:lnTo>
                    <a:lnTo>
                      <a:pt x="585" y="669"/>
                    </a:lnTo>
                    <a:lnTo>
                      <a:pt x="582" y="656"/>
                    </a:lnTo>
                    <a:lnTo>
                      <a:pt x="582" y="639"/>
                    </a:lnTo>
                    <a:lnTo>
                      <a:pt x="586" y="599"/>
                    </a:lnTo>
                    <a:lnTo>
                      <a:pt x="585" y="559"/>
                    </a:lnTo>
                    <a:lnTo>
                      <a:pt x="579" y="540"/>
                    </a:lnTo>
                    <a:lnTo>
                      <a:pt x="567" y="524"/>
                    </a:lnTo>
                    <a:lnTo>
                      <a:pt x="541" y="531"/>
                    </a:lnTo>
                    <a:lnTo>
                      <a:pt x="529" y="543"/>
                    </a:lnTo>
                    <a:lnTo>
                      <a:pt x="528" y="558"/>
                    </a:lnTo>
                    <a:lnTo>
                      <a:pt x="533" y="576"/>
                    </a:lnTo>
                    <a:lnTo>
                      <a:pt x="549" y="614"/>
                    </a:lnTo>
                    <a:lnTo>
                      <a:pt x="554" y="634"/>
                    </a:lnTo>
                    <a:lnTo>
                      <a:pt x="555" y="641"/>
                    </a:lnTo>
                    <a:lnTo>
                      <a:pt x="552" y="652"/>
                    </a:lnTo>
                    <a:lnTo>
                      <a:pt x="552" y="719"/>
                    </a:lnTo>
                    <a:lnTo>
                      <a:pt x="512" y="664"/>
                    </a:lnTo>
                    <a:lnTo>
                      <a:pt x="470" y="601"/>
                    </a:lnTo>
                    <a:lnTo>
                      <a:pt x="391" y="476"/>
                    </a:lnTo>
                    <a:lnTo>
                      <a:pt x="393" y="464"/>
                    </a:lnTo>
                    <a:lnTo>
                      <a:pt x="401" y="457"/>
                    </a:lnTo>
                    <a:lnTo>
                      <a:pt x="412" y="451"/>
                    </a:lnTo>
                    <a:lnTo>
                      <a:pt x="419" y="441"/>
                    </a:lnTo>
                    <a:lnTo>
                      <a:pt x="432" y="451"/>
                    </a:lnTo>
                    <a:lnTo>
                      <a:pt x="443" y="465"/>
                    </a:lnTo>
                    <a:lnTo>
                      <a:pt x="462" y="496"/>
                    </a:lnTo>
                    <a:lnTo>
                      <a:pt x="480" y="526"/>
                    </a:lnTo>
                    <a:lnTo>
                      <a:pt x="491" y="538"/>
                    </a:lnTo>
                    <a:lnTo>
                      <a:pt x="506" y="545"/>
                    </a:lnTo>
                    <a:lnTo>
                      <a:pt x="507" y="525"/>
                    </a:lnTo>
                    <a:lnTo>
                      <a:pt x="498" y="503"/>
                    </a:lnTo>
                    <a:lnTo>
                      <a:pt x="468" y="459"/>
                    </a:lnTo>
                    <a:lnTo>
                      <a:pt x="457" y="440"/>
                    </a:lnTo>
                    <a:lnTo>
                      <a:pt x="455" y="430"/>
                    </a:lnTo>
                    <a:lnTo>
                      <a:pt x="455" y="422"/>
                    </a:lnTo>
                    <a:lnTo>
                      <a:pt x="459" y="415"/>
                    </a:lnTo>
                    <a:lnTo>
                      <a:pt x="467" y="409"/>
                    </a:lnTo>
                    <a:lnTo>
                      <a:pt x="498" y="400"/>
                    </a:lnTo>
                    <a:lnTo>
                      <a:pt x="511" y="412"/>
                    </a:lnTo>
                    <a:lnTo>
                      <a:pt x="520" y="427"/>
                    </a:lnTo>
                    <a:lnTo>
                      <a:pt x="537" y="459"/>
                    </a:lnTo>
                    <a:lnTo>
                      <a:pt x="546" y="473"/>
                    </a:lnTo>
                    <a:lnTo>
                      <a:pt x="555" y="483"/>
                    </a:lnTo>
                    <a:lnTo>
                      <a:pt x="568" y="489"/>
                    </a:lnTo>
                    <a:lnTo>
                      <a:pt x="585" y="487"/>
                    </a:lnTo>
                    <a:lnTo>
                      <a:pt x="580" y="467"/>
                    </a:lnTo>
                    <a:lnTo>
                      <a:pt x="568" y="449"/>
                    </a:lnTo>
                    <a:lnTo>
                      <a:pt x="537" y="414"/>
                    </a:lnTo>
                    <a:lnTo>
                      <a:pt x="528" y="397"/>
                    </a:lnTo>
                    <a:lnTo>
                      <a:pt x="525" y="381"/>
                    </a:lnTo>
                    <a:lnTo>
                      <a:pt x="536" y="368"/>
                    </a:lnTo>
                    <a:lnTo>
                      <a:pt x="547" y="361"/>
                    </a:lnTo>
                    <a:lnTo>
                      <a:pt x="563" y="355"/>
                    </a:lnTo>
                    <a:lnTo>
                      <a:pt x="585" y="379"/>
                    </a:lnTo>
                    <a:lnTo>
                      <a:pt x="603" y="410"/>
                    </a:lnTo>
                    <a:lnTo>
                      <a:pt x="621" y="440"/>
                    </a:lnTo>
                    <a:lnTo>
                      <a:pt x="632" y="453"/>
                    </a:lnTo>
                    <a:lnTo>
                      <a:pt x="646" y="462"/>
                    </a:lnTo>
                    <a:lnTo>
                      <a:pt x="648" y="446"/>
                    </a:lnTo>
                    <a:lnTo>
                      <a:pt x="645" y="431"/>
                    </a:lnTo>
                    <a:lnTo>
                      <a:pt x="629" y="403"/>
                    </a:lnTo>
                    <a:lnTo>
                      <a:pt x="606" y="372"/>
                    </a:lnTo>
                    <a:lnTo>
                      <a:pt x="598" y="355"/>
                    </a:lnTo>
                    <a:lnTo>
                      <a:pt x="591" y="337"/>
                    </a:lnTo>
                    <a:lnTo>
                      <a:pt x="607" y="330"/>
                    </a:lnTo>
                    <a:lnTo>
                      <a:pt x="621" y="319"/>
                    </a:lnTo>
                    <a:lnTo>
                      <a:pt x="636" y="312"/>
                    </a:lnTo>
                    <a:lnTo>
                      <a:pt x="642" y="314"/>
                    </a:lnTo>
                    <a:lnTo>
                      <a:pt x="650" y="322"/>
                    </a:lnTo>
                    <a:lnTo>
                      <a:pt x="661" y="333"/>
                    </a:lnTo>
                    <a:lnTo>
                      <a:pt x="668" y="347"/>
                    </a:lnTo>
                    <a:lnTo>
                      <a:pt x="681" y="380"/>
                    </a:lnTo>
                    <a:lnTo>
                      <a:pt x="698" y="406"/>
                    </a:lnTo>
                    <a:lnTo>
                      <a:pt x="709" y="413"/>
                    </a:lnTo>
                    <a:lnTo>
                      <a:pt x="714" y="415"/>
                    </a:lnTo>
                    <a:lnTo>
                      <a:pt x="724" y="415"/>
                    </a:lnTo>
                    <a:lnTo>
                      <a:pt x="722" y="396"/>
                    </a:lnTo>
                    <a:lnTo>
                      <a:pt x="713" y="376"/>
                    </a:lnTo>
                    <a:lnTo>
                      <a:pt x="686" y="338"/>
                    </a:lnTo>
                    <a:lnTo>
                      <a:pt x="675" y="319"/>
                    </a:lnTo>
                    <a:lnTo>
                      <a:pt x="672" y="302"/>
                    </a:lnTo>
                    <a:lnTo>
                      <a:pt x="680" y="286"/>
                    </a:lnTo>
                    <a:lnTo>
                      <a:pt x="700" y="272"/>
                    </a:lnTo>
                    <a:lnTo>
                      <a:pt x="724" y="287"/>
                    </a:lnTo>
                    <a:lnTo>
                      <a:pt x="821" y="459"/>
                    </a:lnTo>
                    <a:lnTo>
                      <a:pt x="762" y="513"/>
                    </a:lnTo>
                    <a:lnTo>
                      <a:pt x="734" y="542"/>
                    </a:lnTo>
                    <a:lnTo>
                      <a:pt x="725" y="554"/>
                    </a:lnTo>
                    <a:lnTo>
                      <a:pt x="717" y="574"/>
                    </a:lnTo>
                    <a:lnTo>
                      <a:pt x="872" y="432"/>
                    </a:lnTo>
                    <a:lnTo>
                      <a:pt x="1023" y="290"/>
                    </a:lnTo>
                    <a:lnTo>
                      <a:pt x="1323" y="0"/>
                    </a:lnTo>
                    <a:lnTo>
                      <a:pt x="998" y="325"/>
                    </a:lnTo>
                    <a:lnTo>
                      <a:pt x="668" y="647"/>
                    </a:lnTo>
                    <a:lnTo>
                      <a:pt x="335" y="971"/>
                    </a:lnTo>
                    <a:lnTo>
                      <a:pt x="0" y="1301"/>
                    </a:lnTo>
                    <a:close/>
                  </a:path>
                </a:pathLst>
              </a:custGeom>
              <a:solidFill>
                <a:srgbClr val="F2CC6B"/>
              </a:solidFill>
              <a:ln w="9525">
                <a:noFill/>
                <a:round/>
                <a:headEnd/>
                <a:tailEnd/>
              </a:ln>
            </p:spPr>
            <p:txBody>
              <a:bodyPr/>
              <a:lstStyle/>
              <a:p>
                <a:endParaRPr lang="fr-FR"/>
              </a:p>
            </p:txBody>
          </p:sp>
          <p:sp>
            <p:nvSpPr>
              <p:cNvPr id="71" name="Freeform 52"/>
              <p:cNvSpPr>
                <a:spLocks/>
              </p:cNvSpPr>
              <p:nvPr/>
            </p:nvSpPr>
            <p:spPr bwMode="auto">
              <a:xfrm>
                <a:off x="4277" y="2877"/>
                <a:ext cx="16" cy="20"/>
              </a:xfrm>
              <a:custGeom>
                <a:avLst/>
                <a:gdLst>
                  <a:gd name="T0" fmla="*/ 86 w 100"/>
                  <a:gd name="T1" fmla="*/ 111 h 118"/>
                  <a:gd name="T2" fmla="*/ 72 w 100"/>
                  <a:gd name="T3" fmla="*/ 118 h 118"/>
                  <a:gd name="T4" fmla="*/ 60 w 100"/>
                  <a:gd name="T5" fmla="*/ 117 h 118"/>
                  <a:gd name="T6" fmla="*/ 49 w 100"/>
                  <a:gd name="T7" fmla="*/ 108 h 118"/>
                  <a:gd name="T8" fmla="*/ 41 w 100"/>
                  <a:gd name="T9" fmla="*/ 94 h 118"/>
                  <a:gd name="T10" fmla="*/ 23 w 100"/>
                  <a:gd name="T11" fmla="*/ 60 h 118"/>
                  <a:gd name="T12" fmla="*/ 13 w 100"/>
                  <a:gd name="T13" fmla="*/ 45 h 118"/>
                  <a:gd name="T14" fmla="*/ 0 w 100"/>
                  <a:gd name="T15" fmla="*/ 35 h 118"/>
                  <a:gd name="T16" fmla="*/ 43 w 100"/>
                  <a:gd name="T17" fmla="*/ 0 h 118"/>
                  <a:gd name="T18" fmla="*/ 62 w 100"/>
                  <a:gd name="T19" fmla="*/ 25 h 118"/>
                  <a:gd name="T20" fmla="*/ 86 w 100"/>
                  <a:gd name="T21" fmla="*/ 53 h 118"/>
                  <a:gd name="T22" fmla="*/ 96 w 100"/>
                  <a:gd name="T23" fmla="*/ 68 h 118"/>
                  <a:gd name="T24" fmla="*/ 100 w 100"/>
                  <a:gd name="T25" fmla="*/ 83 h 118"/>
                  <a:gd name="T26" fmla="*/ 98 w 100"/>
                  <a:gd name="T27" fmla="*/ 98 h 118"/>
                  <a:gd name="T28" fmla="*/ 86 w 100"/>
                  <a:gd name="T29" fmla="*/ 111 h 11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0"/>
                  <a:gd name="T46" fmla="*/ 0 h 118"/>
                  <a:gd name="T47" fmla="*/ 100 w 100"/>
                  <a:gd name="T48" fmla="*/ 118 h 11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0" h="118">
                    <a:moveTo>
                      <a:pt x="86" y="111"/>
                    </a:moveTo>
                    <a:lnTo>
                      <a:pt x="72" y="118"/>
                    </a:lnTo>
                    <a:lnTo>
                      <a:pt x="60" y="117"/>
                    </a:lnTo>
                    <a:lnTo>
                      <a:pt x="49" y="108"/>
                    </a:lnTo>
                    <a:lnTo>
                      <a:pt x="41" y="94"/>
                    </a:lnTo>
                    <a:lnTo>
                      <a:pt x="23" y="60"/>
                    </a:lnTo>
                    <a:lnTo>
                      <a:pt x="13" y="45"/>
                    </a:lnTo>
                    <a:lnTo>
                      <a:pt x="0" y="35"/>
                    </a:lnTo>
                    <a:lnTo>
                      <a:pt x="43" y="0"/>
                    </a:lnTo>
                    <a:lnTo>
                      <a:pt x="62" y="25"/>
                    </a:lnTo>
                    <a:lnTo>
                      <a:pt x="86" y="53"/>
                    </a:lnTo>
                    <a:lnTo>
                      <a:pt x="96" y="68"/>
                    </a:lnTo>
                    <a:lnTo>
                      <a:pt x="100" y="83"/>
                    </a:lnTo>
                    <a:lnTo>
                      <a:pt x="98" y="98"/>
                    </a:lnTo>
                    <a:lnTo>
                      <a:pt x="86" y="111"/>
                    </a:lnTo>
                    <a:close/>
                  </a:path>
                </a:pathLst>
              </a:custGeom>
              <a:solidFill>
                <a:srgbClr val="F2CC6B"/>
              </a:solidFill>
              <a:ln w="9525">
                <a:noFill/>
                <a:round/>
                <a:headEnd/>
                <a:tailEnd/>
              </a:ln>
            </p:spPr>
            <p:txBody>
              <a:bodyPr/>
              <a:lstStyle/>
              <a:p>
                <a:endParaRPr lang="fr-FR"/>
              </a:p>
            </p:txBody>
          </p:sp>
          <p:sp>
            <p:nvSpPr>
              <p:cNvPr id="72" name="Freeform 53"/>
              <p:cNvSpPr>
                <a:spLocks/>
              </p:cNvSpPr>
              <p:nvPr/>
            </p:nvSpPr>
            <p:spPr bwMode="auto">
              <a:xfrm>
                <a:off x="4218" y="2884"/>
                <a:ext cx="65" cy="64"/>
              </a:xfrm>
              <a:custGeom>
                <a:avLst/>
                <a:gdLst>
                  <a:gd name="T0" fmla="*/ 111 w 388"/>
                  <a:gd name="T1" fmla="*/ 382 h 382"/>
                  <a:gd name="T2" fmla="*/ 6 w 388"/>
                  <a:gd name="T3" fmla="*/ 195 h 382"/>
                  <a:gd name="T4" fmla="*/ 27 w 388"/>
                  <a:gd name="T5" fmla="*/ 185 h 382"/>
                  <a:gd name="T6" fmla="*/ 48 w 388"/>
                  <a:gd name="T7" fmla="*/ 187 h 382"/>
                  <a:gd name="T8" fmla="*/ 64 w 388"/>
                  <a:gd name="T9" fmla="*/ 203 h 382"/>
                  <a:gd name="T10" fmla="*/ 79 w 388"/>
                  <a:gd name="T11" fmla="*/ 232 h 382"/>
                  <a:gd name="T12" fmla="*/ 98 w 388"/>
                  <a:gd name="T13" fmla="*/ 273 h 382"/>
                  <a:gd name="T14" fmla="*/ 119 w 388"/>
                  <a:gd name="T15" fmla="*/ 282 h 382"/>
                  <a:gd name="T16" fmla="*/ 112 w 388"/>
                  <a:gd name="T17" fmla="*/ 241 h 382"/>
                  <a:gd name="T18" fmla="*/ 76 w 388"/>
                  <a:gd name="T19" fmla="*/ 181 h 382"/>
                  <a:gd name="T20" fmla="*/ 83 w 388"/>
                  <a:gd name="T21" fmla="*/ 146 h 382"/>
                  <a:gd name="T22" fmla="*/ 122 w 388"/>
                  <a:gd name="T23" fmla="*/ 143 h 382"/>
                  <a:gd name="T24" fmla="*/ 152 w 388"/>
                  <a:gd name="T25" fmla="*/ 193 h 382"/>
                  <a:gd name="T26" fmla="*/ 172 w 388"/>
                  <a:gd name="T27" fmla="*/ 221 h 382"/>
                  <a:gd name="T28" fmla="*/ 201 w 388"/>
                  <a:gd name="T29" fmla="*/ 228 h 382"/>
                  <a:gd name="T30" fmla="*/ 176 w 388"/>
                  <a:gd name="T31" fmla="*/ 93 h 382"/>
                  <a:gd name="T32" fmla="*/ 199 w 388"/>
                  <a:gd name="T33" fmla="*/ 117 h 382"/>
                  <a:gd name="T34" fmla="*/ 235 w 388"/>
                  <a:gd name="T35" fmla="*/ 178 h 382"/>
                  <a:gd name="T36" fmla="*/ 254 w 388"/>
                  <a:gd name="T37" fmla="*/ 187 h 382"/>
                  <a:gd name="T38" fmla="*/ 260 w 388"/>
                  <a:gd name="T39" fmla="*/ 168 h 382"/>
                  <a:gd name="T40" fmla="*/ 225 w 388"/>
                  <a:gd name="T41" fmla="*/ 112 h 382"/>
                  <a:gd name="T42" fmla="*/ 215 w 388"/>
                  <a:gd name="T43" fmla="*/ 78 h 382"/>
                  <a:gd name="T44" fmla="*/ 245 w 388"/>
                  <a:gd name="T45" fmla="*/ 50 h 382"/>
                  <a:gd name="T46" fmla="*/ 268 w 388"/>
                  <a:gd name="T47" fmla="*/ 68 h 382"/>
                  <a:gd name="T48" fmla="*/ 303 w 388"/>
                  <a:gd name="T49" fmla="*/ 125 h 382"/>
                  <a:gd name="T50" fmla="*/ 333 w 388"/>
                  <a:gd name="T51" fmla="*/ 137 h 382"/>
                  <a:gd name="T52" fmla="*/ 317 w 388"/>
                  <a:gd name="T53" fmla="*/ 93 h 382"/>
                  <a:gd name="T54" fmla="*/ 286 w 388"/>
                  <a:gd name="T55" fmla="*/ 50 h 382"/>
                  <a:gd name="T56" fmla="*/ 328 w 388"/>
                  <a:gd name="T57" fmla="*/ 0 h 382"/>
                  <a:gd name="T58" fmla="*/ 347 w 388"/>
                  <a:gd name="T59" fmla="*/ 29 h 382"/>
                  <a:gd name="T60" fmla="*/ 383 w 388"/>
                  <a:gd name="T61" fmla="*/ 78 h 382"/>
                  <a:gd name="T62" fmla="*/ 387 w 388"/>
                  <a:gd name="T63" fmla="*/ 111 h 38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88"/>
                  <a:gd name="T97" fmla="*/ 0 h 382"/>
                  <a:gd name="T98" fmla="*/ 388 w 388"/>
                  <a:gd name="T99" fmla="*/ 382 h 38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88" h="382">
                    <a:moveTo>
                      <a:pt x="378" y="128"/>
                    </a:moveTo>
                    <a:lnTo>
                      <a:pt x="111" y="382"/>
                    </a:lnTo>
                    <a:lnTo>
                      <a:pt x="0" y="207"/>
                    </a:lnTo>
                    <a:lnTo>
                      <a:pt x="6" y="195"/>
                    </a:lnTo>
                    <a:lnTo>
                      <a:pt x="16" y="188"/>
                    </a:lnTo>
                    <a:lnTo>
                      <a:pt x="27" y="185"/>
                    </a:lnTo>
                    <a:lnTo>
                      <a:pt x="37" y="185"/>
                    </a:lnTo>
                    <a:lnTo>
                      <a:pt x="48" y="187"/>
                    </a:lnTo>
                    <a:lnTo>
                      <a:pt x="56" y="193"/>
                    </a:lnTo>
                    <a:lnTo>
                      <a:pt x="64" y="203"/>
                    </a:lnTo>
                    <a:lnTo>
                      <a:pt x="69" y="215"/>
                    </a:lnTo>
                    <a:lnTo>
                      <a:pt x="79" y="232"/>
                    </a:lnTo>
                    <a:lnTo>
                      <a:pt x="86" y="254"/>
                    </a:lnTo>
                    <a:lnTo>
                      <a:pt x="98" y="273"/>
                    </a:lnTo>
                    <a:lnTo>
                      <a:pt x="108" y="279"/>
                    </a:lnTo>
                    <a:lnTo>
                      <a:pt x="119" y="282"/>
                    </a:lnTo>
                    <a:lnTo>
                      <a:pt x="120" y="262"/>
                    </a:lnTo>
                    <a:lnTo>
                      <a:pt x="112" y="241"/>
                    </a:lnTo>
                    <a:lnTo>
                      <a:pt x="85" y="201"/>
                    </a:lnTo>
                    <a:lnTo>
                      <a:pt x="76" y="181"/>
                    </a:lnTo>
                    <a:lnTo>
                      <a:pt x="73" y="163"/>
                    </a:lnTo>
                    <a:lnTo>
                      <a:pt x="83" y="146"/>
                    </a:lnTo>
                    <a:lnTo>
                      <a:pt x="109" y="133"/>
                    </a:lnTo>
                    <a:lnTo>
                      <a:pt x="122" y="143"/>
                    </a:lnTo>
                    <a:lnTo>
                      <a:pt x="133" y="158"/>
                    </a:lnTo>
                    <a:lnTo>
                      <a:pt x="152" y="193"/>
                    </a:lnTo>
                    <a:lnTo>
                      <a:pt x="162" y="209"/>
                    </a:lnTo>
                    <a:lnTo>
                      <a:pt x="172" y="221"/>
                    </a:lnTo>
                    <a:lnTo>
                      <a:pt x="185" y="228"/>
                    </a:lnTo>
                    <a:lnTo>
                      <a:pt x="201" y="228"/>
                    </a:lnTo>
                    <a:lnTo>
                      <a:pt x="140" y="122"/>
                    </a:lnTo>
                    <a:lnTo>
                      <a:pt x="176" y="93"/>
                    </a:lnTo>
                    <a:lnTo>
                      <a:pt x="188" y="103"/>
                    </a:lnTo>
                    <a:lnTo>
                      <a:pt x="199" y="117"/>
                    </a:lnTo>
                    <a:lnTo>
                      <a:pt x="216" y="151"/>
                    </a:lnTo>
                    <a:lnTo>
                      <a:pt x="235" y="178"/>
                    </a:lnTo>
                    <a:lnTo>
                      <a:pt x="248" y="186"/>
                    </a:lnTo>
                    <a:lnTo>
                      <a:pt x="254" y="187"/>
                    </a:lnTo>
                    <a:lnTo>
                      <a:pt x="265" y="186"/>
                    </a:lnTo>
                    <a:lnTo>
                      <a:pt x="260" y="168"/>
                    </a:lnTo>
                    <a:lnTo>
                      <a:pt x="249" y="150"/>
                    </a:lnTo>
                    <a:lnTo>
                      <a:pt x="225" y="112"/>
                    </a:lnTo>
                    <a:lnTo>
                      <a:pt x="216" y="95"/>
                    </a:lnTo>
                    <a:lnTo>
                      <a:pt x="215" y="78"/>
                    </a:lnTo>
                    <a:lnTo>
                      <a:pt x="223" y="63"/>
                    </a:lnTo>
                    <a:lnTo>
                      <a:pt x="245" y="50"/>
                    </a:lnTo>
                    <a:lnTo>
                      <a:pt x="258" y="57"/>
                    </a:lnTo>
                    <a:lnTo>
                      <a:pt x="268" y="68"/>
                    </a:lnTo>
                    <a:lnTo>
                      <a:pt x="286" y="95"/>
                    </a:lnTo>
                    <a:lnTo>
                      <a:pt x="303" y="125"/>
                    </a:lnTo>
                    <a:lnTo>
                      <a:pt x="328" y="151"/>
                    </a:lnTo>
                    <a:lnTo>
                      <a:pt x="333" y="137"/>
                    </a:lnTo>
                    <a:lnTo>
                      <a:pt x="332" y="122"/>
                    </a:lnTo>
                    <a:lnTo>
                      <a:pt x="317" y="93"/>
                    </a:lnTo>
                    <a:lnTo>
                      <a:pt x="295" y="65"/>
                    </a:lnTo>
                    <a:lnTo>
                      <a:pt x="286" y="50"/>
                    </a:lnTo>
                    <a:lnTo>
                      <a:pt x="280" y="35"/>
                    </a:lnTo>
                    <a:lnTo>
                      <a:pt x="328" y="0"/>
                    </a:lnTo>
                    <a:lnTo>
                      <a:pt x="335" y="15"/>
                    </a:lnTo>
                    <a:lnTo>
                      <a:pt x="347" y="29"/>
                    </a:lnTo>
                    <a:lnTo>
                      <a:pt x="372" y="61"/>
                    </a:lnTo>
                    <a:lnTo>
                      <a:pt x="383" y="78"/>
                    </a:lnTo>
                    <a:lnTo>
                      <a:pt x="388" y="94"/>
                    </a:lnTo>
                    <a:lnTo>
                      <a:pt x="387" y="111"/>
                    </a:lnTo>
                    <a:lnTo>
                      <a:pt x="378" y="128"/>
                    </a:lnTo>
                    <a:close/>
                  </a:path>
                </a:pathLst>
              </a:custGeom>
              <a:solidFill>
                <a:srgbClr val="F2CC6B"/>
              </a:solidFill>
              <a:ln w="9525">
                <a:noFill/>
                <a:round/>
                <a:headEnd/>
                <a:tailEnd/>
              </a:ln>
            </p:spPr>
            <p:txBody>
              <a:bodyPr/>
              <a:lstStyle/>
              <a:p>
                <a:endParaRPr lang="fr-FR"/>
              </a:p>
            </p:txBody>
          </p:sp>
          <p:sp>
            <p:nvSpPr>
              <p:cNvPr id="73" name="Freeform 54"/>
              <p:cNvSpPr>
                <a:spLocks/>
              </p:cNvSpPr>
              <p:nvPr/>
            </p:nvSpPr>
            <p:spPr bwMode="auto">
              <a:xfrm>
                <a:off x="3997" y="2894"/>
                <a:ext cx="140" cy="129"/>
              </a:xfrm>
              <a:custGeom>
                <a:avLst/>
                <a:gdLst>
                  <a:gd name="T0" fmla="*/ 842 w 843"/>
                  <a:gd name="T1" fmla="*/ 296 h 775"/>
                  <a:gd name="T2" fmla="*/ 825 w 843"/>
                  <a:gd name="T3" fmla="*/ 312 h 775"/>
                  <a:gd name="T4" fmla="*/ 800 w 843"/>
                  <a:gd name="T5" fmla="*/ 313 h 775"/>
                  <a:gd name="T6" fmla="*/ 766 w 843"/>
                  <a:gd name="T7" fmla="*/ 270 h 775"/>
                  <a:gd name="T8" fmla="*/ 742 w 843"/>
                  <a:gd name="T9" fmla="*/ 247 h 775"/>
                  <a:gd name="T10" fmla="*/ 708 w 843"/>
                  <a:gd name="T11" fmla="*/ 244 h 775"/>
                  <a:gd name="T12" fmla="*/ 730 w 843"/>
                  <a:gd name="T13" fmla="*/ 281 h 775"/>
                  <a:gd name="T14" fmla="*/ 785 w 843"/>
                  <a:gd name="T15" fmla="*/ 329 h 775"/>
                  <a:gd name="T16" fmla="*/ 791 w 843"/>
                  <a:gd name="T17" fmla="*/ 344 h 775"/>
                  <a:gd name="T18" fmla="*/ 749 w 843"/>
                  <a:gd name="T19" fmla="*/ 380 h 775"/>
                  <a:gd name="T20" fmla="*/ 725 w 843"/>
                  <a:gd name="T21" fmla="*/ 358 h 775"/>
                  <a:gd name="T22" fmla="*/ 687 w 843"/>
                  <a:gd name="T23" fmla="*/ 316 h 775"/>
                  <a:gd name="T24" fmla="*/ 661 w 843"/>
                  <a:gd name="T25" fmla="*/ 304 h 775"/>
                  <a:gd name="T26" fmla="*/ 653 w 843"/>
                  <a:gd name="T27" fmla="*/ 324 h 775"/>
                  <a:gd name="T28" fmla="*/ 699 w 843"/>
                  <a:gd name="T29" fmla="*/ 367 h 775"/>
                  <a:gd name="T30" fmla="*/ 720 w 843"/>
                  <a:gd name="T31" fmla="*/ 396 h 775"/>
                  <a:gd name="T32" fmla="*/ 711 w 843"/>
                  <a:gd name="T33" fmla="*/ 430 h 775"/>
                  <a:gd name="T34" fmla="*/ 677 w 843"/>
                  <a:gd name="T35" fmla="*/ 423 h 775"/>
                  <a:gd name="T36" fmla="*/ 639 w 843"/>
                  <a:gd name="T37" fmla="*/ 382 h 775"/>
                  <a:gd name="T38" fmla="*/ 611 w 843"/>
                  <a:gd name="T39" fmla="*/ 364 h 775"/>
                  <a:gd name="T40" fmla="*/ 607 w 843"/>
                  <a:gd name="T41" fmla="*/ 390 h 775"/>
                  <a:gd name="T42" fmla="*/ 651 w 843"/>
                  <a:gd name="T43" fmla="*/ 436 h 775"/>
                  <a:gd name="T44" fmla="*/ 643 w 843"/>
                  <a:gd name="T45" fmla="*/ 488 h 775"/>
                  <a:gd name="T46" fmla="*/ 593 w 843"/>
                  <a:gd name="T47" fmla="*/ 448 h 775"/>
                  <a:gd name="T48" fmla="*/ 543 w 843"/>
                  <a:gd name="T49" fmla="*/ 413 h 775"/>
                  <a:gd name="T50" fmla="*/ 617 w 843"/>
                  <a:gd name="T51" fmla="*/ 509 h 775"/>
                  <a:gd name="T52" fmla="*/ 553 w 843"/>
                  <a:gd name="T53" fmla="*/ 530 h 775"/>
                  <a:gd name="T54" fmla="*/ 496 w 843"/>
                  <a:gd name="T55" fmla="*/ 466 h 775"/>
                  <a:gd name="T56" fmla="*/ 433 w 843"/>
                  <a:gd name="T57" fmla="*/ 411 h 775"/>
                  <a:gd name="T58" fmla="*/ 405 w 843"/>
                  <a:gd name="T59" fmla="*/ 413 h 775"/>
                  <a:gd name="T60" fmla="*/ 510 w 843"/>
                  <a:gd name="T61" fmla="*/ 592 h 775"/>
                  <a:gd name="T62" fmla="*/ 486 w 843"/>
                  <a:gd name="T63" fmla="*/ 575 h 775"/>
                  <a:gd name="T64" fmla="*/ 458 w 843"/>
                  <a:gd name="T65" fmla="*/ 539 h 775"/>
                  <a:gd name="T66" fmla="*/ 434 w 843"/>
                  <a:gd name="T67" fmla="*/ 533 h 775"/>
                  <a:gd name="T68" fmla="*/ 478 w 843"/>
                  <a:gd name="T69" fmla="*/ 610 h 775"/>
                  <a:gd name="T70" fmla="*/ 449 w 843"/>
                  <a:gd name="T71" fmla="*/ 643 h 775"/>
                  <a:gd name="T72" fmla="*/ 424 w 843"/>
                  <a:gd name="T73" fmla="*/ 635 h 775"/>
                  <a:gd name="T74" fmla="*/ 395 w 843"/>
                  <a:gd name="T75" fmla="*/ 599 h 775"/>
                  <a:gd name="T76" fmla="*/ 377 w 843"/>
                  <a:gd name="T77" fmla="*/ 586 h 775"/>
                  <a:gd name="T78" fmla="*/ 363 w 843"/>
                  <a:gd name="T79" fmla="*/ 612 h 775"/>
                  <a:gd name="T80" fmla="*/ 401 w 843"/>
                  <a:gd name="T81" fmla="*/ 653 h 775"/>
                  <a:gd name="T82" fmla="*/ 387 w 843"/>
                  <a:gd name="T83" fmla="*/ 678 h 775"/>
                  <a:gd name="T84" fmla="*/ 367 w 843"/>
                  <a:gd name="T85" fmla="*/ 682 h 775"/>
                  <a:gd name="T86" fmla="*/ 320 w 843"/>
                  <a:gd name="T87" fmla="*/ 660 h 775"/>
                  <a:gd name="T88" fmla="*/ 296 w 843"/>
                  <a:gd name="T89" fmla="*/ 645 h 775"/>
                  <a:gd name="T90" fmla="*/ 326 w 843"/>
                  <a:gd name="T91" fmla="*/ 703 h 775"/>
                  <a:gd name="T92" fmla="*/ 286 w 843"/>
                  <a:gd name="T93" fmla="*/ 720 h 775"/>
                  <a:gd name="T94" fmla="*/ 251 w 843"/>
                  <a:gd name="T95" fmla="*/ 700 h 775"/>
                  <a:gd name="T96" fmla="*/ 234 w 843"/>
                  <a:gd name="T97" fmla="*/ 710 h 775"/>
                  <a:gd name="T98" fmla="*/ 259 w 843"/>
                  <a:gd name="T99" fmla="*/ 742 h 775"/>
                  <a:gd name="T100" fmla="*/ 0 w 843"/>
                  <a:gd name="T101" fmla="*/ 549 h 775"/>
                  <a:gd name="T102" fmla="*/ 283 w 843"/>
                  <a:gd name="T103" fmla="*/ 274 h 775"/>
                  <a:gd name="T104" fmla="*/ 557 w 843"/>
                  <a:gd name="T105" fmla="*/ 0 h 775"/>
                  <a:gd name="T106" fmla="*/ 704 w 843"/>
                  <a:gd name="T107" fmla="*/ 139 h 77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43"/>
                  <a:gd name="T163" fmla="*/ 0 h 775"/>
                  <a:gd name="T164" fmla="*/ 843 w 843"/>
                  <a:gd name="T165" fmla="*/ 775 h 775"/>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43" h="775">
                    <a:moveTo>
                      <a:pt x="843" y="284"/>
                    </a:moveTo>
                    <a:lnTo>
                      <a:pt x="842" y="296"/>
                    </a:lnTo>
                    <a:lnTo>
                      <a:pt x="834" y="304"/>
                    </a:lnTo>
                    <a:lnTo>
                      <a:pt x="825" y="312"/>
                    </a:lnTo>
                    <a:lnTo>
                      <a:pt x="815" y="323"/>
                    </a:lnTo>
                    <a:lnTo>
                      <a:pt x="800" y="313"/>
                    </a:lnTo>
                    <a:lnTo>
                      <a:pt x="787" y="300"/>
                    </a:lnTo>
                    <a:lnTo>
                      <a:pt x="766" y="270"/>
                    </a:lnTo>
                    <a:lnTo>
                      <a:pt x="755" y="256"/>
                    </a:lnTo>
                    <a:lnTo>
                      <a:pt x="742" y="247"/>
                    </a:lnTo>
                    <a:lnTo>
                      <a:pt x="727" y="242"/>
                    </a:lnTo>
                    <a:lnTo>
                      <a:pt x="708" y="244"/>
                    </a:lnTo>
                    <a:lnTo>
                      <a:pt x="714" y="263"/>
                    </a:lnTo>
                    <a:lnTo>
                      <a:pt x="730" y="281"/>
                    </a:lnTo>
                    <a:lnTo>
                      <a:pt x="770" y="314"/>
                    </a:lnTo>
                    <a:lnTo>
                      <a:pt x="785" y="329"/>
                    </a:lnTo>
                    <a:lnTo>
                      <a:pt x="790" y="337"/>
                    </a:lnTo>
                    <a:lnTo>
                      <a:pt x="791" y="344"/>
                    </a:lnTo>
                    <a:lnTo>
                      <a:pt x="780" y="361"/>
                    </a:lnTo>
                    <a:lnTo>
                      <a:pt x="749" y="380"/>
                    </a:lnTo>
                    <a:lnTo>
                      <a:pt x="736" y="371"/>
                    </a:lnTo>
                    <a:lnTo>
                      <a:pt x="725" y="358"/>
                    </a:lnTo>
                    <a:lnTo>
                      <a:pt x="700" y="329"/>
                    </a:lnTo>
                    <a:lnTo>
                      <a:pt x="687" y="316"/>
                    </a:lnTo>
                    <a:lnTo>
                      <a:pt x="675" y="307"/>
                    </a:lnTo>
                    <a:lnTo>
                      <a:pt x="661" y="304"/>
                    </a:lnTo>
                    <a:lnTo>
                      <a:pt x="645" y="308"/>
                    </a:lnTo>
                    <a:lnTo>
                      <a:pt x="653" y="324"/>
                    </a:lnTo>
                    <a:lnTo>
                      <a:pt x="667" y="339"/>
                    </a:lnTo>
                    <a:lnTo>
                      <a:pt x="699" y="367"/>
                    </a:lnTo>
                    <a:lnTo>
                      <a:pt x="713" y="381"/>
                    </a:lnTo>
                    <a:lnTo>
                      <a:pt x="720" y="396"/>
                    </a:lnTo>
                    <a:lnTo>
                      <a:pt x="720" y="411"/>
                    </a:lnTo>
                    <a:lnTo>
                      <a:pt x="711" y="430"/>
                    </a:lnTo>
                    <a:lnTo>
                      <a:pt x="693" y="431"/>
                    </a:lnTo>
                    <a:lnTo>
                      <a:pt x="677" y="423"/>
                    </a:lnTo>
                    <a:lnTo>
                      <a:pt x="651" y="397"/>
                    </a:lnTo>
                    <a:lnTo>
                      <a:pt x="639" y="382"/>
                    </a:lnTo>
                    <a:lnTo>
                      <a:pt x="626" y="370"/>
                    </a:lnTo>
                    <a:lnTo>
                      <a:pt x="611" y="364"/>
                    </a:lnTo>
                    <a:lnTo>
                      <a:pt x="593" y="365"/>
                    </a:lnTo>
                    <a:lnTo>
                      <a:pt x="607" y="390"/>
                    </a:lnTo>
                    <a:lnTo>
                      <a:pt x="628" y="414"/>
                    </a:lnTo>
                    <a:lnTo>
                      <a:pt x="651" y="436"/>
                    </a:lnTo>
                    <a:lnTo>
                      <a:pt x="672" y="458"/>
                    </a:lnTo>
                    <a:lnTo>
                      <a:pt x="643" y="488"/>
                    </a:lnTo>
                    <a:lnTo>
                      <a:pt x="616" y="470"/>
                    </a:lnTo>
                    <a:lnTo>
                      <a:pt x="593" y="448"/>
                    </a:lnTo>
                    <a:lnTo>
                      <a:pt x="569" y="426"/>
                    </a:lnTo>
                    <a:lnTo>
                      <a:pt x="543" y="413"/>
                    </a:lnTo>
                    <a:lnTo>
                      <a:pt x="534" y="419"/>
                    </a:lnTo>
                    <a:lnTo>
                      <a:pt x="617" y="509"/>
                    </a:lnTo>
                    <a:lnTo>
                      <a:pt x="574" y="549"/>
                    </a:lnTo>
                    <a:lnTo>
                      <a:pt x="553" y="530"/>
                    </a:lnTo>
                    <a:lnTo>
                      <a:pt x="534" y="510"/>
                    </a:lnTo>
                    <a:lnTo>
                      <a:pt x="496" y="466"/>
                    </a:lnTo>
                    <a:lnTo>
                      <a:pt x="456" y="426"/>
                    </a:lnTo>
                    <a:lnTo>
                      <a:pt x="433" y="411"/>
                    </a:lnTo>
                    <a:lnTo>
                      <a:pt x="409" y="402"/>
                    </a:lnTo>
                    <a:lnTo>
                      <a:pt x="405" y="413"/>
                    </a:lnTo>
                    <a:lnTo>
                      <a:pt x="543" y="562"/>
                    </a:lnTo>
                    <a:lnTo>
                      <a:pt x="510" y="592"/>
                    </a:lnTo>
                    <a:lnTo>
                      <a:pt x="497" y="586"/>
                    </a:lnTo>
                    <a:lnTo>
                      <a:pt x="486" y="575"/>
                    </a:lnTo>
                    <a:lnTo>
                      <a:pt x="467" y="550"/>
                    </a:lnTo>
                    <a:lnTo>
                      <a:pt x="458" y="539"/>
                    </a:lnTo>
                    <a:lnTo>
                      <a:pt x="447" y="533"/>
                    </a:lnTo>
                    <a:lnTo>
                      <a:pt x="434" y="533"/>
                    </a:lnTo>
                    <a:lnTo>
                      <a:pt x="419" y="541"/>
                    </a:lnTo>
                    <a:lnTo>
                      <a:pt x="478" y="610"/>
                    </a:lnTo>
                    <a:lnTo>
                      <a:pt x="459" y="638"/>
                    </a:lnTo>
                    <a:lnTo>
                      <a:pt x="449" y="643"/>
                    </a:lnTo>
                    <a:lnTo>
                      <a:pt x="440" y="644"/>
                    </a:lnTo>
                    <a:lnTo>
                      <a:pt x="424" y="635"/>
                    </a:lnTo>
                    <a:lnTo>
                      <a:pt x="408" y="617"/>
                    </a:lnTo>
                    <a:lnTo>
                      <a:pt x="395" y="599"/>
                    </a:lnTo>
                    <a:lnTo>
                      <a:pt x="382" y="587"/>
                    </a:lnTo>
                    <a:lnTo>
                      <a:pt x="377" y="586"/>
                    </a:lnTo>
                    <a:lnTo>
                      <a:pt x="371" y="589"/>
                    </a:lnTo>
                    <a:lnTo>
                      <a:pt x="363" y="612"/>
                    </a:lnTo>
                    <a:lnTo>
                      <a:pt x="384" y="631"/>
                    </a:lnTo>
                    <a:lnTo>
                      <a:pt x="401" y="653"/>
                    </a:lnTo>
                    <a:lnTo>
                      <a:pt x="396" y="669"/>
                    </a:lnTo>
                    <a:lnTo>
                      <a:pt x="387" y="678"/>
                    </a:lnTo>
                    <a:lnTo>
                      <a:pt x="378" y="682"/>
                    </a:lnTo>
                    <a:lnTo>
                      <a:pt x="367" y="682"/>
                    </a:lnTo>
                    <a:lnTo>
                      <a:pt x="343" y="674"/>
                    </a:lnTo>
                    <a:lnTo>
                      <a:pt x="320" y="660"/>
                    </a:lnTo>
                    <a:lnTo>
                      <a:pt x="303" y="647"/>
                    </a:lnTo>
                    <a:lnTo>
                      <a:pt x="296" y="645"/>
                    </a:lnTo>
                    <a:lnTo>
                      <a:pt x="301" y="661"/>
                    </a:lnTo>
                    <a:lnTo>
                      <a:pt x="326" y="703"/>
                    </a:lnTo>
                    <a:lnTo>
                      <a:pt x="307" y="715"/>
                    </a:lnTo>
                    <a:lnTo>
                      <a:pt x="286" y="720"/>
                    </a:lnTo>
                    <a:lnTo>
                      <a:pt x="267" y="714"/>
                    </a:lnTo>
                    <a:lnTo>
                      <a:pt x="251" y="700"/>
                    </a:lnTo>
                    <a:lnTo>
                      <a:pt x="241" y="701"/>
                    </a:lnTo>
                    <a:lnTo>
                      <a:pt x="234" y="710"/>
                    </a:lnTo>
                    <a:lnTo>
                      <a:pt x="245" y="728"/>
                    </a:lnTo>
                    <a:lnTo>
                      <a:pt x="259" y="742"/>
                    </a:lnTo>
                    <a:lnTo>
                      <a:pt x="212" y="775"/>
                    </a:lnTo>
                    <a:lnTo>
                      <a:pt x="0" y="549"/>
                    </a:lnTo>
                    <a:lnTo>
                      <a:pt x="143" y="409"/>
                    </a:lnTo>
                    <a:lnTo>
                      <a:pt x="283" y="274"/>
                    </a:lnTo>
                    <a:lnTo>
                      <a:pt x="421" y="139"/>
                    </a:lnTo>
                    <a:lnTo>
                      <a:pt x="557" y="0"/>
                    </a:lnTo>
                    <a:lnTo>
                      <a:pt x="633" y="68"/>
                    </a:lnTo>
                    <a:lnTo>
                      <a:pt x="704" y="139"/>
                    </a:lnTo>
                    <a:lnTo>
                      <a:pt x="843" y="284"/>
                    </a:lnTo>
                    <a:close/>
                  </a:path>
                </a:pathLst>
              </a:custGeom>
              <a:solidFill>
                <a:srgbClr val="F2CC6B"/>
              </a:solidFill>
              <a:ln w="9525">
                <a:noFill/>
                <a:round/>
                <a:headEnd/>
                <a:tailEnd/>
              </a:ln>
            </p:spPr>
            <p:txBody>
              <a:bodyPr/>
              <a:lstStyle/>
              <a:p>
                <a:endParaRPr lang="fr-FR"/>
              </a:p>
            </p:txBody>
          </p:sp>
          <p:sp>
            <p:nvSpPr>
              <p:cNvPr id="74" name="Freeform 55"/>
              <p:cNvSpPr>
                <a:spLocks/>
              </p:cNvSpPr>
              <p:nvPr/>
            </p:nvSpPr>
            <p:spPr bwMode="auto">
              <a:xfrm>
                <a:off x="4152" y="2902"/>
                <a:ext cx="84" cy="52"/>
              </a:xfrm>
              <a:custGeom>
                <a:avLst/>
                <a:gdLst>
                  <a:gd name="T0" fmla="*/ 0 w 507"/>
                  <a:gd name="T1" fmla="*/ 311 h 311"/>
                  <a:gd name="T2" fmla="*/ 507 w 507"/>
                  <a:gd name="T3" fmla="*/ 0 h 311"/>
                  <a:gd name="T4" fmla="*/ 233 w 507"/>
                  <a:gd name="T5" fmla="*/ 174 h 311"/>
                  <a:gd name="T6" fmla="*/ 0 w 507"/>
                  <a:gd name="T7" fmla="*/ 311 h 311"/>
                  <a:gd name="T8" fmla="*/ 0 60000 65536"/>
                  <a:gd name="T9" fmla="*/ 0 60000 65536"/>
                  <a:gd name="T10" fmla="*/ 0 60000 65536"/>
                  <a:gd name="T11" fmla="*/ 0 60000 65536"/>
                  <a:gd name="T12" fmla="*/ 0 w 507"/>
                  <a:gd name="T13" fmla="*/ 0 h 311"/>
                  <a:gd name="T14" fmla="*/ 507 w 507"/>
                  <a:gd name="T15" fmla="*/ 311 h 311"/>
                </a:gdLst>
                <a:ahLst/>
                <a:cxnLst>
                  <a:cxn ang="T8">
                    <a:pos x="T0" y="T1"/>
                  </a:cxn>
                  <a:cxn ang="T9">
                    <a:pos x="T2" y="T3"/>
                  </a:cxn>
                  <a:cxn ang="T10">
                    <a:pos x="T4" y="T5"/>
                  </a:cxn>
                  <a:cxn ang="T11">
                    <a:pos x="T6" y="T7"/>
                  </a:cxn>
                </a:cxnLst>
                <a:rect l="T12" t="T13" r="T14" b="T15"/>
                <a:pathLst>
                  <a:path w="507" h="311">
                    <a:moveTo>
                      <a:pt x="0" y="311"/>
                    </a:moveTo>
                    <a:lnTo>
                      <a:pt x="507" y="0"/>
                    </a:lnTo>
                    <a:lnTo>
                      <a:pt x="233" y="174"/>
                    </a:lnTo>
                    <a:lnTo>
                      <a:pt x="0" y="311"/>
                    </a:lnTo>
                    <a:close/>
                  </a:path>
                </a:pathLst>
              </a:custGeom>
              <a:solidFill>
                <a:srgbClr val="F2CC6B"/>
              </a:solidFill>
              <a:ln w="9525">
                <a:noFill/>
                <a:round/>
                <a:headEnd/>
                <a:tailEnd/>
              </a:ln>
            </p:spPr>
            <p:txBody>
              <a:bodyPr/>
              <a:lstStyle/>
              <a:p>
                <a:endParaRPr lang="fr-FR"/>
              </a:p>
            </p:txBody>
          </p:sp>
          <p:sp>
            <p:nvSpPr>
              <p:cNvPr id="75" name="Freeform 56"/>
              <p:cNvSpPr>
                <a:spLocks/>
              </p:cNvSpPr>
              <p:nvPr/>
            </p:nvSpPr>
            <p:spPr bwMode="auto">
              <a:xfrm>
                <a:off x="4086" y="2911"/>
                <a:ext cx="28" cy="28"/>
              </a:xfrm>
              <a:custGeom>
                <a:avLst/>
                <a:gdLst>
                  <a:gd name="T0" fmla="*/ 155 w 172"/>
                  <a:gd name="T1" fmla="*/ 59 h 167"/>
                  <a:gd name="T2" fmla="*/ 167 w 172"/>
                  <a:gd name="T3" fmla="*/ 79 h 167"/>
                  <a:gd name="T4" fmla="*/ 172 w 172"/>
                  <a:gd name="T5" fmla="*/ 101 h 167"/>
                  <a:gd name="T6" fmla="*/ 166 w 172"/>
                  <a:gd name="T7" fmla="*/ 122 h 167"/>
                  <a:gd name="T8" fmla="*/ 152 w 172"/>
                  <a:gd name="T9" fmla="*/ 142 h 167"/>
                  <a:gd name="T10" fmla="*/ 136 w 172"/>
                  <a:gd name="T11" fmla="*/ 154 h 167"/>
                  <a:gd name="T12" fmla="*/ 118 w 172"/>
                  <a:gd name="T13" fmla="*/ 164 h 167"/>
                  <a:gd name="T14" fmla="*/ 99 w 172"/>
                  <a:gd name="T15" fmla="*/ 167 h 167"/>
                  <a:gd name="T16" fmla="*/ 80 w 172"/>
                  <a:gd name="T17" fmla="*/ 163 h 167"/>
                  <a:gd name="T18" fmla="*/ 74 w 172"/>
                  <a:gd name="T19" fmla="*/ 156 h 167"/>
                  <a:gd name="T20" fmla="*/ 69 w 172"/>
                  <a:gd name="T21" fmla="*/ 147 h 167"/>
                  <a:gd name="T22" fmla="*/ 69 w 172"/>
                  <a:gd name="T23" fmla="*/ 137 h 167"/>
                  <a:gd name="T24" fmla="*/ 73 w 172"/>
                  <a:gd name="T25" fmla="*/ 128 h 167"/>
                  <a:gd name="T26" fmla="*/ 84 w 172"/>
                  <a:gd name="T27" fmla="*/ 120 h 167"/>
                  <a:gd name="T28" fmla="*/ 94 w 172"/>
                  <a:gd name="T29" fmla="*/ 121 h 167"/>
                  <a:gd name="T30" fmla="*/ 109 w 172"/>
                  <a:gd name="T31" fmla="*/ 134 h 167"/>
                  <a:gd name="T32" fmla="*/ 115 w 172"/>
                  <a:gd name="T33" fmla="*/ 140 h 167"/>
                  <a:gd name="T34" fmla="*/ 122 w 172"/>
                  <a:gd name="T35" fmla="*/ 143 h 167"/>
                  <a:gd name="T36" fmla="*/ 129 w 172"/>
                  <a:gd name="T37" fmla="*/ 138 h 167"/>
                  <a:gd name="T38" fmla="*/ 138 w 172"/>
                  <a:gd name="T39" fmla="*/ 123 h 167"/>
                  <a:gd name="T40" fmla="*/ 136 w 172"/>
                  <a:gd name="T41" fmla="*/ 107 h 167"/>
                  <a:gd name="T42" fmla="*/ 127 w 172"/>
                  <a:gd name="T43" fmla="*/ 97 h 167"/>
                  <a:gd name="T44" fmla="*/ 114 w 172"/>
                  <a:gd name="T45" fmla="*/ 88 h 167"/>
                  <a:gd name="T46" fmla="*/ 102 w 172"/>
                  <a:gd name="T47" fmla="*/ 78 h 167"/>
                  <a:gd name="T48" fmla="*/ 73 w 172"/>
                  <a:gd name="T49" fmla="*/ 84 h 167"/>
                  <a:gd name="T50" fmla="*/ 75 w 172"/>
                  <a:gd name="T51" fmla="*/ 70 h 167"/>
                  <a:gd name="T52" fmla="*/ 75 w 172"/>
                  <a:gd name="T53" fmla="*/ 54 h 167"/>
                  <a:gd name="T54" fmla="*/ 68 w 172"/>
                  <a:gd name="T55" fmla="*/ 42 h 167"/>
                  <a:gd name="T56" fmla="*/ 61 w 172"/>
                  <a:gd name="T57" fmla="*/ 36 h 167"/>
                  <a:gd name="T58" fmla="*/ 50 w 172"/>
                  <a:gd name="T59" fmla="*/ 34 h 167"/>
                  <a:gd name="T60" fmla="*/ 43 w 172"/>
                  <a:gd name="T61" fmla="*/ 35 h 167"/>
                  <a:gd name="T62" fmla="*/ 37 w 172"/>
                  <a:gd name="T63" fmla="*/ 42 h 167"/>
                  <a:gd name="T64" fmla="*/ 46 w 172"/>
                  <a:gd name="T65" fmla="*/ 63 h 167"/>
                  <a:gd name="T66" fmla="*/ 48 w 172"/>
                  <a:gd name="T67" fmla="*/ 84 h 167"/>
                  <a:gd name="T68" fmla="*/ 41 w 172"/>
                  <a:gd name="T69" fmla="*/ 93 h 167"/>
                  <a:gd name="T70" fmla="*/ 31 w 172"/>
                  <a:gd name="T71" fmla="*/ 95 h 167"/>
                  <a:gd name="T72" fmla="*/ 15 w 172"/>
                  <a:gd name="T73" fmla="*/ 92 h 167"/>
                  <a:gd name="T74" fmla="*/ 5 w 172"/>
                  <a:gd name="T75" fmla="*/ 80 h 167"/>
                  <a:gd name="T76" fmla="*/ 0 w 172"/>
                  <a:gd name="T77" fmla="*/ 68 h 167"/>
                  <a:gd name="T78" fmla="*/ 2 w 172"/>
                  <a:gd name="T79" fmla="*/ 56 h 167"/>
                  <a:gd name="T80" fmla="*/ 8 w 172"/>
                  <a:gd name="T81" fmla="*/ 46 h 167"/>
                  <a:gd name="T82" fmla="*/ 40 w 172"/>
                  <a:gd name="T83" fmla="*/ 9 h 167"/>
                  <a:gd name="T84" fmla="*/ 55 w 172"/>
                  <a:gd name="T85" fmla="*/ 1 h 167"/>
                  <a:gd name="T86" fmla="*/ 72 w 172"/>
                  <a:gd name="T87" fmla="*/ 0 h 167"/>
                  <a:gd name="T88" fmla="*/ 88 w 172"/>
                  <a:gd name="T89" fmla="*/ 5 h 167"/>
                  <a:gd name="T90" fmla="*/ 102 w 172"/>
                  <a:gd name="T91" fmla="*/ 17 h 167"/>
                  <a:gd name="T92" fmla="*/ 102 w 172"/>
                  <a:gd name="T93" fmla="*/ 29 h 167"/>
                  <a:gd name="T94" fmla="*/ 107 w 172"/>
                  <a:gd name="T95" fmla="*/ 36 h 167"/>
                  <a:gd name="T96" fmla="*/ 120 w 172"/>
                  <a:gd name="T97" fmla="*/ 46 h 167"/>
                  <a:gd name="T98" fmla="*/ 139 w 172"/>
                  <a:gd name="T99" fmla="*/ 51 h 167"/>
                  <a:gd name="T100" fmla="*/ 155 w 172"/>
                  <a:gd name="T101" fmla="*/ 59 h 16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72"/>
                  <a:gd name="T154" fmla="*/ 0 h 167"/>
                  <a:gd name="T155" fmla="*/ 172 w 172"/>
                  <a:gd name="T156" fmla="*/ 167 h 16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72" h="167">
                    <a:moveTo>
                      <a:pt x="155" y="59"/>
                    </a:moveTo>
                    <a:lnTo>
                      <a:pt x="167" y="79"/>
                    </a:lnTo>
                    <a:lnTo>
                      <a:pt x="172" y="101"/>
                    </a:lnTo>
                    <a:lnTo>
                      <a:pt x="166" y="122"/>
                    </a:lnTo>
                    <a:lnTo>
                      <a:pt x="152" y="142"/>
                    </a:lnTo>
                    <a:lnTo>
                      <a:pt x="136" y="154"/>
                    </a:lnTo>
                    <a:lnTo>
                      <a:pt x="118" y="164"/>
                    </a:lnTo>
                    <a:lnTo>
                      <a:pt x="99" y="167"/>
                    </a:lnTo>
                    <a:lnTo>
                      <a:pt x="80" y="163"/>
                    </a:lnTo>
                    <a:lnTo>
                      <a:pt x="74" y="156"/>
                    </a:lnTo>
                    <a:lnTo>
                      <a:pt x="69" y="147"/>
                    </a:lnTo>
                    <a:lnTo>
                      <a:pt x="69" y="137"/>
                    </a:lnTo>
                    <a:lnTo>
                      <a:pt x="73" y="128"/>
                    </a:lnTo>
                    <a:lnTo>
                      <a:pt x="84" y="120"/>
                    </a:lnTo>
                    <a:lnTo>
                      <a:pt x="94" y="121"/>
                    </a:lnTo>
                    <a:lnTo>
                      <a:pt x="109" y="134"/>
                    </a:lnTo>
                    <a:lnTo>
                      <a:pt x="115" y="140"/>
                    </a:lnTo>
                    <a:lnTo>
                      <a:pt x="122" y="143"/>
                    </a:lnTo>
                    <a:lnTo>
                      <a:pt x="129" y="138"/>
                    </a:lnTo>
                    <a:lnTo>
                      <a:pt x="138" y="123"/>
                    </a:lnTo>
                    <a:lnTo>
                      <a:pt x="136" y="107"/>
                    </a:lnTo>
                    <a:lnTo>
                      <a:pt x="127" y="97"/>
                    </a:lnTo>
                    <a:lnTo>
                      <a:pt x="114" y="88"/>
                    </a:lnTo>
                    <a:lnTo>
                      <a:pt x="102" y="78"/>
                    </a:lnTo>
                    <a:lnTo>
                      <a:pt x="73" y="84"/>
                    </a:lnTo>
                    <a:lnTo>
                      <a:pt x="75" y="70"/>
                    </a:lnTo>
                    <a:lnTo>
                      <a:pt x="75" y="54"/>
                    </a:lnTo>
                    <a:lnTo>
                      <a:pt x="68" y="42"/>
                    </a:lnTo>
                    <a:lnTo>
                      <a:pt x="61" y="36"/>
                    </a:lnTo>
                    <a:lnTo>
                      <a:pt x="50" y="34"/>
                    </a:lnTo>
                    <a:lnTo>
                      <a:pt x="43" y="35"/>
                    </a:lnTo>
                    <a:lnTo>
                      <a:pt x="37" y="42"/>
                    </a:lnTo>
                    <a:lnTo>
                      <a:pt x="46" y="63"/>
                    </a:lnTo>
                    <a:lnTo>
                      <a:pt x="48" y="84"/>
                    </a:lnTo>
                    <a:lnTo>
                      <a:pt x="41" y="93"/>
                    </a:lnTo>
                    <a:lnTo>
                      <a:pt x="31" y="95"/>
                    </a:lnTo>
                    <a:lnTo>
                      <a:pt x="15" y="92"/>
                    </a:lnTo>
                    <a:lnTo>
                      <a:pt x="5" y="80"/>
                    </a:lnTo>
                    <a:lnTo>
                      <a:pt x="0" y="68"/>
                    </a:lnTo>
                    <a:lnTo>
                      <a:pt x="2" y="56"/>
                    </a:lnTo>
                    <a:lnTo>
                      <a:pt x="8" y="46"/>
                    </a:lnTo>
                    <a:lnTo>
                      <a:pt x="40" y="9"/>
                    </a:lnTo>
                    <a:lnTo>
                      <a:pt x="55" y="1"/>
                    </a:lnTo>
                    <a:lnTo>
                      <a:pt x="72" y="0"/>
                    </a:lnTo>
                    <a:lnTo>
                      <a:pt x="88" y="5"/>
                    </a:lnTo>
                    <a:lnTo>
                      <a:pt x="102" y="17"/>
                    </a:lnTo>
                    <a:lnTo>
                      <a:pt x="102" y="29"/>
                    </a:lnTo>
                    <a:lnTo>
                      <a:pt x="107" y="36"/>
                    </a:lnTo>
                    <a:lnTo>
                      <a:pt x="120" y="46"/>
                    </a:lnTo>
                    <a:lnTo>
                      <a:pt x="139" y="51"/>
                    </a:lnTo>
                    <a:lnTo>
                      <a:pt x="155" y="59"/>
                    </a:lnTo>
                    <a:close/>
                  </a:path>
                </a:pathLst>
              </a:custGeom>
              <a:solidFill>
                <a:srgbClr val="000000"/>
              </a:solidFill>
              <a:ln w="9525">
                <a:noFill/>
                <a:round/>
                <a:headEnd/>
                <a:tailEnd/>
              </a:ln>
            </p:spPr>
            <p:txBody>
              <a:bodyPr/>
              <a:lstStyle/>
              <a:p>
                <a:endParaRPr lang="fr-FR"/>
              </a:p>
            </p:txBody>
          </p:sp>
          <p:sp>
            <p:nvSpPr>
              <p:cNvPr id="76" name="Freeform 57"/>
              <p:cNvSpPr>
                <a:spLocks/>
              </p:cNvSpPr>
              <p:nvPr/>
            </p:nvSpPr>
            <p:spPr bwMode="auto">
              <a:xfrm>
                <a:off x="4188" y="2914"/>
                <a:ext cx="142" cy="141"/>
              </a:xfrm>
              <a:custGeom>
                <a:avLst/>
                <a:gdLst>
                  <a:gd name="T0" fmla="*/ 847 w 853"/>
                  <a:gd name="T1" fmla="*/ 295 h 847"/>
                  <a:gd name="T2" fmla="*/ 820 w 853"/>
                  <a:gd name="T3" fmla="*/ 320 h 847"/>
                  <a:gd name="T4" fmla="*/ 768 w 853"/>
                  <a:gd name="T5" fmla="*/ 271 h 847"/>
                  <a:gd name="T6" fmla="*/ 743 w 853"/>
                  <a:gd name="T7" fmla="*/ 252 h 847"/>
                  <a:gd name="T8" fmla="*/ 715 w 853"/>
                  <a:gd name="T9" fmla="*/ 254 h 847"/>
                  <a:gd name="T10" fmla="*/ 769 w 853"/>
                  <a:gd name="T11" fmla="*/ 314 h 847"/>
                  <a:gd name="T12" fmla="*/ 785 w 853"/>
                  <a:gd name="T13" fmla="*/ 343 h 847"/>
                  <a:gd name="T14" fmla="*/ 770 w 853"/>
                  <a:gd name="T15" fmla="*/ 373 h 847"/>
                  <a:gd name="T16" fmla="*/ 732 w 853"/>
                  <a:gd name="T17" fmla="*/ 366 h 847"/>
                  <a:gd name="T18" fmla="*/ 690 w 853"/>
                  <a:gd name="T19" fmla="*/ 321 h 847"/>
                  <a:gd name="T20" fmla="*/ 661 w 853"/>
                  <a:gd name="T21" fmla="*/ 313 h 847"/>
                  <a:gd name="T22" fmla="*/ 670 w 853"/>
                  <a:gd name="T23" fmla="*/ 337 h 847"/>
                  <a:gd name="T24" fmla="*/ 717 w 853"/>
                  <a:gd name="T25" fmla="*/ 384 h 847"/>
                  <a:gd name="T26" fmla="*/ 698 w 853"/>
                  <a:gd name="T27" fmla="*/ 441 h 847"/>
                  <a:gd name="T28" fmla="*/ 627 w 853"/>
                  <a:gd name="T29" fmla="*/ 371 h 847"/>
                  <a:gd name="T30" fmla="*/ 596 w 853"/>
                  <a:gd name="T31" fmla="*/ 358 h 847"/>
                  <a:gd name="T32" fmla="*/ 598 w 853"/>
                  <a:gd name="T33" fmla="*/ 379 h 847"/>
                  <a:gd name="T34" fmla="*/ 646 w 853"/>
                  <a:gd name="T35" fmla="*/ 429 h 847"/>
                  <a:gd name="T36" fmla="*/ 671 w 853"/>
                  <a:gd name="T37" fmla="*/ 459 h 847"/>
                  <a:gd name="T38" fmla="*/ 648 w 853"/>
                  <a:gd name="T39" fmla="*/ 496 h 847"/>
                  <a:gd name="T40" fmla="*/ 593 w 853"/>
                  <a:gd name="T41" fmla="*/ 451 h 847"/>
                  <a:gd name="T42" fmla="*/ 554 w 853"/>
                  <a:gd name="T43" fmla="*/ 420 h 847"/>
                  <a:gd name="T44" fmla="*/ 549 w 853"/>
                  <a:gd name="T45" fmla="*/ 445 h 847"/>
                  <a:gd name="T46" fmla="*/ 615 w 853"/>
                  <a:gd name="T47" fmla="*/ 517 h 847"/>
                  <a:gd name="T48" fmla="*/ 583 w 853"/>
                  <a:gd name="T49" fmla="*/ 556 h 847"/>
                  <a:gd name="T50" fmla="*/ 498 w 853"/>
                  <a:gd name="T51" fmla="*/ 471 h 847"/>
                  <a:gd name="T52" fmla="*/ 414 w 853"/>
                  <a:gd name="T53" fmla="*/ 388 h 847"/>
                  <a:gd name="T54" fmla="*/ 402 w 853"/>
                  <a:gd name="T55" fmla="*/ 395 h 847"/>
                  <a:gd name="T56" fmla="*/ 551 w 853"/>
                  <a:gd name="T57" fmla="*/ 571 h 847"/>
                  <a:gd name="T58" fmla="*/ 546 w 853"/>
                  <a:gd name="T59" fmla="*/ 591 h 847"/>
                  <a:gd name="T60" fmla="*/ 515 w 853"/>
                  <a:gd name="T61" fmla="*/ 606 h 847"/>
                  <a:gd name="T62" fmla="*/ 478 w 853"/>
                  <a:gd name="T63" fmla="*/ 575 h 847"/>
                  <a:gd name="T64" fmla="*/ 432 w 853"/>
                  <a:gd name="T65" fmla="*/ 532 h 847"/>
                  <a:gd name="T66" fmla="*/ 432 w 853"/>
                  <a:gd name="T67" fmla="*/ 559 h 847"/>
                  <a:gd name="T68" fmla="*/ 479 w 853"/>
                  <a:gd name="T69" fmla="*/ 609 h 847"/>
                  <a:gd name="T70" fmla="*/ 468 w 853"/>
                  <a:gd name="T71" fmla="*/ 668 h 847"/>
                  <a:gd name="T72" fmla="*/ 440 w 853"/>
                  <a:gd name="T73" fmla="*/ 654 h 847"/>
                  <a:gd name="T74" fmla="*/ 404 w 853"/>
                  <a:gd name="T75" fmla="*/ 607 h 847"/>
                  <a:gd name="T76" fmla="*/ 376 w 853"/>
                  <a:gd name="T77" fmla="*/ 596 h 847"/>
                  <a:gd name="T78" fmla="*/ 369 w 853"/>
                  <a:gd name="T79" fmla="*/ 619 h 847"/>
                  <a:gd name="T80" fmla="*/ 411 w 853"/>
                  <a:gd name="T81" fmla="*/ 661 h 847"/>
                  <a:gd name="T82" fmla="*/ 431 w 853"/>
                  <a:gd name="T83" fmla="*/ 689 h 847"/>
                  <a:gd name="T84" fmla="*/ 422 w 853"/>
                  <a:gd name="T85" fmla="*/ 718 h 847"/>
                  <a:gd name="T86" fmla="*/ 388 w 853"/>
                  <a:gd name="T87" fmla="*/ 719 h 847"/>
                  <a:gd name="T88" fmla="*/ 363 w 853"/>
                  <a:gd name="T89" fmla="*/ 694 h 847"/>
                  <a:gd name="T90" fmla="*/ 326 w 853"/>
                  <a:gd name="T91" fmla="*/ 655 h 847"/>
                  <a:gd name="T92" fmla="*/ 310 w 853"/>
                  <a:gd name="T93" fmla="*/ 654 h 847"/>
                  <a:gd name="T94" fmla="*/ 317 w 853"/>
                  <a:gd name="T95" fmla="*/ 681 h 847"/>
                  <a:gd name="T96" fmla="*/ 381 w 853"/>
                  <a:gd name="T97" fmla="*/ 750 h 847"/>
                  <a:gd name="T98" fmla="*/ 259 w 853"/>
                  <a:gd name="T99" fmla="*/ 700 h 847"/>
                  <a:gd name="T100" fmla="*/ 325 w 853"/>
                  <a:gd name="T101" fmla="*/ 808 h 847"/>
                  <a:gd name="T102" fmla="*/ 286 w 853"/>
                  <a:gd name="T103" fmla="*/ 847 h 847"/>
                  <a:gd name="T104" fmla="*/ 0 w 853"/>
                  <a:gd name="T105" fmla="*/ 560 h 847"/>
                  <a:gd name="T106" fmla="*/ 853 w 853"/>
                  <a:gd name="T107" fmla="*/ 281 h 84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853"/>
                  <a:gd name="T163" fmla="*/ 0 h 847"/>
                  <a:gd name="T164" fmla="*/ 853 w 853"/>
                  <a:gd name="T165" fmla="*/ 847 h 84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853" h="847">
                    <a:moveTo>
                      <a:pt x="853" y="281"/>
                    </a:moveTo>
                    <a:lnTo>
                      <a:pt x="847" y="295"/>
                    </a:lnTo>
                    <a:lnTo>
                      <a:pt x="840" y="304"/>
                    </a:lnTo>
                    <a:lnTo>
                      <a:pt x="820" y="320"/>
                    </a:lnTo>
                    <a:lnTo>
                      <a:pt x="792" y="299"/>
                    </a:lnTo>
                    <a:lnTo>
                      <a:pt x="768" y="271"/>
                    </a:lnTo>
                    <a:lnTo>
                      <a:pt x="756" y="260"/>
                    </a:lnTo>
                    <a:lnTo>
                      <a:pt x="743" y="252"/>
                    </a:lnTo>
                    <a:lnTo>
                      <a:pt x="729" y="250"/>
                    </a:lnTo>
                    <a:lnTo>
                      <a:pt x="715" y="254"/>
                    </a:lnTo>
                    <a:lnTo>
                      <a:pt x="739" y="284"/>
                    </a:lnTo>
                    <a:lnTo>
                      <a:pt x="769" y="314"/>
                    </a:lnTo>
                    <a:lnTo>
                      <a:pt x="779" y="328"/>
                    </a:lnTo>
                    <a:lnTo>
                      <a:pt x="785" y="343"/>
                    </a:lnTo>
                    <a:lnTo>
                      <a:pt x="782" y="357"/>
                    </a:lnTo>
                    <a:lnTo>
                      <a:pt x="770" y="373"/>
                    </a:lnTo>
                    <a:lnTo>
                      <a:pt x="755" y="385"/>
                    </a:lnTo>
                    <a:lnTo>
                      <a:pt x="732" y="366"/>
                    </a:lnTo>
                    <a:lnTo>
                      <a:pt x="712" y="343"/>
                    </a:lnTo>
                    <a:lnTo>
                      <a:pt x="690" y="321"/>
                    </a:lnTo>
                    <a:lnTo>
                      <a:pt x="676" y="315"/>
                    </a:lnTo>
                    <a:lnTo>
                      <a:pt x="661" y="313"/>
                    </a:lnTo>
                    <a:lnTo>
                      <a:pt x="663" y="326"/>
                    </a:lnTo>
                    <a:lnTo>
                      <a:pt x="670" y="337"/>
                    </a:lnTo>
                    <a:lnTo>
                      <a:pt x="691" y="361"/>
                    </a:lnTo>
                    <a:lnTo>
                      <a:pt x="717" y="384"/>
                    </a:lnTo>
                    <a:lnTo>
                      <a:pt x="734" y="409"/>
                    </a:lnTo>
                    <a:lnTo>
                      <a:pt x="698" y="441"/>
                    </a:lnTo>
                    <a:lnTo>
                      <a:pt x="653" y="394"/>
                    </a:lnTo>
                    <a:lnTo>
                      <a:pt x="627" y="371"/>
                    </a:lnTo>
                    <a:lnTo>
                      <a:pt x="616" y="364"/>
                    </a:lnTo>
                    <a:lnTo>
                      <a:pt x="596" y="358"/>
                    </a:lnTo>
                    <a:lnTo>
                      <a:pt x="595" y="369"/>
                    </a:lnTo>
                    <a:lnTo>
                      <a:pt x="598" y="379"/>
                    </a:lnTo>
                    <a:lnTo>
                      <a:pt x="610" y="397"/>
                    </a:lnTo>
                    <a:lnTo>
                      <a:pt x="646" y="429"/>
                    </a:lnTo>
                    <a:lnTo>
                      <a:pt x="662" y="444"/>
                    </a:lnTo>
                    <a:lnTo>
                      <a:pt x="671" y="459"/>
                    </a:lnTo>
                    <a:lnTo>
                      <a:pt x="668" y="476"/>
                    </a:lnTo>
                    <a:lnTo>
                      <a:pt x="648" y="496"/>
                    </a:lnTo>
                    <a:lnTo>
                      <a:pt x="619" y="476"/>
                    </a:lnTo>
                    <a:lnTo>
                      <a:pt x="593" y="451"/>
                    </a:lnTo>
                    <a:lnTo>
                      <a:pt x="568" y="428"/>
                    </a:lnTo>
                    <a:lnTo>
                      <a:pt x="554" y="420"/>
                    </a:lnTo>
                    <a:lnTo>
                      <a:pt x="540" y="417"/>
                    </a:lnTo>
                    <a:lnTo>
                      <a:pt x="549" y="445"/>
                    </a:lnTo>
                    <a:lnTo>
                      <a:pt x="569" y="470"/>
                    </a:lnTo>
                    <a:lnTo>
                      <a:pt x="615" y="517"/>
                    </a:lnTo>
                    <a:lnTo>
                      <a:pt x="602" y="541"/>
                    </a:lnTo>
                    <a:lnTo>
                      <a:pt x="583" y="556"/>
                    </a:lnTo>
                    <a:lnTo>
                      <a:pt x="540" y="515"/>
                    </a:lnTo>
                    <a:lnTo>
                      <a:pt x="498" y="471"/>
                    </a:lnTo>
                    <a:lnTo>
                      <a:pt x="458" y="429"/>
                    </a:lnTo>
                    <a:lnTo>
                      <a:pt x="414" y="388"/>
                    </a:lnTo>
                    <a:lnTo>
                      <a:pt x="406" y="389"/>
                    </a:lnTo>
                    <a:lnTo>
                      <a:pt x="402" y="395"/>
                    </a:lnTo>
                    <a:lnTo>
                      <a:pt x="396" y="406"/>
                    </a:lnTo>
                    <a:lnTo>
                      <a:pt x="551" y="571"/>
                    </a:lnTo>
                    <a:lnTo>
                      <a:pt x="552" y="581"/>
                    </a:lnTo>
                    <a:lnTo>
                      <a:pt x="546" y="591"/>
                    </a:lnTo>
                    <a:lnTo>
                      <a:pt x="529" y="610"/>
                    </a:lnTo>
                    <a:lnTo>
                      <a:pt x="515" y="606"/>
                    </a:lnTo>
                    <a:lnTo>
                      <a:pt x="502" y="598"/>
                    </a:lnTo>
                    <a:lnTo>
                      <a:pt x="478" y="575"/>
                    </a:lnTo>
                    <a:lnTo>
                      <a:pt x="456" y="551"/>
                    </a:lnTo>
                    <a:lnTo>
                      <a:pt x="432" y="532"/>
                    </a:lnTo>
                    <a:lnTo>
                      <a:pt x="429" y="546"/>
                    </a:lnTo>
                    <a:lnTo>
                      <a:pt x="432" y="559"/>
                    </a:lnTo>
                    <a:lnTo>
                      <a:pt x="453" y="585"/>
                    </a:lnTo>
                    <a:lnTo>
                      <a:pt x="479" y="609"/>
                    </a:lnTo>
                    <a:lnTo>
                      <a:pt x="501" y="635"/>
                    </a:lnTo>
                    <a:lnTo>
                      <a:pt x="468" y="668"/>
                    </a:lnTo>
                    <a:lnTo>
                      <a:pt x="453" y="665"/>
                    </a:lnTo>
                    <a:lnTo>
                      <a:pt x="440" y="654"/>
                    </a:lnTo>
                    <a:lnTo>
                      <a:pt x="415" y="622"/>
                    </a:lnTo>
                    <a:lnTo>
                      <a:pt x="404" y="607"/>
                    </a:lnTo>
                    <a:lnTo>
                      <a:pt x="391" y="598"/>
                    </a:lnTo>
                    <a:lnTo>
                      <a:pt x="376" y="596"/>
                    </a:lnTo>
                    <a:lnTo>
                      <a:pt x="360" y="604"/>
                    </a:lnTo>
                    <a:lnTo>
                      <a:pt x="369" y="619"/>
                    </a:lnTo>
                    <a:lnTo>
                      <a:pt x="381" y="634"/>
                    </a:lnTo>
                    <a:lnTo>
                      <a:pt x="411" y="661"/>
                    </a:lnTo>
                    <a:lnTo>
                      <a:pt x="424" y="675"/>
                    </a:lnTo>
                    <a:lnTo>
                      <a:pt x="431" y="689"/>
                    </a:lnTo>
                    <a:lnTo>
                      <a:pt x="431" y="703"/>
                    </a:lnTo>
                    <a:lnTo>
                      <a:pt x="422" y="718"/>
                    </a:lnTo>
                    <a:lnTo>
                      <a:pt x="404" y="723"/>
                    </a:lnTo>
                    <a:lnTo>
                      <a:pt x="388" y="719"/>
                    </a:lnTo>
                    <a:lnTo>
                      <a:pt x="375" y="708"/>
                    </a:lnTo>
                    <a:lnTo>
                      <a:pt x="363" y="694"/>
                    </a:lnTo>
                    <a:lnTo>
                      <a:pt x="340" y="665"/>
                    </a:lnTo>
                    <a:lnTo>
                      <a:pt x="326" y="655"/>
                    </a:lnTo>
                    <a:lnTo>
                      <a:pt x="321" y="653"/>
                    </a:lnTo>
                    <a:lnTo>
                      <a:pt x="310" y="654"/>
                    </a:lnTo>
                    <a:lnTo>
                      <a:pt x="312" y="668"/>
                    </a:lnTo>
                    <a:lnTo>
                      <a:pt x="317" y="681"/>
                    </a:lnTo>
                    <a:lnTo>
                      <a:pt x="337" y="705"/>
                    </a:lnTo>
                    <a:lnTo>
                      <a:pt x="381" y="750"/>
                    </a:lnTo>
                    <a:lnTo>
                      <a:pt x="350" y="787"/>
                    </a:lnTo>
                    <a:lnTo>
                      <a:pt x="259" y="700"/>
                    </a:lnTo>
                    <a:lnTo>
                      <a:pt x="242" y="718"/>
                    </a:lnTo>
                    <a:lnTo>
                      <a:pt x="325" y="808"/>
                    </a:lnTo>
                    <a:lnTo>
                      <a:pt x="305" y="830"/>
                    </a:lnTo>
                    <a:lnTo>
                      <a:pt x="286" y="847"/>
                    </a:lnTo>
                    <a:lnTo>
                      <a:pt x="142" y="703"/>
                    </a:lnTo>
                    <a:lnTo>
                      <a:pt x="0" y="560"/>
                    </a:lnTo>
                    <a:lnTo>
                      <a:pt x="569" y="0"/>
                    </a:lnTo>
                    <a:lnTo>
                      <a:pt x="853" y="281"/>
                    </a:lnTo>
                    <a:close/>
                  </a:path>
                </a:pathLst>
              </a:custGeom>
              <a:solidFill>
                <a:srgbClr val="F2CC6B"/>
              </a:solidFill>
              <a:ln w="9525">
                <a:noFill/>
                <a:round/>
                <a:headEnd/>
                <a:tailEnd/>
              </a:ln>
            </p:spPr>
            <p:txBody>
              <a:bodyPr/>
              <a:lstStyle/>
              <a:p>
                <a:endParaRPr lang="fr-FR"/>
              </a:p>
            </p:txBody>
          </p:sp>
          <p:sp>
            <p:nvSpPr>
              <p:cNvPr id="77" name="Freeform 58"/>
              <p:cNvSpPr>
                <a:spLocks/>
              </p:cNvSpPr>
              <p:nvPr/>
            </p:nvSpPr>
            <p:spPr bwMode="auto">
              <a:xfrm>
                <a:off x="4287" y="2931"/>
                <a:ext cx="24" cy="27"/>
              </a:xfrm>
              <a:custGeom>
                <a:avLst/>
                <a:gdLst>
                  <a:gd name="T0" fmla="*/ 115 w 144"/>
                  <a:gd name="T1" fmla="*/ 55 h 160"/>
                  <a:gd name="T2" fmla="*/ 107 w 144"/>
                  <a:gd name="T3" fmla="*/ 62 h 160"/>
                  <a:gd name="T4" fmla="*/ 105 w 144"/>
                  <a:gd name="T5" fmla="*/ 70 h 160"/>
                  <a:gd name="T6" fmla="*/ 106 w 144"/>
                  <a:gd name="T7" fmla="*/ 77 h 160"/>
                  <a:gd name="T8" fmla="*/ 112 w 144"/>
                  <a:gd name="T9" fmla="*/ 84 h 160"/>
                  <a:gd name="T10" fmla="*/ 127 w 144"/>
                  <a:gd name="T11" fmla="*/ 96 h 160"/>
                  <a:gd name="T12" fmla="*/ 144 w 144"/>
                  <a:gd name="T13" fmla="*/ 100 h 160"/>
                  <a:gd name="T14" fmla="*/ 138 w 144"/>
                  <a:gd name="T15" fmla="*/ 116 h 160"/>
                  <a:gd name="T16" fmla="*/ 124 w 144"/>
                  <a:gd name="T17" fmla="*/ 129 h 160"/>
                  <a:gd name="T18" fmla="*/ 94 w 144"/>
                  <a:gd name="T19" fmla="*/ 155 h 160"/>
                  <a:gd name="T20" fmla="*/ 69 w 144"/>
                  <a:gd name="T21" fmla="*/ 112 h 160"/>
                  <a:gd name="T22" fmla="*/ 61 w 144"/>
                  <a:gd name="T23" fmla="*/ 117 h 160"/>
                  <a:gd name="T24" fmla="*/ 53 w 144"/>
                  <a:gd name="T25" fmla="*/ 125 h 160"/>
                  <a:gd name="T26" fmla="*/ 38 w 144"/>
                  <a:gd name="T27" fmla="*/ 145 h 160"/>
                  <a:gd name="T28" fmla="*/ 22 w 144"/>
                  <a:gd name="T29" fmla="*/ 159 h 160"/>
                  <a:gd name="T30" fmla="*/ 13 w 144"/>
                  <a:gd name="T31" fmla="*/ 160 h 160"/>
                  <a:gd name="T32" fmla="*/ 0 w 144"/>
                  <a:gd name="T33" fmla="*/ 155 h 160"/>
                  <a:gd name="T34" fmla="*/ 15 w 144"/>
                  <a:gd name="T35" fmla="*/ 0 h 160"/>
                  <a:gd name="T36" fmla="*/ 28 w 144"/>
                  <a:gd name="T37" fmla="*/ 6 h 160"/>
                  <a:gd name="T38" fmla="*/ 39 w 144"/>
                  <a:gd name="T39" fmla="*/ 14 h 160"/>
                  <a:gd name="T40" fmla="*/ 61 w 144"/>
                  <a:gd name="T41" fmla="*/ 36 h 160"/>
                  <a:gd name="T42" fmla="*/ 85 w 144"/>
                  <a:gd name="T43" fmla="*/ 54 h 160"/>
                  <a:gd name="T44" fmla="*/ 99 w 144"/>
                  <a:gd name="T45" fmla="*/ 57 h 160"/>
                  <a:gd name="T46" fmla="*/ 104 w 144"/>
                  <a:gd name="T47" fmla="*/ 57 h 160"/>
                  <a:gd name="T48" fmla="*/ 115 w 144"/>
                  <a:gd name="T49" fmla="*/ 55 h 16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44"/>
                  <a:gd name="T76" fmla="*/ 0 h 160"/>
                  <a:gd name="T77" fmla="*/ 144 w 144"/>
                  <a:gd name="T78" fmla="*/ 160 h 16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44" h="160">
                    <a:moveTo>
                      <a:pt x="115" y="55"/>
                    </a:moveTo>
                    <a:lnTo>
                      <a:pt x="107" y="62"/>
                    </a:lnTo>
                    <a:lnTo>
                      <a:pt x="105" y="70"/>
                    </a:lnTo>
                    <a:lnTo>
                      <a:pt x="106" y="77"/>
                    </a:lnTo>
                    <a:lnTo>
                      <a:pt x="112" y="84"/>
                    </a:lnTo>
                    <a:lnTo>
                      <a:pt x="127" y="96"/>
                    </a:lnTo>
                    <a:lnTo>
                      <a:pt x="144" y="100"/>
                    </a:lnTo>
                    <a:lnTo>
                      <a:pt x="138" y="116"/>
                    </a:lnTo>
                    <a:lnTo>
                      <a:pt x="124" y="129"/>
                    </a:lnTo>
                    <a:lnTo>
                      <a:pt x="94" y="155"/>
                    </a:lnTo>
                    <a:lnTo>
                      <a:pt x="69" y="112"/>
                    </a:lnTo>
                    <a:lnTo>
                      <a:pt x="61" y="117"/>
                    </a:lnTo>
                    <a:lnTo>
                      <a:pt x="53" y="125"/>
                    </a:lnTo>
                    <a:lnTo>
                      <a:pt x="38" y="145"/>
                    </a:lnTo>
                    <a:lnTo>
                      <a:pt x="22" y="159"/>
                    </a:lnTo>
                    <a:lnTo>
                      <a:pt x="13" y="160"/>
                    </a:lnTo>
                    <a:lnTo>
                      <a:pt x="0" y="155"/>
                    </a:lnTo>
                    <a:lnTo>
                      <a:pt x="15" y="0"/>
                    </a:lnTo>
                    <a:lnTo>
                      <a:pt x="28" y="6"/>
                    </a:lnTo>
                    <a:lnTo>
                      <a:pt x="39" y="14"/>
                    </a:lnTo>
                    <a:lnTo>
                      <a:pt x="61" y="36"/>
                    </a:lnTo>
                    <a:lnTo>
                      <a:pt x="85" y="54"/>
                    </a:lnTo>
                    <a:lnTo>
                      <a:pt x="99" y="57"/>
                    </a:lnTo>
                    <a:lnTo>
                      <a:pt x="104" y="57"/>
                    </a:lnTo>
                    <a:lnTo>
                      <a:pt x="115" y="55"/>
                    </a:lnTo>
                    <a:close/>
                  </a:path>
                </a:pathLst>
              </a:custGeom>
              <a:solidFill>
                <a:srgbClr val="000000"/>
              </a:solidFill>
              <a:ln w="9525">
                <a:noFill/>
                <a:round/>
                <a:headEnd/>
                <a:tailEnd/>
              </a:ln>
            </p:spPr>
            <p:txBody>
              <a:bodyPr/>
              <a:lstStyle/>
              <a:p>
                <a:endParaRPr lang="fr-FR"/>
              </a:p>
            </p:txBody>
          </p:sp>
          <p:sp>
            <p:nvSpPr>
              <p:cNvPr id="78" name="Freeform 59"/>
              <p:cNvSpPr>
                <a:spLocks/>
              </p:cNvSpPr>
              <p:nvPr/>
            </p:nvSpPr>
            <p:spPr bwMode="auto">
              <a:xfrm>
                <a:off x="4082" y="2933"/>
                <a:ext cx="7" cy="7"/>
              </a:xfrm>
              <a:custGeom>
                <a:avLst/>
                <a:gdLst>
                  <a:gd name="T0" fmla="*/ 44 w 44"/>
                  <a:gd name="T1" fmla="*/ 9 h 45"/>
                  <a:gd name="T2" fmla="*/ 7 w 44"/>
                  <a:gd name="T3" fmla="*/ 45 h 45"/>
                  <a:gd name="T4" fmla="*/ 2 w 44"/>
                  <a:gd name="T5" fmla="*/ 40 h 45"/>
                  <a:gd name="T6" fmla="*/ 0 w 44"/>
                  <a:gd name="T7" fmla="*/ 35 h 45"/>
                  <a:gd name="T8" fmla="*/ 2 w 44"/>
                  <a:gd name="T9" fmla="*/ 23 h 45"/>
                  <a:gd name="T10" fmla="*/ 21 w 44"/>
                  <a:gd name="T11" fmla="*/ 1 h 45"/>
                  <a:gd name="T12" fmla="*/ 36 w 44"/>
                  <a:gd name="T13" fmla="*/ 0 h 45"/>
                  <a:gd name="T14" fmla="*/ 41 w 44"/>
                  <a:gd name="T15" fmla="*/ 1 h 45"/>
                  <a:gd name="T16" fmla="*/ 43 w 44"/>
                  <a:gd name="T17" fmla="*/ 3 h 45"/>
                  <a:gd name="T18" fmla="*/ 44 w 44"/>
                  <a:gd name="T19" fmla="*/ 9 h 4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5"/>
                  <a:gd name="T32" fmla="*/ 44 w 44"/>
                  <a:gd name="T33" fmla="*/ 45 h 4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5">
                    <a:moveTo>
                      <a:pt x="44" y="9"/>
                    </a:moveTo>
                    <a:lnTo>
                      <a:pt x="7" y="45"/>
                    </a:lnTo>
                    <a:lnTo>
                      <a:pt x="2" y="40"/>
                    </a:lnTo>
                    <a:lnTo>
                      <a:pt x="0" y="35"/>
                    </a:lnTo>
                    <a:lnTo>
                      <a:pt x="2" y="23"/>
                    </a:lnTo>
                    <a:lnTo>
                      <a:pt x="21" y="1"/>
                    </a:lnTo>
                    <a:lnTo>
                      <a:pt x="36" y="0"/>
                    </a:lnTo>
                    <a:lnTo>
                      <a:pt x="41" y="1"/>
                    </a:lnTo>
                    <a:lnTo>
                      <a:pt x="43" y="3"/>
                    </a:lnTo>
                    <a:lnTo>
                      <a:pt x="44" y="9"/>
                    </a:lnTo>
                    <a:close/>
                  </a:path>
                </a:pathLst>
              </a:custGeom>
              <a:solidFill>
                <a:srgbClr val="000000"/>
              </a:solidFill>
              <a:ln w="9525">
                <a:noFill/>
                <a:round/>
                <a:headEnd/>
                <a:tailEnd/>
              </a:ln>
            </p:spPr>
            <p:txBody>
              <a:bodyPr/>
              <a:lstStyle/>
              <a:p>
                <a:endParaRPr lang="fr-FR"/>
              </a:p>
            </p:txBody>
          </p:sp>
          <p:sp>
            <p:nvSpPr>
              <p:cNvPr id="79" name="Freeform 60"/>
              <p:cNvSpPr>
                <a:spLocks/>
              </p:cNvSpPr>
              <p:nvPr/>
            </p:nvSpPr>
            <p:spPr bwMode="auto">
              <a:xfrm>
                <a:off x="4068" y="2937"/>
                <a:ext cx="18" cy="18"/>
              </a:xfrm>
              <a:custGeom>
                <a:avLst/>
                <a:gdLst>
                  <a:gd name="T0" fmla="*/ 65 w 109"/>
                  <a:gd name="T1" fmla="*/ 111 h 111"/>
                  <a:gd name="T2" fmla="*/ 39 w 109"/>
                  <a:gd name="T3" fmla="*/ 75 h 111"/>
                  <a:gd name="T4" fmla="*/ 21 w 109"/>
                  <a:gd name="T5" fmla="*/ 60 h 111"/>
                  <a:gd name="T6" fmla="*/ 14 w 109"/>
                  <a:gd name="T7" fmla="*/ 55 h 111"/>
                  <a:gd name="T8" fmla="*/ 0 w 109"/>
                  <a:gd name="T9" fmla="*/ 50 h 111"/>
                  <a:gd name="T10" fmla="*/ 15 w 109"/>
                  <a:gd name="T11" fmla="*/ 0 h 111"/>
                  <a:gd name="T12" fmla="*/ 109 w 109"/>
                  <a:gd name="T13" fmla="*/ 67 h 111"/>
                  <a:gd name="T14" fmla="*/ 65 w 109"/>
                  <a:gd name="T15" fmla="*/ 111 h 111"/>
                  <a:gd name="T16" fmla="*/ 0 60000 65536"/>
                  <a:gd name="T17" fmla="*/ 0 60000 65536"/>
                  <a:gd name="T18" fmla="*/ 0 60000 65536"/>
                  <a:gd name="T19" fmla="*/ 0 60000 65536"/>
                  <a:gd name="T20" fmla="*/ 0 60000 65536"/>
                  <a:gd name="T21" fmla="*/ 0 60000 65536"/>
                  <a:gd name="T22" fmla="*/ 0 60000 65536"/>
                  <a:gd name="T23" fmla="*/ 0 60000 65536"/>
                  <a:gd name="T24" fmla="*/ 0 w 109"/>
                  <a:gd name="T25" fmla="*/ 0 h 111"/>
                  <a:gd name="T26" fmla="*/ 109 w 109"/>
                  <a:gd name="T27" fmla="*/ 111 h 1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9" h="111">
                    <a:moveTo>
                      <a:pt x="65" y="111"/>
                    </a:moveTo>
                    <a:lnTo>
                      <a:pt x="39" y="75"/>
                    </a:lnTo>
                    <a:lnTo>
                      <a:pt x="21" y="60"/>
                    </a:lnTo>
                    <a:lnTo>
                      <a:pt x="14" y="55"/>
                    </a:lnTo>
                    <a:lnTo>
                      <a:pt x="0" y="50"/>
                    </a:lnTo>
                    <a:lnTo>
                      <a:pt x="15" y="0"/>
                    </a:lnTo>
                    <a:lnTo>
                      <a:pt x="109" y="67"/>
                    </a:lnTo>
                    <a:lnTo>
                      <a:pt x="65" y="111"/>
                    </a:lnTo>
                    <a:close/>
                  </a:path>
                </a:pathLst>
              </a:custGeom>
              <a:solidFill>
                <a:srgbClr val="000000"/>
              </a:solidFill>
              <a:ln w="9525">
                <a:noFill/>
                <a:round/>
                <a:headEnd/>
                <a:tailEnd/>
              </a:ln>
            </p:spPr>
            <p:txBody>
              <a:bodyPr/>
              <a:lstStyle/>
              <a:p>
                <a:endParaRPr lang="fr-FR"/>
              </a:p>
            </p:txBody>
          </p:sp>
          <p:sp>
            <p:nvSpPr>
              <p:cNvPr id="80" name="Freeform 61"/>
              <p:cNvSpPr>
                <a:spLocks/>
              </p:cNvSpPr>
              <p:nvPr/>
            </p:nvSpPr>
            <p:spPr bwMode="auto">
              <a:xfrm>
                <a:off x="4042" y="2956"/>
                <a:ext cx="141" cy="128"/>
              </a:xfrm>
              <a:custGeom>
                <a:avLst/>
                <a:gdLst>
                  <a:gd name="T0" fmla="*/ 696 w 840"/>
                  <a:gd name="T1" fmla="*/ 411 h 769"/>
                  <a:gd name="T2" fmla="*/ 471 w 840"/>
                  <a:gd name="T3" fmla="*/ 606 h 769"/>
                  <a:gd name="T4" fmla="*/ 307 w 840"/>
                  <a:gd name="T5" fmla="*/ 718 h 769"/>
                  <a:gd name="T6" fmla="*/ 0 w 840"/>
                  <a:gd name="T7" fmla="*/ 424 h 769"/>
                  <a:gd name="T8" fmla="*/ 24 w 840"/>
                  <a:gd name="T9" fmla="*/ 403 h 769"/>
                  <a:gd name="T10" fmla="*/ 58 w 840"/>
                  <a:gd name="T11" fmla="*/ 400 h 769"/>
                  <a:gd name="T12" fmla="*/ 102 w 840"/>
                  <a:gd name="T13" fmla="*/ 474 h 769"/>
                  <a:gd name="T14" fmla="*/ 125 w 840"/>
                  <a:gd name="T15" fmla="*/ 494 h 769"/>
                  <a:gd name="T16" fmla="*/ 122 w 840"/>
                  <a:gd name="T17" fmla="*/ 463 h 769"/>
                  <a:gd name="T18" fmla="*/ 89 w 840"/>
                  <a:gd name="T19" fmla="*/ 403 h 769"/>
                  <a:gd name="T20" fmla="*/ 79 w 840"/>
                  <a:gd name="T21" fmla="*/ 371 h 769"/>
                  <a:gd name="T22" fmla="*/ 104 w 840"/>
                  <a:gd name="T23" fmla="*/ 357 h 769"/>
                  <a:gd name="T24" fmla="*/ 121 w 840"/>
                  <a:gd name="T25" fmla="*/ 352 h 769"/>
                  <a:gd name="T26" fmla="*/ 136 w 840"/>
                  <a:gd name="T27" fmla="*/ 368 h 769"/>
                  <a:gd name="T28" fmla="*/ 158 w 840"/>
                  <a:gd name="T29" fmla="*/ 416 h 769"/>
                  <a:gd name="T30" fmla="*/ 174 w 840"/>
                  <a:gd name="T31" fmla="*/ 440 h 769"/>
                  <a:gd name="T32" fmla="*/ 202 w 840"/>
                  <a:gd name="T33" fmla="*/ 444 h 769"/>
                  <a:gd name="T34" fmla="*/ 164 w 840"/>
                  <a:gd name="T35" fmla="*/ 369 h 769"/>
                  <a:gd name="T36" fmla="*/ 154 w 840"/>
                  <a:gd name="T37" fmla="*/ 335 h 769"/>
                  <a:gd name="T38" fmla="*/ 173 w 840"/>
                  <a:gd name="T39" fmla="*/ 313 h 769"/>
                  <a:gd name="T40" fmla="*/ 201 w 840"/>
                  <a:gd name="T41" fmla="*/ 331 h 769"/>
                  <a:gd name="T42" fmla="*/ 238 w 840"/>
                  <a:gd name="T43" fmla="*/ 390 h 769"/>
                  <a:gd name="T44" fmla="*/ 267 w 840"/>
                  <a:gd name="T45" fmla="*/ 411 h 769"/>
                  <a:gd name="T46" fmla="*/ 261 w 840"/>
                  <a:gd name="T47" fmla="*/ 380 h 769"/>
                  <a:gd name="T48" fmla="*/ 227 w 840"/>
                  <a:gd name="T49" fmla="*/ 325 h 769"/>
                  <a:gd name="T50" fmla="*/ 223 w 840"/>
                  <a:gd name="T51" fmla="*/ 284 h 769"/>
                  <a:gd name="T52" fmla="*/ 252 w 840"/>
                  <a:gd name="T53" fmla="*/ 268 h 769"/>
                  <a:gd name="T54" fmla="*/ 295 w 840"/>
                  <a:gd name="T55" fmla="*/ 326 h 769"/>
                  <a:gd name="T56" fmla="*/ 322 w 840"/>
                  <a:gd name="T57" fmla="*/ 357 h 769"/>
                  <a:gd name="T58" fmla="*/ 340 w 840"/>
                  <a:gd name="T59" fmla="*/ 356 h 769"/>
                  <a:gd name="T60" fmla="*/ 330 w 840"/>
                  <a:gd name="T61" fmla="*/ 322 h 769"/>
                  <a:gd name="T62" fmla="*/ 286 w 840"/>
                  <a:gd name="T63" fmla="*/ 261 h 769"/>
                  <a:gd name="T64" fmla="*/ 297 w 840"/>
                  <a:gd name="T65" fmla="*/ 230 h 769"/>
                  <a:gd name="T66" fmla="*/ 388 w 840"/>
                  <a:gd name="T67" fmla="*/ 322 h 769"/>
                  <a:gd name="T68" fmla="*/ 464 w 840"/>
                  <a:gd name="T69" fmla="*/ 417 h 769"/>
                  <a:gd name="T70" fmla="*/ 468 w 840"/>
                  <a:gd name="T71" fmla="*/ 391 h 769"/>
                  <a:gd name="T72" fmla="*/ 352 w 840"/>
                  <a:gd name="T73" fmla="*/ 209 h 769"/>
                  <a:gd name="T74" fmla="*/ 372 w 840"/>
                  <a:gd name="T75" fmla="*/ 188 h 769"/>
                  <a:gd name="T76" fmla="*/ 432 w 840"/>
                  <a:gd name="T77" fmla="*/ 233 h 769"/>
                  <a:gd name="T78" fmla="*/ 456 w 840"/>
                  <a:gd name="T79" fmla="*/ 267 h 769"/>
                  <a:gd name="T80" fmla="*/ 475 w 840"/>
                  <a:gd name="T81" fmla="*/ 263 h 769"/>
                  <a:gd name="T82" fmla="*/ 457 w 840"/>
                  <a:gd name="T83" fmla="*/ 221 h 769"/>
                  <a:gd name="T84" fmla="*/ 423 w 840"/>
                  <a:gd name="T85" fmla="*/ 166 h 769"/>
                  <a:gd name="T86" fmla="*/ 476 w 840"/>
                  <a:gd name="T87" fmla="*/ 147 h 769"/>
                  <a:gd name="T88" fmla="*/ 501 w 840"/>
                  <a:gd name="T89" fmla="*/ 202 h 769"/>
                  <a:gd name="T90" fmla="*/ 518 w 840"/>
                  <a:gd name="T91" fmla="*/ 231 h 769"/>
                  <a:gd name="T92" fmla="*/ 556 w 840"/>
                  <a:gd name="T93" fmla="*/ 231 h 769"/>
                  <a:gd name="T94" fmla="*/ 539 w 840"/>
                  <a:gd name="T95" fmla="*/ 87 h 769"/>
                  <a:gd name="T96" fmla="*/ 586 w 840"/>
                  <a:gd name="T97" fmla="*/ 170 h 769"/>
                  <a:gd name="T98" fmla="*/ 606 w 840"/>
                  <a:gd name="T99" fmla="*/ 196 h 769"/>
                  <a:gd name="T100" fmla="*/ 617 w 840"/>
                  <a:gd name="T101" fmla="*/ 168 h 769"/>
                  <a:gd name="T102" fmla="*/ 576 w 840"/>
                  <a:gd name="T103" fmla="*/ 108 h 769"/>
                  <a:gd name="T104" fmla="*/ 566 w 840"/>
                  <a:gd name="T105" fmla="*/ 72 h 769"/>
                  <a:gd name="T106" fmla="*/ 604 w 840"/>
                  <a:gd name="T107" fmla="*/ 44 h 769"/>
                  <a:gd name="T108" fmla="*/ 629 w 840"/>
                  <a:gd name="T109" fmla="*/ 72 h 769"/>
                  <a:gd name="T110" fmla="*/ 667 w 840"/>
                  <a:gd name="T111" fmla="*/ 136 h 769"/>
                  <a:gd name="T112" fmla="*/ 697 w 840"/>
                  <a:gd name="T113" fmla="*/ 144 h 769"/>
                  <a:gd name="T114" fmla="*/ 671 w 840"/>
                  <a:gd name="T115" fmla="*/ 0 h 769"/>
                  <a:gd name="T116" fmla="*/ 759 w 840"/>
                  <a:gd name="T117" fmla="*/ 128 h 769"/>
                  <a:gd name="T118" fmla="*/ 840 w 840"/>
                  <a:gd name="T119" fmla="*/ 263 h 76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40"/>
                  <a:gd name="T181" fmla="*/ 0 h 769"/>
                  <a:gd name="T182" fmla="*/ 840 w 840"/>
                  <a:gd name="T183" fmla="*/ 769 h 769"/>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40" h="769">
                    <a:moveTo>
                      <a:pt x="840" y="263"/>
                    </a:moveTo>
                    <a:lnTo>
                      <a:pt x="696" y="411"/>
                    </a:lnTo>
                    <a:lnTo>
                      <a:pt x="549" y="545"/>
                    </a:lnTo>
                    <a:lnTo>
                      <a:pt x="471" y="606"/>
                    </a:lnTo>
                    <a:lnTo>
                      <a:pt x="391" y="664"/>
                    </a:lnTo>
                    <a:lnTo>
                      <a:pt x="307" y="718"/>
                    </a:lnTo>
                    <a:lnTo>
                      <a:pt x="219" y="769"/>
                    </a:lnTo>
                    <a:lnTo>
                      <a:pt x="0" y="424"/>
                    </a:lnTo>
                    <a:lnTo>
                      <a:pt x="10" y="414"/>
                    </a:lnTo>
                    <a:lnTo>
                      <a:pt x="24" y="403"/>
                    </a:lnTo>
                    <a:lnTo>
                      <a:pt x="41" y="398"/>
                    </a:lnTo>
                    <a:lnTo>
                      <a:pt x="58" y="400"/>
                    </a:lnTo>
                    <a:lnTo>
                      <a:pt x="84" y="452"/>
                    </a:lnTo>
                    <a:lnTo>
                      <a:pt x="102" y="474"/>
                    </a:lnTo>
                    <a:lnTo>
                      <a:pt x="109" y="483"/>
                    </a:lnTo>
                    <a:lnTo>
                      <a:pt x="125" y="494"/>
                    </a:lnTo>
                    <a:lnTo>
                      <a:pt x="125" y="478"/>
                    </a:lnTo>
                    <a:lnTo>
                      <a:pt x="122" y="463"/>
                    </a:lnTo>
                    <a:lnTo>
                      <a:pt x="106" y="433"/>
                    </a:lnTo>
                    <a:lnTo>
                      <a:pt x="89" y="403"/>
                    </a:lnTo>
                    <a:lnTo>
                      <a:pt x="83" y="388"/>
                    </a:lnTo>
                    <a:lnTo>
                      <a:pt x="79" y="371"/>
                    </a:lnTo>
                    <a:lnTo>
                      <a:pt x="91" y="367"/>
                    </a:lnTo>
                    <a:lnTo>
                      <a:pt x="104" y="357"/>
                    </a:lnTo>
                    <a:lnTo>
                      <a:pt x="116" y="351"/>
                    </a:lnTo>
                    <a:lnTo>
                      <a:pt x="121" y="352"/>
                    </a:lnTo>
                    <a:lnTo>
                      <a:pt x="125" y="356"/>
                    </a:lnTo>
                    <a:lnTo>
                      <a:pt x="136" y="368"/>
                    </a:lnTo>
                    <a:lnTo>
                      <a:pt x="144" y="383"/>
                    </a:lnTo>
                    <a:lnTo>
                      <a:pt x="158" y="416"/>
                    </a:lnTo>
                    <a:lnTo>
                      <a:pt x="166" y="430"/>
                    </a:lnTo>
                    <a:lnTo>
                      <a:pt x="174" y="440"/>
                    </a:lnTo>
                    <a:lnTo>
                      <a:pt x="186" y="446"/>
                    </a:lnTo>
                    <a:lnTo>
                      <a:pt x="202" y="444"/>
                    </a:lnTo>
                    <a:lnTo>
                      <a:pt x="184" y="407"/>
                    </a:lnTo>
                    <a:lnTo>
                      <a:pt x="164" y="369"/>
                    </a:lnTo>
                    <a:lnTo>
                      <a:pt x="156" y="351"/>
                    </a:lnTo>
                    <a:lnTo>
                      <a:pt x="154" y="335"/>
                    </a:lnTo>
                    <a:lnTo>
                      <a:pt x="159" y="321"/>
                    </a:lnTo>
                    <a:lnTo>
                      <a:pt x="173" y="313"/>
                    </a:lnTo>
                    <a:lnTo>
                      <a:pt x="188" y="320"/>
                    </a:lnTo>
                    <a:lnTo>
                      <a:pt x="201" y="331"/>
                    </a:lnTo>
                    <a:lnTo>
                      <a:pt x="219" y="361"/>
                    </a:lnTo>
                    <a:lnTo>
                      <a:pt x="238" y="390"/>
                    </a:lnTo>
                    <a:lnTo>
                      <a:pt x="251" y="402"/>
                    </a:lnTo>
                    <a:lnTo>
                      <a:pt x="267" y="411"/>
                    </a:lnTo>
                    <a:lnTo>
                      <a:pt x="266" y="395"/>
                    </a:lnTo>
                    <a:lnTo>
                      <a:pt x="261" y="380"/>
                    </a:lnTo>
                    <a:lnTo>
                      <a:pt x="245" y="352"/>
                    </a:lnTo>
                    <a:lnTo>
                      <a:pt x="227" y="325"/>
                    </a:lnTo>
                    <a:lnTo>
                      <a:pt x="212" y="296"/>
                    </a:lnTo>
                    <a:lnTo>
                      <a:pt x="223" y="284"/>
                    </a:lnTo>
                    <a:lnTo>
                      <a:pt x="237" y="273"/>
                    </a:lnTo>
                    <a:lnTo>
                      <a:pt x="252" y="268"/>
                    </a:lnTo>
                    <a:lnTo>
                      <a:pt x="267" y="270"/>
                    </a:lnTo>
                    <a:lnTo>
                      <a:pt x="295" y="326"/>
                    </a:lnTo>
                    <a:lnTo>
                      <a:pt x="314" y="350"/>
                    </a:lnTo>
                    <a:lnTo>
                      <a:pt x="322" y="357"/>
                    </a:lnTo>
                    <a:lnTo>
                      <a:pt x="338" y="367"/>
                    </a:lnTo>
                    <a:lnTo>
                      <a:pt x="340" y="356"/>
                    </a:lnTo>
                    <a:lnTo>
                      <a:pt x="340" y="345"/>
                    </a:lnTo>
                    <a:lnTo>
                      <a:pt x="330" y="322"/>
                    </a:lnTo>
                    <a:lnTo>
                      <a:pt x="298" y="280"/>
                    </a:lnTo>
                    <a:lnTo>
                      <a:pt x="286" y="261"/>
                    </a:lnTo>
                    <a:lnTo>
                      <a:pt x="284" y="244"/>
                    </a:lnTo>
                    <a:lnTo>
                      <a:pt x="297" y="230"/>
                    </a:lnTo>
                    <a:lnTo>
                      <a:pt x="331" y="220"/>
                    </a:lnTo>
                    <a:lnTo>
                      <a:pt x="388" y="322"/>
                    </a:lnTo>
                    <a:lnTo>
                      <a:pt x="452" y="421"/>
                    </a:lnTo>
                    <a:lnTo>
                      <a:pt x="464" y="417"/>
                    </a:lnTo>
                    <a:lnTo>
                      <a:pt x="469" y="405"/>
                    </a:lnTo>
                    <a:lnTo>
                      <a:pt x="468" y="391"/>
                    </a:lnTo>
                    <a:lnTo>
                      <a:pt x="460" y="381"/>
                    </a:lnTo>
                    <a:lnTo>
                      <a:pt x="352" y="209"/>
                    </a:lnTo>
                    <a:lnTo>
                      <a:pt x="359" y="195"/>
                    </a:lnTo>
                    <a:lnTo>
                      <a:pt x="372" y="188"/>
                    </a:lnTo>
                    <a:lnTo>
                      <a:pt x="402" y="177"/>
                    </a:lnTo>
                    <a:lnTo>
                      <a:pt x="432" y="233"/>
                    </a:lnTo>
                    <a:lnTo>
                      <a:pt x="449" y="259"/>
                    </a:lnTo>
                    <a:lnTo>
                      <a:pt x="456" y="267"/>
                    </a:lnTo>
                    <a:lnTo>
                      <a:pt x="473" y="278"/>
                    </a:lnTo>
                    <a:lnTo>
                      <a:pt x="475" y="263"/>
                    </a:lnTo>
                    <a:lnTo>
                      <a:pt x="472" y="248"/>
                    </a:lnTo>
                    <a:lnTo>
                      <a:pt x="457" y="221"/>
                    </a:lnTo>
                    <a:lnTo>
                      <a:pt x="438" y="195"/>
                    </a:lnTo>
                    <a:lnTo>
                      <a:pt x="423" y="166"/>
                    </a:lnTo>
                    <a:lnTo>
                      <a:pt x="460" y="134"/>
                    </a:lnTo>
                    <a:lnTo>
                      <a:pt x="476" y="147"/>
                    </a:lnTo>
                    <a:lnTo>
                      <a:pt x="486" y="164"/>
                    </a:lnTo>
                    <a:lnTo>
                      <a:pt x="501" y="202"/>
                    </a:lnTo>
                    <a:lnTo>
                      <a:pt x="507" y="219"/>
                    </a:lnTo>
                    <a:lnTo>
                      <a:pt x="518" y="231"/>
                    </a:lnTo>
                    <a:lnTo>
                      <a:pt x="534" y="236"/>
                    </a:lnTo>
                    <a:lnTo>
                      <a:pt x="556" y="231"/>
                    </a:lnTo>
                    <a:lnTo>
                      <a:pt x="492" y="127"/>
                    </a:lnTo>
                    <a:lnTo>
                      <a:pt x="539" y="87"/>
                    </a:lnTo>
                    <a:lnTo>
                      <a:pt x="571" y="143"/>
                    </a:lnTo>
                    <a:lnTo>
                      <a:pt x="586" y="170"/>
                    </a:lnTo>
                    <a:lnTo>
                      <a:pt x="592" y="180"/>
                    </a:lnTo>
                    <a:lnTo>
                      <a:pt x="606" y="196"/>
                    </a:lnTo>
                    <a:lnTo>
                      <a:pt x="621" y="187"/>
                    </a:lnTo>
                    <a:lnTo>
                      <a:pt x="617" y="168"/>
                    </a:lnTo>
                    <a:lnTo>
                      <a:pt x="605" y="148"/>
                    </a:lnTo>
                    <a:lnTo>
                      <a:pt x="576" y="108"/>
                    </a:lnTo>
                    <a:lnTo>
                      <a:pt x="567" y="89"/>
                    </a:lnTo>
                    <a:lnTo>
                      <a:pt x="566" y="72"/>
                    </a:lnTo>
                    <a:lnTo>
                      <a:pt x="576" y="57"/>
                    </a:lnTo>
                    <a:lnTo>
                      <a:pt x="604" y="44"/>
                    </a:lnTo>
                    <a:lnTo>
                      <a:pt x="617" y="56"/>
                    </a:lnTo>
                    <a:lnTo>
                      <a:pt x="629" y="72"/>
                    </a:lnTo>
                    <a:lnTo>
                      <a:pt x="647" y="108"/>
                    </a:lnTo>
                    <a:lnTo>
                      <a:pt x="667" y="136"/>
                    </a:lnTo>
                    <a:lnTo>
                      <a:pt x="680" y="144"/>
                    </a:lnTo>
                    <a:lnTo>
                      <a:pt x="697" y="144"/>
                    </a:lnTo>
                    <a:lnTo>
                      <a:pt x="632" y="33"/>
                    </a:lnTo>
                    <a:lnTo>
                      <a:pt x="671" y="0"/>
                    </a:lnTo>
                    <a:lnTo>
                      <a:pt x="718" y="62"/>
                    </a:lnTo>
                    <a:lnTo>
                      <a:pt x="759" y="128"/>
                    </a:lnTo>
                    <a:lnTo>
                      <a:pt x="798" y="196"/>
                    </a:lnTo>
                    <a:lnTo>
                      <a:pt x="840" y="263"/>
                    </a:lnTo>
                    <a:close/>
                  </a:path>
                </a:pathLst>
              </a:custGeom>
              <a:solidFill>
                <a:srgbClr val="F2CC6B"/>
              </a:solidFill>
              <a:ln w="9525">
                <a:noFill/>
                <a:round/>
                <a:headEnd/>
                <a:tailEnd/>
              </a:ln>
            </p:spPr>
            <p:txBody>
              <a:bodyPr/>
              <a:lstStyle/>
              <a:p>
                <a:endParaRPr lang="fr-FR"/>
              </a:p>
            </p:txBody>
          </p:sp>
          <p:sp>
            <p:nvSpPr>
              <p:cNvPr id="81" name="Freeform 62"/>
              <p:cNvSpPr>
                <a:spLocks/>
              </p:cNvSpPr>
              <p:nvPr/>
            </p:nvSpPr>
            <p:spPr bwMode="auto">
              <a:xfrm>
                <a:off x="3904" y="2991"/>
                <a:ext cx="124" cy="103"/>
              </a:xfrm>
              <a:custGeom>
                <a:avLst/>
                <a:gdLst>
                  <a:gd name="T0" fmla="*/ 742 w 742"/>
                  <a:gd name="T1" fmla="*/ 214 h 616"/>
                  <a:gd name="T2" fmla="*/ 680 w 742"/>
                  <a:gd name="T3" fmla="*/ 251 h 616"/>
                  <a:gd name="T4" fmla="*/ 617 w 742"/>
                  <a:gd name="T5" fmla="*/ 289 h 616"/>
                  <a:gd name="T6" fmla="*/ 96 w 742"/>
                  <a:gd name="T7" fmla="*/ 616 h 616"/>
                  <a:gd name="T8" fmla="*/ 70 w 742"/>
                  <a:gd name="T9" fmla="*/ 602 h 616"/>
                  <a:gd name="T10" fmla="*/ 44 w 742"/>
                  <a:gd name="T11" fmla="*/ 580 h 616"/>
                  <a:gd name="T12" fmla="*/ 0 w 742"/>
                  <a:gd name="T13" fmla="*/ 530 h 616"/>
                  <a:gd name="T14" fmla="*/ 129 w 742"/>
                  <a:gd name="T15" fmla="*/ 393 h 616"/>
                  <a:gd name="T16" fmla="*/ 262 w 742"/>
                  <a:gd name="T17" fmla="*/ 259 h 616"/>
                  <a:gd name="T18" fmla="*/ 532 w 742"/>
                  <a:gd name="T19" fmla="*/ 0 h 616"/>
                  <a:gd name="T20" fmla="*/ 590 w 742"/>
                  <a:gd name="T21" fmla="*/ 46 h 616"/>
                  <a:gd name="T22" fmla="*/ 645 w 742"/>
                  <a:gd name="T23" fmla="*/ 100 h 616"/>
                  <a:gd name="T24" fmla="*/ 698 w 742"/>
                  <a:gd name="T25" fmla="*/ 159 h 616"/>
                  <a:gd name="T26" fmla="*/ 742 w 742"/>
                  <a:gd name="T27" fmla="*/ 214 h 6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42"/>
                  <a:gd name="T43" fmla="*/ 0 h 616"/>
                  <a:gd name="T44" fmla="*/ 742 w 742"/>
                  <a:gd name="T45" fmla="*/ 616 h 6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42" h="616">
                    <a:moveTo>
                      <a:pt x="742" y="214"/>
                    </a:moveTo>
                    <a:lnTo>
                      <a:pt x="680" y="251"/>
                    </a:lnTo>
                    <a:lnTo>
                      <a:pt x="617" y="289"/>
                    </a:lnTo>
                    <a:lnTo>
                      <a:pt x="96" y="616"/>
                    </a:lnTo>
                    <a:lnTo>
                      <a:pt x="70" y="602"/>
                    </a:lnTo>
                    <a:lnTo>
                      <a:pt x="44" y="580"/>
                    </a:lnTo>
                    <a:lnTo>
                      <a:pt x="0" y="530"/>
                    </a:lnTo>
                    <a:lnTo>
                      <a:pt x="129" y="393"/>
                    </a:lnTo>
                    <a:lnTo>
                      <a:pt x="262" y="259"/>
                    </a:lnTo>
                    <a:lnTo>
                      <a:pt x="532" y="0"/>
                    </a:lnTo>
                    <a:lnTo>
                      <a:pt x="590" y="46"/>
                    </a:lnTo>
                    <a:lnTo>
                      <a:pt x="645" y="100"/>
                    </a:lnTo>
                    <a:lnTo>
                      <a:pt x="698" y="159"/>
                    </a:lnTo>
                    <a:lnTo>
                      <a:pt x="742" y="214"/>
                    </a:lnTo>
                    <a:close/>
                  </a:path>
                </a:pathLst>
              </a:custGeom>
              <a:solidFill>
                <a:srgbClr val="F2CC6B"/>
              </a:solidFill>
              <a:ln w="9525">
                <a:noFill/>
                <a:round/>
                <a:headEnd/>
                <a:tailEnd/>
              </a:ln>
            </p:spPr>
            <p:txBody>
              <a:bodyPr/>
              <a:lstStyle/>
              <a:p>
                <a:endParaRPr lang="fr-FR"/>
              </a:p>
            </p:txBody>
          </p:sp>
          <p:sp>
            <p:nvSpPr>
              <p:cNvPr id="82" name="Freeform 63"/>
              <p:cNvSpPr>
                <a:spLocks/>
              </p:cNvSpPr>
              <p:nvPr/>
            </p:nvSpPr>
            <p:spPr bwMode="auto">
              <a:xfrm>
                <a:off x="3988" y="3008"/>
                <a:ext cx="29" cy="29"/>
              </a:xfrm>
              <a:custGeom>
                <a:avLst/>
                <a:gdLst>
                  <a:gd name="T0" fmla="*/ 112 w 177"/>
                  <a:gd name="T1" fmla="*/ 34 h 173"/>
                  <a:gd name="T2" fmla="*/ 106 w 177"/>
                  <a:gd name="T3" fmla="*/ 57 h 173"/>
                  <a:gd name="T4" fmla="*/ 95 w 177"/>
                  <a:gd name="T5" fmla="*/ 77 h 173"/>
                  <a:gd name="T6" fmla="*/ 87 w 177"/>
                  <a:gd name="T7" fmla="*/ 98 h 173"/>
                  <a:gd name="T8" fmla="*/ 88 w 177"/>
                  <a:gd name="T9" fmla="*/ 107 h 173"/>
                  <a:gd name="T10" fmla="*/ 94 w 177"/>
                  <a:gd name="T11" fmla="*/ 117 h 173"/>
                  <a:gd name="T12" fmla="*/ 111 w 177"/>
                  <a:gd name="T13" fmla="*/ 108 h 173"/>
                  <a:gd name="T14" fmla="*/ 127 w 177"/>
                  <a:gd name="T15" fmla="*/ 96 h 173"/>
                  <a:gd name="T16" fmla="*/ 136 w 177"/>
                  <a:gd name="T17" fmla="*/ 79 h 173"/>
                  <a:gd name="T18" fmla="*/ 137 w 177"/>
                  <a:gd name="T19" fmla="*/ 59 h 173"/>
                  <a:gd name="T20" fmla="*/ 151 w 177"/>
                  <a:gd name="T21" fmla="*/ 64 h 173"/>
                  <a:gd name="T22" fmla="*/ 163 w 177"/>
                  <a:gd name="T23" fmla="*/ 72 h 173"/>
                  <a:gd name="T24" fmla="*/ 177 w 177"/>
                  <a:gd name="T25" fmla="*/ 94 h 173"/>
                  <a:gd name="T26" fmla="*/ 143 w 177"/>
                  <a:gd name="T27" fmla="*/ 139 h 173"/>
                  <a:gd name="T28" fmla="*/ 121 w 177"/>
                  <a:gd name="T29" fmla="*/ 159 h 173"/>
                  <a:gd name="T30" fmla="*/ 98 w 177"/>
                  <a:gd name="T31" fmla="*/ 173 h 173"/>
                  <a:gd name="T32" fmla="*/ 84 w 177"/>
                  <a:gd name="T33" fmla="*/ 168 h 173"/>
                  <a:gd name="T34" fmla="*/ 76 w 177"/>
                  <a:gd name="T35" fmla="*/ 160 h 173"/>
                  <a:gd name="T36" fmla="*/ 70 w 177"/>
                  <a:gd name="T37" fmla="*/ 150 h 173"/>
                  <a:gd name="T38" fmla="*/ 67 w 177"/>
                  <a:gd name="T39" fmla="*/ 138 h 173"/>
                  <a:gd name="T40" fmla="*/ 69 w 177"/>
                  <a:gd name="T41" fmla="*/ 112 h 173"/>
                  <a:gd name="T42" fmla="*/ 76 w 177"/>
                  <a:gd name="T43" fmla="*/ 85 h 173"/>
                  <a:gd name="T44" fmla="*/ 80 w 177"/>
                  <a:gd name="T45" fmla="*/ 60 h 173"/>
                  <a:gd name="T46" fmla="*/ 78 w 177"/>
                  <a:gd name="T47" fmla="*/ 42 h 173"/>
                  <a:gd name="T48" fmla="*/ 72 w 177"/>
                  <a:gd name="T49" fmla="*/ 36 h 173"/>
                  <a:gd name="T50" fmla="*/ 63 w 177"/>
                  <a:gd name="T51" fmla="*/ 34 h 173"/>
                  <a:gd name="T52" fmla="*/ 29 w 177"/>
                  <a:gd name="T53" fmla="*/ 38 h 173"/>
                  <a:gd name="T54" fmla="*/ 37 w 177"/>
                  <a:gd name="T55" fmla="*/ 52 h 173"/>
                  <a:gd name="T56" fmla="*/ 46 w 177"/>
                  <a:gd name="T57" fmla="*/ 71 h 173"/>
                  <a:gd name="T58" fmla="*/ 45 w 177"/>
                  <a:gd name="T59" fmla="*/ 89 h 173"/>
                  <a:gd name="T60" fmla="*/ 38 w 177"/>
                  <a:gd name="T61" fmla="*/ 95 h 173"/>
                  <a:gd name="T62" fmla="*/ 27 w 177"/>
                  <a:gd name="T63" fmla="*/ 99 h 173"/>
                  <a:gd name="T64" fmla="*/ 15 w 177"/>
                  <a:gd name="T65" fmla="*/ 92 h 173"/>
                  <a:gd name="T66" fmla="*/ 7 w 177"/>
                  <a:gd name="T67" fmla="*/ 84 h 173"/>
                  <a:gd name="T68" fmla="*/ 0 w 177"/>
                  <a:gd name="T69" fmla="*/ 59 h 173"/>
                  <a:gd name="T70" fmla="*/ 7 w 177"/>
                  <a:gd name="T71" fmla="*/ 42 h 173"/>
                  <a:gd name="T72" fmla="*/ 19 w 177"/>
                  <a:gd name="T73" fmla="*/ 24 h 173"/>
                  <a:gd name="T74" fmla="*/ 35 w 177"/>
                  <a:gd name="T75" fmla="*/ 8 h 173"/>
                  <a:gd name="T76" fmla="*/ 54 w 177"/>
                  <a:gd name="T77" fmla="*/ 1 h 173"/>
                  <a:gd name="T78" fmla="*/ 76 w 177"/>
                  <a:gd name="T79" fmla="*/ 0 h 173"/>
                  <a:gd name="T80" fmla="*/ 94 w 177"/>
                  <a:gd name="T81" fmla="*/ 5 h 173"/>
                  <a:gd name="T82" fmla="*/ 106 w 177"/>
                  <a:gd name="T83" fmla="*/ 17 h 173"/>
                  <a:gd name="T84" fmla="*/ 112 w 177"/>
                  <a:gd name="T85" fmla="*/ 34 h 17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7"/>
                  <a:gd name="T130" fmla="*/ 0 h 173"/>
                  <a:gd name="T131" fmla="*/ 177 w 177"/>
                  <a:gd name="T132" fmla="*/ 173 h 17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7" h="173">
                    <a:moveTo>
                      <a:pt x="112" y="34"/>
                    </a:moveTo>
                    <a:lnTo>
                      <a:pt x="106" y="57"/>
                    </a:lnTo>
                    <a:lnTo>
                      <a:pt x="95" y="77"/>
                    </a:lnTo>
                    <a:lnTo>
                      <a:pt x="87" y="98"/>
                    </a:lnTo>
                    <a:lnTo>
                      <a:pt x="88" y="107"/>
                    </a:lnTo>
                    <a:lnTo>
                      <a:pt x="94" y="117"/>
                    </a:lnTo>
                    <a:lnTo>
                      <a:pt x="111" y="108"/>
                    </a:lnTo>
                    <a:lnTo>
                      <a:pt x="127" y="96"/>
                    </a:lnTo>
                    <a:lnTo>
                      <a:pt x="136" y="79"/>
                    </a:lnTo>
                    <a:lnTo>
                      <a:pt x="137" y="59"/>
                    </a:lnTo>
                    <a:lnTo>
                      <a:pt x="151" y="64"/>
                    </a:lnTo>
                    <a:lnTo>
                      <a:pt x="163" y="72"/>
                    </a:lnTo>
                    <a:lnTo>
                      <a:pt x="177" y="94"/>
                    </a:lnTo>
                    <a:lnTo>
                      <a:pt x="143" y="139"/>
                    </a:lnTo>
                    <a:lnTo>
                      <a:pt x="121" y="159"/>
                    </a:lnTo>
                    <a:lnTo>
                      <a:pt x="98" y="173"/>
                    </a:lnTo>
                    <a:lnTo>
                      <a:pt x="84" y="168"/>
                    </a:lnTo>
                    <a:lnTo>
                      <a:pt x="76" y="160"/>
                    </a:lnTo>
                    <a:lnTo>
                      <a:pt x="70" y="150"/>
                    </a:lnTo>
                    <a:lnTo>
                      <a:pt x="67" y="138"/>
                    </a:lnTo>
                    <a:lnTo>
                      <a:pt x="69" y="112"/>
                    </a:lnTo>
                    <a:lnTo>
                      <a:pt x="76" y="85"/>
                    </a:lnTo>
                    <a:lnTo>
                      <a:pt x="80" y="60"/>
                    </a:lnTo>
                    <a:lnTo>
                      <a:pt x="78" y="42"/>
                    </a:lnTo>
                    <a:lnTo>
                      <a:pt x="72" y="36"/>
                    </a:lnTo>
                    <a:lnTo>
                      <a:pt x="63" y="34"/>
                    </a:lnTo>
                    <a:lnTo>
                      <a:pt x="29" y="38"/>
                    </a:lnTo>
                    <a:lnTo>
                      <a:pt x="37" y="52"/>
                    </a:lnTo>
                    <a:lnTo>
                      <a:pt x="46" y="71"/>
                    </a:lnTo>
                    <a:lnTo>
                      <a:pt x="45" y="89"/>
                    </a:lnTo>
                    <a:lnTo>
                      <a:pt x="38" y="95"/>
                    </a:lnTo>
                    <a:lnTo>
                      <a:pt x="27" y="99"/>
                    </a:lnTo>
                    <a:lnTo>
                      <a:pt x="15" y="92"/>
                    </a:lnTo>
                    <a:lnTo>
                      <a:pt x="7" y="84"/>
                    </a:lnTo>
                    <a:lnTo>
                      <a:pt x="0" y="59"/>
                    </a:lnTo>
                    <a:lnTo>
                      <a:pt x="7" y="42"/>
                    </a:lnTo>
                    <a:lnTo>
                      <a:pt x="19" y="24"/>
                    </a:lnTo>
                    <a:lnTo>
                      <a:pt x="35" y="8"/>
                    </a:lnTo>
                    <a:lnTo>
                      <a:pt x="54" y="1"/>
                    </a:lnTo>
                    <a:lnTo>
                      <a:pt x="76" y="0"/>
                    </a:lnTo>
                    <a:lnTo>
                      <a:pt x="94" y="5"/>
                    </a:lnTo>
                    <a:lnTo>
                      <a:pt x="106" y="17"/>
                    </a:lnTo>
                    <a:lnTo>
                      <a:pt x="112" y="34"/>
                    </a:lnTo>
                    <a:close/>
                  </a:path>
                </a:pathLst>
              </a:custGeom>
              <a:solidFill>
                <a:srgbClr val="000000"/>
              </a:solidFill>
              <a:ln w="9525">
                <a:noFill/>
                <a:round/>
                <a:headEnd/>
                <a:tailEnd/>
              </a:ln>
            </p:spPr>
            <p:txBody>
              <a:bodyPr/>
              <a:lstStyle/>
              <a:p>
                <a:endParaRPr lang="fr-FR"/>
              </a:p>
            </p:txBody>
          </p:sp>
          <p:sp>
            <p:nvSpPr>
              <p:cNvPr id="83" name="Freeform 64"/>
              <p:cNvSpPr>
                <a:spLocks/>
              </p:cNvSpPr>
              <p:nvPr/>
            </p:nvSpPr>
            <p:spPr bwMode="auto">
              <a:xfrm>
                <a:off x="4090" y="3011"/>
                <a:ext cx="141" cy="140"/>
              </a:xfrm>
              <a:custGeom>
                <a:avLst/>
                <a:gdLst>
                  <a:gd name="T0" fmla="*/ 847 w 850"/>
                  <a:gd name="T1" fmla="*/ 293 h 838"/>
                  <a:gd name="T2" fmla="*/ 822 w 850"/>
                  <a:gd name="T3" fmla="*/ 320 h 838"/>
                  <a:gd name="T4" fmla="*/ 793 w 850"/>
                  <a:gd name="T5" fmla="*/ 303 h 838"/>
                  <a:gd name="T6" fmla="*/ 756 w 850"/>
                  <a:gd name="T7" fmla="*/ 263 h 838"/>
                  <a:gd name="T8" fmla="*/ 730 w 850"/>
                  <a:gd name="T9" fmla="*/ 249 h 838"/>
                  <a:gd name="T10" fmla="*/ 721 w 850"/>
                  <a:gd name="T11" fmla="*/ 269 h 838"/>
                  <a:gd name="T12" fmla="*/ 768 w 850"/>
                  <a:gd name="T13" fmla="*/ 315 h 838"/>
                  <a:gd name="T14" fmla="*/ 788 w 850"/>
                  <a:gd name="T15" fmla="*/ 344 h 838"/>
                  <a:gd name="T16" fmla="*/ 768 w 850"/>
                  <a:gd name="T17" fmla="*/ 376 h 838"/>
                  <a:gd name="T18" fmla="*/ 717 w 850"/>
                  <a:gd name="T19" fmla="*/ 330 h 838"/>
                  <a:gd name="T20" fmla="*/ 678 w 850"/>
                  <a:gd name="T21" fmla="*/ 301 h 838"/>
                  <a:gd name="T22" fmla="*/ 673 w 850"/>
                  <a:gd name="T23" fmla="*/ 323 h 838"/>
                  <a:gd name="T24" fmla="*/ 719 w 850"/>
                  <a:gd name="T25" fmla="*/ 371 h 838"/>
                  <a:gd name="T26" fmla="*/ 700 w 850"/>
                  <a:gd name="T27" fmla="*/ 441 h 838"/>
                  <a:gd name="T28" fmla="*/ 631 w 850"/>
                  <a:gd name="T29" fmla="*/ 371 h 838"/>
                  <a:gd name="T30" fmla="*/ 603 w 850"/>
                  <a:gd name="T31" fmla="*/ 359 h 838"/>
                  <a:gd name="T32" fmla="*/ 605 w 850"/>
                  <a:gd name="T33" fmla="*/ 389 h 838"/>
                  <a:gd name="T34" fmla="*/ 653 w 850"/>
                  <a:gd name="T35" fmla="*/ 437 h 838"/>
                  <a:gd name="T36" fmla="*/ 641 w 850"/>
                  <a:gd name="T37" fmla="*/ 495 h 838"/>
                  <a:gd name="T38" fmla="*/ 616 w 850"/>
                  <a:gd name="T39" fmla="*/ 478 h 838"/>
                  <a:gd name="T40" fmla="*/ 569 w 850"/>
                  <a:gd name="T41" fmla="*/ 430 h 838"/>
                  <a:gd name="T42" fmla="*/ 539 w 850"/>
                  <a:gd name="T43" fmla="*/ 424 h 838"/>
                  <a:gd name="T44" fmla="*/ 541 w 850"/>
                  <a:gd name="T45" fmla="*/ 441 h 838"/>
                  <a:gd name="T46" fmla="*/ 590 w 850"/>
                  <a:gd name="T47" fmla="*/ 489 h 838"/>
                  <a:gd name="T48" fmla="*/ 611 w 850"/>
                  <a:gd name="T49" fmla="*/ 521 h 838"/>
                  <a:gd name="T50" fmla="*/ 581 w 850"/>
                  <a:gd name="T51" fmla="*/ 556 h 838"/>
                  <a:gd name="T52" fmla="*/ 535 w 850"/>
                  <a:gd name="T53" fmla="*/ 521 h 838"/>
                  <a:gd name="T54" fmla="*/ 472 w 850"/>
                  <a:gd name="T55" fmla="*/ 448 h 838"/>
                  <a:gd name="T56" fmla="*/ 428 w 850"/>
                  <a:gd name="T57" fmla="*/ 411 h 838"/>
                  <a:gd name="T58" fmla="*/ 398 w 850"/>
                  <a:gd name="T59" fmla="*/ 409 h 838"/>
                  <a:gd name="T60" fmla="*/ 529 w 850"/>
                  <a:gd name="T61" fmla="*/ 609 h 838"/>
                  <a:gd name="T62" fmla="*/ 424 w 850"/>
                  <a:gd name="T63" fmla="*/ 534 h 838"/>
                  <a:gd name="T64" fmla="*/ 426 w 850"/>
                  <a:gd name="T65" fmla="*/ 562 h 838"/>
                  <a:gd name="T66" fmla="*/ 468 w 850"/>
                  <a:gd name="T67" fmla="*/ 597 h 838"/>
                  <a:gd name="T68" fmla="*/ 483 w 850"/>
                  <a:gd name="T69" fmla="*/ 652 h 838"/>
                  <a:gd name="T70" fmla="*/ 450 w 850"/>
                  <a:gd name="T71" fmla="*/ 663 h 838"/>
                  <a:gd name="T72" fmla="*/ 415 w 850"/>
                  <a:gd name="T73" fmla="*/ 622 h 838"/>
                  <a:gd name="T74" fmla="*/ 392 w 850"/>
                  <a:gd name="T75" fmla="*/ 602 h 838"/>
                  <a:gd name="T76" fmla="*/ 366 w 850"/>
                  <a:gd name="T77" fmla="*/ 609 h 838"/>
                  <a:gd name="T78" fmla="*/ 386 w 850"/>
                  <a:gd name="T79" fmla="*/ 636 h 838"/>
                  <a:gd name="T80" fmla="*/ 422 w 850"/>
                  <a:gd name="T81" fmla="*/ 676 h 838"/>
                  <a:gd name="T82" fmla="*/ 429 w 850"/>
                  <a:gd name="T83" fmla="*/ 704 h 838"/>
                  <a:gd name="T84" fmla="*/ 402 w 850"/>
                  <a:gd name="T85" fmla="*/ 732 h 838"/>
                  <a:gd name="T86" fmla="*/ 355 w 850"/>
                  <a:gd name="T87" fmla="*/ 683 h 838"/>
                  <a:gd name="T88" fmla="*/ 319 w 850"/>
                  <a:gd name="T89" fmla="*/ 662 h 838"/>
                  <a:gd name="T90" fmla="*/ 381 w 850"/>
                  <a:gd name="T91" fmla="*/ 761 h 838"/>
                  <a:gd name="T92" fmla="*/ 346 w 850"/>
                  <a:gd name="T93" fmla="*/ 783 h 838"/>
                  <a:gd name="T94" fmla="*/ 317 w 850"/>
                  <a:gd name="T95" fmla="*/ 761 h 838"/>
                  <a:gd name="T96" fmla="*/ 272 w 850"/>
                  <a:gd name="T97" fmla="*/ 719 h 838"/>
                  <a:gd name="T98" fmla="*/ 255 w 850"/>
                  <a:gd name="T99" fmla="*/ 721 h 838"/>
                  <a:gd name="T100" fmla="*/ 271 w 850"/>
                  <a:gd name="T101" fmla="*/ 754 h 838"/>
                  <a:gd name="T102" fmla="*/ 317 w 850"/>
                  <a:gd name="T103" fmla="*/ 798 h 838"/>
                  <a:gd name="T104" fmla="*/ 310 w 850"/>
                  <a:gd name="T105" fmla="*/ 826 h 838"/>
                  <a:gd name="T106" fmla="*/ 140 w 850"/>
                  <a:gd name="T107" fmla="*/ 698 h 838"/>
                  <a:gd name="T108" fmla="*/ 559 w 850"/>
                  <a:gd name="T109" fmla="*/ 0 h 838"/>
                  <a:gd name="T110" fmla="*/ 850 w 850"/>
                  <a:gd name="T111" fmla="*/ 280 h 83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50"/>
                  <a:gd name="T169" fmla="*/ 0 h 838"/>
                  <a:gd name="T170" fmla="*/ 850 w 850"/>
                  <a:gd name="T171" fmla="*/ 838 h 83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50" h="838">
                    <a:moveTo>
                      <a:pt x="850" y="280"/>
                    </a:moveTo>
                    <a:lnTo>
                      <a:pt x="847" y="293"/>
                    </a:lnTo>
                    <a:lnTo>
                      <a:pt x="840" y="302"/>
                    </a:lnTo>
                    <a:lnTo>
                      <a:pt x="822" y="320"/>
                    </a:lnTo>
                    <a:lnTo>
                      <a:pt x="806" y="313"/>
                    </a:lnTo>
                    <a:lnTo>
                      <a:pt x="793" y="303"/>
                    </a:lnTo>
                    <a:lnTo>
                      <a:pt x="768" y="276"/>
                    </a:lnTo>
                    <a:lnTo>
                      <a:pt x="756" y="263"/>
                    </a:lnTo>
                    <a:lnTo>
                      <a:pt x="744" y="254"/>
                    </a:lnTo>
                    <a:lnTo>
                      <a:pt x="730" y="249"/>
                    </a:lnTo>
                    <a:lnTo>
                      <a:pt x="714" y="251"/>
                    </a:lnTo>
                    <a:lnTo>
                      <a:pt x="721" y="269"/>
                    </a:lnTo>
                    <a:lnTo>
                      <a:pt x="735" y="285"/>
                    </a:lnTo>
                    <a:lnTo>
                      <a:pt x="768" y="315"/>
                    </a:lnTo>
                    <a:lnTo>
                      <a:pt x="782" y="329"/>
                    </a:lnTo>
                    <a:lnTo>
                      <a:pt x="788" y="344"/>
                    </a:lnTo>
                    <a:lnTo>
                      <a:pt x="785" y="360"/>
                    </a:lnTo>
                    <a:lnTo>
                      <a:pt x="768" y="376"/>
                    </a:lnTo>
                    <a:lnTo>
                      <a:pt x="742" y="355"/>
                    </a:lnTo>
                    <a:lnTo>
                      <a:pt x="717" y="330"/>
                    </a:lnTo>
                    <a:lnTo>
                      <a:pt x="690" y="308"/>
                    </a:lnTo>
                    <a:lnTo>
                      <a:pt x="678" y="301"/>
                    </a:lnTo>
                    <a:lnTo>
                      <a:pt x="664" y="297"/>
                    </a:lnTo>
                    <a:lnTo>
                      <a:pt x="673" y="323"/>
                    </a:lnTo>
                    <a:lnTo>
                      <a:pt x="695" y="346"/>
                    </a:lnTo>
                    <a:lnTo>
                      <a:pt x="719" y="371"/>
                    </a:lnTo>
                    <a:lnTo>
                      <a:pt x="744" y="398"/>
                    </a:lnTo>
                    <a:lnTo>
                      <a:pt x="700" y="441"/>
                    </a:lnTo>
                    <a:lnTo>
                      <a:pt x="655" y="392"/>
                    </a:lnTo>
                    <a:lnTo>
                      <a:pt x="631" y="371"/>
                    </a:lnTo>
                    <a:lnTo>
                      <a:pt x="621" y="364"/>
                    </a:lnTo>
                    <a:lnTo>
                      <a:pt x="603" y="359"/>
                    </a:lnTo>
                    <a:lnTo>
                      <a:pt x="601" y="375"/>
                    </a:lnTo>
                    <a:lnTo>
                      <a:pt x="605" y="389"/>
                    </a:lnTo>
                    <a:lnTo>
                      <a:pt x="625" y="413"/>
                    </a:lnTo>
                    <a:lnTo>
                      <a:pt x="653" y="437"/>
                    </a:lnTo>
                    <a:lnTo>
                      <a:pt x="679" y="463"/>
                    </a:lnTo>
                    <a:lnTo>
                      <a:pt x="641" y="495"/>
                    </a:lnTo>
                    <a:lnTo>
                      <a:pt x="628" y="489"/>
                    </a:lnTo>
                    <a:lnTo>
                      <a:pt x="616" y="478"/>
                    </a:lnTo>
                    <a:lnTo>
                      <a:pt x="594" y="453"/>
                    </a:lnTo>
                    <a:lnTo>
                      <a:pt x="569" y="430"/>
                    </a:lnTo>
                    <a:lnTo>
                      <a:pt x="555" y="424"/>
                    </a:lnTo>
                    <a:lnTo>
                      <a:pt x="539" y="424"/>
                    </a:lnTo>
                    <a:lnTo>
                      <a:pt x="539" y="432"/>
                    </a:lnTo>
                    <a:lnTo>
                      <a:pt x="541" y="441"/>
                    </a:lnTo>
                    <a:lnTo>
                      <a:pt x="554" y="457"/>
                    </a:lnTo>
                    <a:lnTo>
                      <a:pt x="590" y="489"/>
                    </a:lnTo>
                    <a:lnTo>
                      <a:pt x="604" y="504"/>
                    </a:lnTo>
                    <a:lnTo>
                      <a:pt x="611" y="521"/>
                    </a:lnTo>
                    <a:lnTo>
                      <a:pt x="604" y="538"/>
                    </a:lnTo>
                    <a:lnTo>
                      <a:pt x="581" y="556"/>
                    </a:lnTo>
                    <a:lnTo>
                      <a:pt x="556" y="541"/>
                    </a:lnTo>
                    <a:lnTo>
                      <a:pt x="535" y="521"/>
                    </a:lnTo>
                    <a:lnTo>
                      <a:pt x="494" y="472"/>
                    </a:lnTo>
                    <a:lnTo>
                      <a:pt x="472" y="448"/>
                    </a:lnTo>
                    <a:lnTo>
                      <a:pt x="451" y="427"/>
                    </a:lnTo>
                    <a:lnTo>
                      <a:pt x="428" y="411"/>
                    </a:lnTo>
                    <a:lnTo>
                      <a:pt x="402" y="401"/>
                    </a:lnTo>
                    <a:lnTo>
                      <a:pt x="398" y="409"/>
                    </a:lnTo>
                    <a:lnTo>
                      <a:pt x="553" y="580"/>
                    </a:lnTo>
                    <a:lnTo>
                      <a:pt x="529" y="609"/>
                    </a:lnTo>
                    <a:lnTo>
                      <a:pt x="435" y="526"/>
                    </a:lnTo>
                    <a:lnTo>
                      <a:pt x="424" y="534"/>
                    </a:lnTo>
                    <a:lnTo>
                      <a:pt x="422" y="548"/>
                    </a:lnTo>
                    <a:lnTo>
                      <a:pt x="426" y="562"/>
                    </a:lnTo>
                    <a:lnTo>
                      <a:pt x="435" y="569"/>
                    </a:lnTo>
                    <a:lnTo>
                      <a:pt x="468" y="597"/>
                    </a:lnTo>
                    <a:lnTo>
                      <a:pt x="499" y="630"/>
                    </a:lnTo>
                    <a:lnTo>
                      <a:pt x="483" y="652"/>
                    </a:lnTo>
                    <a:lnTo>
                      <a:pt x="464" y="674"/>
                    </a:lnTo>
                    <a:lnTo>
                      <a:pt x="450" y="663"/>
                    </a:lnTo>
                    <a:lnTo>
                      <a:pt x="437" y="650"/>
                    </a:lnTo>
                    <a:lnTo>
                      <a:pt x="415" y="622"/>
                    </a:lnTo>
                    <a:lnTo>
                      <a:pt x="404" y="610"/>
                    </a:lnTo>
                    <a:lnTo>
                      <a:pt x="392" y="602"/>
                    </a:lnTo>
                    <a:lnTo>
                      <a:pt x="380" y="601"/>
                    </a:lnTo>
                    <a:lnTo>
                      <a:pt x="366" y="609"/>
                    </a:lnTo>
                    <a:lnTo>
                      <a:pt x="374" y="624"/>
                    </a:lnTo>
                    <a:lnTo>
                      <a:pt x="386" y="636"/>
                    </a:lnTo>
                    <a:lnTo>
                      <a:pt x="413" y="662"/>
                    </a:lnTo>
                    <a:lnTo>
                      <a:pt x="422" y="676"/>
                    </a:lnTo>
                    <a:lnTo>
                      <a:pt x="429" y="690"/>
                    </a:lnTo>
                    <a:lnTo>
                      <a:pt x="429" y="704"/>
                    </a:lnTo>
                    <a:lnTo>
                      <a:pt x="420" y="721"/>
                    </a:lnTo>
                    <a:lnTo>
                      <a:pt x="402" y="732"/>
                    </a:lnTo>
                    <a:lnTo>
                      <a:pt x="378" y="711"/>
                    </a:lnTo>
                    <a:lnTo>
                      <a:pt x="355" y="683"/>
                    </a:lnTo>
                    <a:lnTo>
                      <a:pt x="332" y="664"/>
                    </a:lnTo>
                    <a:lnTo>
                      <a:pt x="319" y="662"/>
                    </a:lnTo>
                    <a:lnTo>
                      <a:pt x="305" y="667"/>
                    </a:lnTo>
                    <a:lnTo>
                      <a:pt x="381" y="761"/>
                    </a:lnTo>
                    <a:lnTo>
                      <a:pt x="362" y="780"/>
                    </a:lnTo>
                    <a:lnTo>
                      <a:pt x="346" y="783"/>
                    </a:lnTo>
                    <a:lnTo>
                      <a:pt x="331" y="776"/>
                    </a:lnTo>
                    <a:lnTo>
                      <a:pt x="317" y="761"/>
                    </a:lnTo>
                    <a:lnTo>
                      <a:pt x="288" y="729"/>
                    </a:lnTo>
                    <a:lnTo>
                      <a:pt x="272" y="719"/>
                    </a:lnTo>
                    <a:lnTo>
                      <a:pt x="267" y="718"/>
                    </a:lnTo>
                    <a:lnTo>
                      <a:pt x="255" y="721"/>
                    </a:lnTo>
                    <a:lnTo>
                      <a:pt x="258" y="738"/>
                    </a:lnTo>
                    <a:lnTo>
                      <a:pt x="271" y="754"/>
                    </a:lnTo>
                    <a:lnTo>
                      <a:pt x="304" y="784"/>
                    </a:lnTo>
                    <a:lnTo>
                      <a:pt x="317" y="798"/>
                    </a:lnTo>
                    <a:lnTo>
                      <a:pt x="320" y="812"/>
                    </a:lnTo>
                    <a:lnTo>
                      <a:pt x="310" y="826"/>
                    </a:lnTo>
                    <a:lnTo>
                      <a:pt x="283" y="838"/>
                    </a:lnTo>
                    <a:lnTo>
                      <a:pt x="140" y="698"/>
                    </a:lnTo>
                    <a:lnTo>
                      <a:pt x="0" y="556"/>
                    </a:lnTo>
                    <a:lnTo>
                      <a:pt x="559" y="0"/>
                    </a:lnTo>
                    <a:lnTo>
                      <a:pt x="706" y="134"/>
                    </a:lnTo>
                    <a:lnTo>
                      <a:pt x="850" y="280"/>
                    </a:lnTo>
                    <a:close/>
                  </a:path>
                </a:pathLst>
              </a:custGeom>
              <a:solidFill>
                <a:srgbClr val="F2CC6B"/>
              </a:solidFill>
              <a:ln w="9525">
                <a:noFill/>
                <a:round/>
                <a:headEnd/>
                <a:tailEnd/>
              </a:ln>
            </p:spPr>
            <p:txBody>
              <a:bodyPr/>
              <a:lstStyle/>
              <a:p>
                <a:endParaRPr lang="fr-FR"/>
              </a:p>
            </p:txBody>
          </p:sp>
          <p:sp>
            <p:nvSpPr>
              <p:cNvPr id="84" name="Freeform 65"/>
              <p:cNvSpPr>
                <a:spLocks/>
              </p:cNvSpPr>
              <p:nvPr/>
            </p:nvSpPr>
            <p:spPr bwMode="auto">
              <a:xfrm>
                <a:off x="4183" y="3028"/>
                <a:ext cx="27" cy="29"/>
              </a:xfrm>
              <a:custGeom>
                <a:avLst/>
                <a:gdLst>
                  <a:gd name="T0" fmla="*/ 166 w 166"/>
                  <a:gd name="T1" fmla="*/ 89 h 172"/>
                  <a:gd name="T2" fmla="*/ 162 w 166"/>
                  <a:gd name="T3" fmla="*/ 115 h 172"/>
                  <a:gd name="T4" fmla="*/ 147 w 166"/>
                  <a:gd name="T5" fmla="*/ 137 h 172"/>
                  <a:gd name="T6" fmla="*/ 128 w 166"/>
                  <a:gd name="T7" fmla="*/ 155 h 172"/>
                  <a:gd name="T8" fmla="*/ 108 w 166"/>
                  <a:gd name="T9" fmla="*/ 168 h 172"/>
                  <a:gd name="T10" fmla="*/ 93 w 166"/>
                  <a:gd name="T11" fmla="*/ 172 h 172"/>
                  <a:gd name="T12" fmla="*/ 77 w 166"/>
                  <a:gd name="T13" fmla="*/ 169 h 172"/>
                  <a:gd name="T14" fmla="*/ 65 w 166"/>
                  <a:gd name="T15" fmla="*/ 160 h 172"/>
                  <a:gd name="T16" fmla="*/ 62 w 166"/>
                  <a:gd name="T17" fmla="*/ 147 h 172"/>
                  <a:gd name="T18" fmla="*/ 61 w 166"/>
                  <a:gd name="T19" fmla="*/ 140 h 172"/>
                  <a:gd name="T20" fmla="*/ 64 w 166"/>
                  <a:gd name="T21" fmla="*/ 132 h 172"/>
                  <a:gd name="T22" fmla="*/ 69 w 166"/>
                  <a:gd name="T23" fmla="*/ 123 h 172"/>
                  <a:gd name="T24" fmla="*/ 79 w 166"/>
                  <a:gd name="T25" fmla="*/ 118 h 172"/>
                  <a:gd name="T26" fmla="*/ 115 w 166"/>
                  <a:gd name="T27" fmla="*/ 143 h 172"/>
                  <a:gd name="T28" fmla="*/ 126 w 166"/>
                  <a:gd name="T29" fmla="*/ 130 h 172"/>
                  <a:gd name="T30" fmla="*/ 131 w 166"/>
                  <a:gd name="T31" fmla="*/ 111 h 172"/>
                  <a:gd name="T32" fmla="*/ 128 w 166"/>
                  <a:gd name="T33" fmla="*/ 94 h 172"/>
                  <a:gd name="T34" fmla="*/ 115 w 166"/>
                  <a:gd name="T35" fmla="*/ 83 h 172"/>
                  <a:gd name="T36" fmla="*/ 101 w 166"/>
                  <a:gd name="T37" fmla="*/ 80 h 172"/>
                  <a:gd name="T38" fmla="*/ 86 w 166"/>
                  <a:gd name="T39" fmla="*/ 82 h 172"/>
                  <a:gd name="T40" fmla="*/ 55 w 166"/>
                  <a:gd name="T41" fmla="*/ 88 h 172"/>
                  <a:gd name="T42" fmla="*/ 40 w 166"/>
                  <a:gd name="T43" fmla="*/ 90 h 172"/>
                  <a:gd name="T44" fmla="*/ 25 w 166"/>
                  <a:gd name="T45" fmla="*/ 89 h 172"/>
                  <a:gd name="T46" fmla="*/ 12 w 166"/>
                  <a:gd name="T47" fmla="*/ 83 h 172"/>
                  <a:gd name="T48" fmla="*/ 0 w 166"/>
                  <a:gd name="T49" fmla="*/ 68 h 172"/>
                  <a:gd name="T50" fmla="*/ 5 w 166"/>
                  <a:gd name="T51" fmla="*/ 47 h 172"/>
                  <a:gd name="T52" fmla="*/ 16 w 166"/>
                  <a:gd name="T53" fmla="*/ 26 h 172"/>
                  <a:gd name="T54" fmla="*/ 34 w 166"/>
                  <a:gd name="T55" fmla="*/ 9 h 172"/>
                  <a:gd name="T56" fmla="*/ 58 w 166"/>
                  <a:gd name="T57" fmla="*/ 0 h 172"/>
                  <a:gd name="T58" fmla="*/ 121 w 166"/>
                  <a:gd name="T59" fmla="*/ 33 h 172"/>
                  <a:gd name="T60" fmla="*/ 147 w 166"/>
                  <a:gd name="T61" fmla="*/ 56 h 172"/>
                  <a:gd name="T62" fmla="*/ 157 w 166"/>
                  <a:gd name="T63" fmla="*/ 66 h 172"/>
                  <a:gd name="T64" fmla="*/ 166 w 166"/>
                  <a:gd name="T65" fmla="*/ 89 h 17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6"/>
                  <a:gd name="T100" fmla="*/ 0 h 172"/>
                  <a:gd name="T101" fmla="*/ 166 w 166"/>
                  <a:gd name="T102" fmla="*/ 172 h 17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6" h="172">
                    <a:moveTo>
                      <a:pt x="166" y="89"/>
                    </a:moveTo>
                    <a:lnTo>
                      <a:pt x="162" y="115"/>
                    </a:lnTo>
                    <a:lnTo>
                      <a:pt x="147" y="137"/>
                    </a:lnTo>
                    <a:lnTo>
                      <a:pt x="128" y="155"/>
                    </a:lnTo>
                    <a:lnTo>
                      <a:pt x="108" y="168"/>
                    </a:lnTo>
                    <a:lnTo>
                      <a:pt x="93" y="172"/>
                    </a:lnTo>
                    <a:lnTo>
                      <a:pt x="77" y="169"/>
                    </a:lnTo>
                    <a:lnTo>
                      <a:pt x="65" y="160"/>
                    </a:lnTo>
                    <a:lnTo>
                      <a:pt x="62" y="147"/>
                    </a:lnTo>
                    <a:lnTo>
                      <a:pt x="61" y="140"/>
                    </a:lnTo>
                    <a:lnTo>
                      <a:pt x="64" y="132"/>
                    </a:lnTo>
                    <a:lnTo>
                      <a:pt x="69" y="123"/>
                    </a:lnTo>
                    <a:lnTo>
                      <a:pt x="79" y="118"/>
                    </a:lnTo>
                    <a:lnTo>
                      <a:pt x="115" y="143"/>
                    </a:lnTo>
                    <a:lnTo>
                      <a:pt x="126" y="130"/>
                    </a:lnTo>
                    <a:lnTo>
                      <a:pt x="131" y="111"/>
                    </a:lnTo>
                    <a:lnTo>
                      <a:pt x="128" y="94"/>
                    </a:lnTo>
                    <a:lnTo>
                      <a:pt x="115" y="83"/>
                    </a:lnTo>
                    <a:lnTo>
                      <a:pt x="101" y="80"/>
                    </a:lnTo>
                    <a:lnTo>
                      <a:pt x="86" y="82"/>
                    </a:lnTo>
                    <a:lnTo>
                      <a:pt x="55" y="88"/>
                    </a:lnTo>
                    <a:lnTo>
                      <a:pt x="40" y="90"/>
                    </a:lnTo>
                    <a:lnTo>
                      <a:pt x="25" y="89"/>
                    </a:lnTo>
                    <a:lnTo>
                      <a:pt x="12" y="83"/>
                    </a:lnTo>
                    <a:lnTo>
                      <a:pt x="0" y="68"/>
                    </a:lnTo>
                    <a:lnTo>
                      <a:pt x="5" y="47"/>
                    </a:lnTo>
                    <a:lnTo>
                      <a:pt x="16" y="26"/>
                    </a:lnTo>
                    <a:lnTo>
                      <a:pt x="34" y="9"/>
                    </a:lnTo>
                    <a:lnTo>
                      <a:pt x="58" y="0"/>
                    </a:lnTo>
                    <a:lnTo>
                      <a:pt x="121" y="33"/>
                    </a:lnTo>
                    <a:lnTo>
                      <a:pt x="147" y="56"/>
                    </a:lnTo>
                    <a:lnTo>
                      <a:pt x="157" y="66"/>
                    </a:lnTo>
                    <a:lnTo>
                      <a:pt x="166" y="89"/>
                    </a:lnTo>
                    <a:close/>
                  </a:path>
                </a:pathLst>
              </a:custGeom>
              <a:solidFill>
                <a:srgbClr val="000000"/>
              </a:solidFill>
              <a:ln w="9525">
                <a:noFill/>
                <a:round/>
                <a:headEnd/>
                <a:tailEnd/>
              </a:ln>
            </p:spPr>
            <p:txBody>
              <a:bodyPr/>
              <a:lstStyle/>
              <a:p>
                <a:endParaRPr lang="fr-FR"/>
              </a:p>
            </p:txBody>
          </p:sp>
          <p:sp>
            <p:nvSpPr>
              <p:cNvPr id="85" name="Freeform 66"/>
              <p:cNvSpPr>
                <a:spLocks/>
              </p:cNvSpPr>
              <p:nvPr/>
            </p:nvSpPr>
            <p:spPr bwMode="auto">
              <a:xfrm>
                <a:off x="3929" y="3029"/>
                <a:ext cx="145" cy="127"/>
              </a:xfrm>
              <a:custGeom>
                <a:avLst/>
                <a:gdLst>
                  <a:gd name="T0" fmla="*/ 0 w 872"/>
                  <a:gd name="T1" fmla="*/ 423 h 760"/>
                  <a:gd name="T2" fmla="*/ 10 w 872"/>
                  <a:gd name="T3" fmla="*/ 404 h 760"/>
                  <a:gd name="T4" fmla="*/ 55 w 872"/>
                  <a:gd name="T5" fmla="*/ 419 h 760"/>
                  <a:gd name="T6" fmla="*/ 90 w 872"/>
                  <a:gd name="T7" fmla="*/ 475 h 760"/>
                  <a:gd name="T8" fmla="*/ 118 w 872"/>
                  <a:gd name="T9" fmla="*/ 488 h 760"/>
                  <a:gd name="T10" fmla="*/ 107 w 872"/>
                  <a:gd name="T11" fmla="*/ 451 h 760"/>
                  <a:gd name="T12" fmla="*/ 76 w 872"/>
                  <a:gd name="T13" fmla="*/ 398 h 760"/>
                  <a:gd name="T14" fmla="*/ 81 w 872"/>
                  <a:gd name="T15" fmla="*/ 366 h 760"/>
                  <a:gd name="T16" fmla="*/ 112 w 872"/>
                  <a:gd name="T17" fmla="*/ 360 h 760"/>
                  <a:gd name="T18" fmla="*/ 140 w 872"/>
                  <a:gd name="T19" fmla="*/ 404 h 760"/>
                  <a:gd name="T20" fmla="*/ 170 w 872"/>
                  <a:gd name="T21" fmla="*/ 443 h 760"/>
                  <a:gd name="T22" fmla="*/ 185 w 872"/>
                  <a:gd name="T23" fmla="*/ 435 h 760"/>
                  <a:gd name="T24" fmla="*/ 167 w 872"/>
                  <a:gd name="T25" fmla="*/ 394 h 760"/>
                  <a:gd name="T26" fmla="*/ 135 w 872"/>
                  <a:gd name="T27" fmla="*/ 337 h 760"/>
                  <a:gd name="T28" fmla="*/ 195 w 872"/>
                  <a:gd name="T29" fmla="*/ 328 h 760"/>
                  <a:gd name="T30" fmla="*/ 231 w 872"/>
                  <a:gd name="T31" fmla="*/ 390 h 760"/>
                  <a:gd name="T32" fmla="*/ 254 w 872"/>
                  <a:gd name="T33" fmla="*/ 408 h 760"/>
                  <a:gd name="T34" fmla="*/ 259 w 872"/>
                  <a:gd name="T35" fmla="*/ 378 h 760"/>
                  <a:gd name="T36" fmla="*/ 218 w 872"/>
                  <a:gd name="T37" fmla="*/ 326 h 760"/>
                  <a:gd name="T38" fmla="*/ 206 w 872"/>
                  <a:gd name="T39" fmla="*/ 293 h 760"/>
                  <a:gd name="T40" fmla="*/ 221 w 872"/>
                  <a:gd name="T41" fmla="*/ 271 h 760"/>
                  <a:gd name="T42" fmla="*/ 249 w 872"/>
                  <a:gd name="T43" fmla="*/ 273 h 760"/>
                  <a:gd name="T44" fmla="*/ 278 w 872"/>
                  <a:gd name="T45" fmla="*/ 321 h 760"/>
                  <a:gd name="T46" fmla="*/ 298 w 872"/>
                  <a:gd name="T47" fmla="*/ 353 h 760"/>
                  <a:gd name="T48" fmla="*/ 331 w 872"/>
                  <a:gd name="T49" fmla="*/ 367 h 760"/>
                  <a:gd name="T50" fmla="*/ 323 w 872"/>
                  <a:gd name="T51" fmla="*/ 336 h 760"/>
                  <a:gd name="T52" fmla="*/ 286 w 872"/>
                  <a:gd name="T53" fmla="*/ 281 h 760"/>
                  <a:gd name="T54" fmla="*/ 311 w 872"/>
                  <a:gd name="T55" fmla="*/ 215 h 760"/>
                  <a:gd name="T56" fmla="*/ 373 w 872"/>
                  <a:gd name="T57" fmla="*/ 322 h 760"/>
                  <a:gd name="T58" fmla="*/ 422 w 872"/>
                  <a:gd name="T59" fmla="*/ 401 h 760"/>
                  <a:gd name="T60" fmla="*/ 452 w 872"/>
                  <a:gd name="T61" fmla="*/ 424 h 760"/>
                  <a:gd name="T62" fmla="*/ 463 w 872"/>
                  <a:gd name="T63" fmla="*/ 414 h 760"/>
                  <a:gd name="T64" fmla="*/ 339 w 872"/>
                  <a:gd name="T65" fmla="*/ 202 h 760"/>
                  <a:gd name="T66" fmla="*/ 452 w 872"/>
                  <a:gd name="T67" fmla="*/ 280 h 760"/>
                  <a:gd name="T68" fmla="*/ 460 w 872"/>
                  <a:gd name="T69" fmla="*/ 249 h 760"/>
                  <a:gd name="T70" fmla="*/ 423 w 872"/>
                  <a:gd name="T71" fmla="*/ 187 h 760"/>
                  <a:gd name="T72" fmla="*/ 410 w 872"/>
                  <a:gd name="T73" fmla="*/ 163 h 760"/>
                  <a:gd name="T74" fmla="*/ 448 w 872"/>
                  <a:gd name="T75" fmla="*/ 130 h 760"/>
                  <a:gd name="T76" fmla="*/ 485 w 872"/>
                  <a:gd name="T77" fmla="*/ 189 h 760"/>
                  <a:gd name="T78" fmla="*/ 526 w 872"/>
                  <a:gd name="T79" fmla="*/ 237 h 760"/>
                  <a:gd name="T80" fmla="*/ 530 w 872"/>
                  <a:gd name="T81" fmla="*/ 207 h 760"/>
                  <a:gd name="T82" fmla="*/ 492 w 872"/>
                  <a:gd name="T83" fmla="*/ 149 h 760"/>
                  <a:gd name="T84" fmla="*/ 513 w 872"/>
                  <a:gd name="T85" fmla="*/ 86 h 760"/>
                  <a:gd name="T86" fmla="*/ 537 w 872"/>
                  <a:gd name="T87" fmla="*/ 111 h 760"/>
                  <a:gd name="T88" fmla="*/ 569 w 872"/>
                  <a:gd name="T89" fmla="*/ 172 h 760"/>
                  <a:gd name="T90" fmla="*/ 598 w 872"/>
                  <a:gd name="T91" fmla="*/ 190 h 760"/>
                  <a:gd name="T92" fmla="*/ 594 w 872"/>
                  <a:gd name="T93" fmla="*/ 159 h 760"/>
                  <a:gd name="T94" fmla="*/ 559 w 872"/>
                  <a:gd name="T95" fmla="*/ 100 h 760"/>
                  <a:gd name="T96" fmla="*/ 581 w 872"/>
                  <a:gd name="T97" fmla="*/ 44 h 760"/>
                  <a:gd name="T98" fmla="*/ 605 w 872"/>
                  <a:gd name="T99" fmla="*/ 67 h 760"/>
                  <a:gd name="T100" fmla="*/ 642 w 872"/>
                  <a:gd name="T101" fmla="*/ 129 h 760"/>
                  <a:gd name="T102" fmla="*/ 667 w 872"/>
                  <a:gd name="T103" fmla="*/ 144 h 760"/>
                  <a:gd name="T104" fmla="*/ 663 w 872"/>
                  <a:gd name="T105" fmla="*/ 114 h 760"/>
                  <a:gd name="T106" fmla="*/ 625 w 872"/>
                  <a:gd name="T107" fmla="*/ 50 h 760"/>
                  <a:gd name="T108" fmla="*/ 621 w 872"/>
                  <a:gd name="T109" fmla="*/ 28 h 760"/>
                  <a:gd name="T110" fmla="*/ 656 w 872"/>
                  <a:gd name="T111" fmla="*/ 0 h 760"/>
                  <a:gd name="T112" fmla="*/ 211 w 872"/>
                  <a:gd name="T113" fmla="*/ 760 h 76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72"/>
                  <a:gd name="T172" fmla="*/ 0 h 760"/>
                  <a:gd name="T173" fmla="*/ 872 w 872"/>
                  <a:gd name="T174" fmla="*/ 760 h 76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72" h="760">
                    <a:moveTo>
                      <a:pt x="211" y="760"/>
                    </a:moveTo>
                    <a:lnTo>
                      <a:pt x="0" y="423"/>
                    </a:lnTo>
                    <a:lnTo>
                      <a:pt x="0" y="410"/>
                    </a:lnTo>
                    <a:lnTo>
                      <a:pt x="10" y="404"/>
                    </a:lnTo>
                    <a:lnTo>
                      <a:pt x="35" y="395"/>
                    </a:lnTo>
                    <a:lnTo>
                      <a:pt x="55" y="419"/>
                    </a:lnTo>
                    <a:lnTo>
                      <a:pt x="71" y="450"/>
                    </a:lnTo>
                    <a:lnTo>
                      <a:pt x="90" y="475"/>
                    </a:lnTo>
                    <a:lnTo>
                      <a:pt x="102" y="484"/>
                    </a:lnTo>
                    <a:lnTo>
                      <a:pt x="118" y="488"/>
                    </a:lnTo>
                    <a:lnTo>
                      <a:pt x="116" y="469"/>
                    </a:lnTo>
                    <a:lnTo>
                      <a:pt x="107" y="451"/>
                    </a:lnTo>
                    <a:lnTo>
                      <a:pt x="85" y="415"/>
                    </a:lnTo>
                    <a:lnTo>
                      <a:pt x="76" y="398"/>
                    </a:lnTo>
                    <a:lnTo>
                      <a:pt x="73" y="382"/>
                    </a:lnTo>
                    <a:lnTo>
                      <a:pt x="81" y="366"/>
                    </a:lnTo>
                    <a:lnTo>
                      <a:pt x="100" y="352"/>
                    </a:lnTo>
                    <a:lnTo>
                      <a:pt x="112" y="360"/>
                    </a:lnTo>
                    <a:lnTo>
                      <a:pt x="123" y="373"/>
                    </a:lnTo>
                    <a:lnTo>
                      <a:pt x="140" y="404"/>
                    </a:lnTo>
                    <a:lnTo>
                      <a:pt x="158" y="433"/>
                    </a:lnTo>
                    <a:lnTo>
                      <a:pt x="170" y="443"/>
                    </a:lnTo>
                    <a:lnTo>
                      <a:pt x="185" y="449"/>
                    </a:lnTo>
                    <a:lnTo>
                      <a:pt x="185" y="435"/>
                    </a:lnTo>
                    <a:lnTo>
                      <a:pt x="181" y="422"/>
                    </a:lnTo>
                    <a:lnTo>
                      <a:pt x="167" y="394"/>
                    </a:lnTo>
                    <a:lnTo>
                      <a:pt x="150" y="367"/>
                    </a:lnTo>
                    <a:lnTo>
                      <a:pt x="135" y="337"/>
                    </a:lnTo>
                    <a:lnTo>
                      <a:pt x="178" y="298"/>
                    </a:lnTo>
                    <a:lnTo>
                      <a:pt x="195" y="328"/>
                    </a:lnTo>
                    <a:lnTo>
                      <a:pt x="213" y="361"/>
                    </a:lnTo>
                    <a:lnTo>
                      <a:pt x="231" y="390"/>
                    </a:lnTo>
                    <a:lnTo>
                      <a:pt x="241" y="401"/>
                    </a:lnTo>
                    <a:lnTo>
                      <a:pt x="254" y="408"/>
                    </a:lnTo>
                    <a:lnTo>
                      <a:pt x="268" y="395"/>
                    </a:lnTo>
                    <a:lnTo>
                      <a:pt x="259" y="378"/>
                    </a:lnTo>
                    <a:lnTo>
                      <a:pt x="247" y="361"/>
                    </a:lnTo>
                    <a:lnTo>
                      <a:pt x="218" y="326"/>
                    </a:lnTo>
                    <a:lnTo>
                      <a:pt x="208" y="309"/>
                    </a:lnTo>
                    <a:lnTo>
                      <a:pt x="206" y="293"/>
                    </a:lnTo>
                    <a:lnTo>
                      <a:pt x="213" y="279"/>
                    </a:lnTo>
                    <a:lnTo>
                      <a:pt x="221" y="271"/>
                    </a:lnTo>
                    <a:lnTo>
                      <a:pt x="233" y="265"/>
                    </a:lnTo>
                    <a:lnTo>
                      <a:pt x="249" y="273"/>
                    </a:lnTo>
                    <a:lnTo>
                      <a:pt x="260" y="287"/>
                    </a:lnTo>
                    <a:lnTo>
                      <a:pt x="278" y="321"/>
                    </a:lnTo>
                    <a:lnTo>
                      <a:pt x="287" y="338"/>
                    </a:lnTo>
                    <a:lnTo>
                      <a:pt x="298" y="353"/>
                    </a:lnTo>
                    <a:lnTo>
                      <a:pt x="311" y="363"/>
                    </a:lnTo>
                    <a:lnTo>
                      <a:pt x="331" y="367"/>
                    </a:lnTo>
                    <a:lnTo>
                      <a:pt x="328" y="351"/>
                    </a:lnTo>
                    <a:lnTo>
                      <a:pt x="323" y="336"/>
                    </a:lnTo>
                    <a:lnTo>
                      <a:pt x="306" y="308"/>
                    </a:lnTo>
                    <a:lnTo>
                      <a:pt x="286" y="281"/>
                    </a:lnTo>
                    <a:lnTo>
                      <a:pt x="268" y="252"/>
                    </a:lnTo>
                    <a:lnTo>
                      <a:pt x="311" y="215"/>
                    </a:lnTo>
                    <a:lnTo>
                      <a:pt x="344" y="267"/>
                    </a:lnTo>
                    <a:lnTo>
                      <a:pt x="373" y="322"/>
                    </a:lnTo>
                    <a:lnTo>
                      <a:pt x="403" y="376"/>
                    </a:lnTo>
                    <a:lnTo>
                      <a:pt x="422" y="401"/>
                    </a:lnTo>
                    <a:lnTo>
                      <a:pt x="443" y="423"/>
                    </a:lnTo>
                    <a:lnTo>
                      <a:pt x="452" y="424"/>
                    </a:lnTo>
                    <a:lnTo>
                      <a:pt x="458" y="420"/>
                    </a:lnTo>
                    <a:lnTo>
                      <a:pt x="463" y="414"/>
                    </a:lnTo>
                    <a:lnTo>
                      <a:pt x="463" y="406"/>
                    </a:lnTo>
                    <a:lnTo>
                      <a:pt x="339" y="202"/>
                    </a:lnTo>
                    <a:lnTo>
                      <a:pt x="376" y="173"/>
                    </a:lnTo>
                    <a:lnTo>
                      <a:pt x="452" y="280"/>
                    </a:lnTo>
                    <a:lnTo>
                      <a:pt x="459" y="264"/>
                    </a:lnTo>
                    <a:lnTo>
                      <a:pt x="460" y="249"/>
                    </a:lnTo>
                    <a:lnTo>
                      <a:pt x="446" y="219"/>
                    </a:lnTo>
                    <a:lnTo>
                      <a:pt x="423" y="187"/>
                    </a:lnTo>
                    <a:lnTo>
                      <a:pt x="414" y="169"/>
                    </a:lnTo>
                    <a:lnTo>
                      <a:pt x="410" y="163"/>
                    </a:lnTo>
                    <a:lnTo>
                      <a:pt x="408" y="151"/>
                    </a:lnTo>
                    <a:lnTo>
                      <a:pt x="448" y="130"/>
                    </a:lnTo>
                    <a:lnTo>
                      <a:pt x="467" y="157"/>
                    </a:lnTo>
                    <a:lnTo>
                      <a:pt x="485" y="189"/>
                    </a:lnTo>
                    <a:lnTo>
                      <a:pt x="503" y="217"/>
                    </a:lnTo>
                    <a:lnTo>
                      <a:pt x="526" y="237"/>
                    </a:lnTo>
                    <a:lnTo>
                      <a:pt x="531" y="222"/>
                    </a:lnTo>
                    <a:lnTo>
                      <a:pt x="530" y="207"/>
                    </a:lnTo>
                    <a:lnTo>
                      <a:pt x="515" y="179"/>
                    </a:lnTo>
                    <a:lnTo>
                      <a:pt x="492" y="149"/>
                    </a:lnTo>
                    <a:lnTo>
                      <a:pt x="473" y="119"/>
                    </a:lnTo>
                    <a:lnTo>
                      <a:pt x="513" y="86"/>
                    </a:lnTo>
                    <a:lnTo>
                      <a:pt x="526" y="97"/>
                    </a:lnTo>
                    <a:lnTo>
                      <a:pt x="537" y="111"/>
                    </a:lnTo>
                    <a:lnTo>
                      <a:pt x="553" y="142"/>
                    </a:lnTo>
                    <a:lnTo>
                      <a:pt x="569" y="172"/>
                    </a:lnTo>
                    <a:lnTo>
                      <a:pt x="582" y="184"/>
                    </a:lnTo>
                    <a:lnTo>
                      <a:pt x="598" y="190"/>
                    </a:lnTo>
                    <a:lnTo>
                      <a:pt x="599" y="174"/>
                    </a:lnTo>
                    <a:lnTo>
                      <a:pt x="594" y="159"/>
                    </a:lnTo>
                    <a:lnTo>
                      <a:pt x="579" y="129"/>
                    </a:lnTo>
                    <a:lnTo>
                      <a:pt x="559" y="100"/>
                    </a:lnTo>
                    <a:lnTo>
                      <a:pt x="546" y="71"/>
                    </a:lnTo>
                    <a:lnTo>
                      <a:pt x="581" y="44"/>
                    </a:lnTo>
                    <a:lnTo>
                      <a:pt x="594" y="54"/>
                    </a:lnTo>
                    <a:lnTo>
                      <a:pt x="605" y="67"/>
                    </a:lnTo>
                    <a:lnTo>
                      <a:pt x="624" y="99"/>
                    </a:lnTo>
                    <a:lnTo>
                      <a:pt x="642" y="129"/>
                    </a:lnTo>
                    <a:lnTo>
                      <a:pt x="653" y="138"/>
                    </a:lnTo>
                    <a:lnTo>
                      <a:pt x="667" y="144"/>
                    </a:lnTo>
                    <a:lnTo>
                      <a:pt x="668" y="129"/>
                    </a:lnTo>
                    <a:lnTo>
                      <a:pt x="663" y="114"/>
                    </a:lnTo>
                    <a:lnTo>
                      <a:pt x="643" y="82"/>
                    </a:lnTo>
                    <a:lnTo>
                      <a:pt x="625" y="50"/>
                    </a:lnTo>
                    <a:lnTo>
                      <a:pt x="621" y="34"/>
                    </a:lnTo>
                    <a:lnTo>
                      <a:pt x="621" y="28"/>
                    </a:lnTo>
                    <a:lnTo>
                      <a:pt x="624" y="18"/>
                    </a:lnTo>
                    <a:lnTo>
                      <a:pt x="656" y="0"/>
                    </a:lnTo>
                    <a:lnTo>
                      <a:pt x="872" y="344"/>
                    </a:lnTo>
                    <a:lnTo>
                      <a:pt x="211" y="760"/>
                    </a:lnTo>
                    <a:close/>
                  </a:path>
                </a:pathLst>
              </a:custGeom>
              <a:solidFill>
                <a:srgbClr val="F2CC6B"/>
              </a:solidFill>
              <a:ln w="9525">
                <a:noFill/>
                <a:round/>
                <a:headEnd/>
                <a:tailEnd/>
              </a:ln>
            </p:spPr>
            <p:txBody>
              <a:bodyPr/>
              <a:lstStyle/>
              <a:p>
                <a:endParaRPr lang="fr-FR"/>
              </a:p>
            </p:txBody>
          </p:sp>
          <p:sp>
            <p:nvSpPr>
              <p:cNvPr id="86" name="Freeform 67"/>
              <p:cNvSpPr>
                <a:spLocks/>
              </p:cNvSpPr>
              <p:nvPr/>
            </p:nvSpPr>
            <p:spPr bwMode="auto">
              <a:xfrm>
                <a:off x="3973" y="3031"/>
                <a:ext cx="17" cy="17"/>
              </a:xfrm>
              <a:custGeom>
                <a:avLst/>
                <a:gdLst>
                  <a:gd name="T0" fmla="*/ 102 w 102"/>
                  <a:gd name="T1" fmla="*/ 72 h 104"/>
                  <a:gd name="T2" fmla="*/ 90 w 102"/>
                  <a:gd name="T3" fmla="*/ 91 h 104"/>
                  <a:gd name="T4" fmla="*/ 73 w 102"/>
                  <a:gd name="T5" fmla="*/ 104 h 104"/>
                  <a:gd name="T6" fmla="*/ 58 w 102"/>
                  <a:gd name="T7" fmla="*/ 89 h 104"/>
                  <a:gd name="T8" fmla="*/ 44 w 102"/>
                  <a:gd name="T9" fmla="*/ 70 h 104"/>
                  <a:gd name="T10" fmla="*/ 27 w 102"/>
                  <a:gd name="T11" fmla="*/ 54 h 104"/>
                  <a:gd name="T12" fmla="*/ 4 w 102"/>
                  <a:gd name="T13" fmla="*/ 48 h 104"/>
                  <a:gd name="T14" fmla="*/ 0 w 102"/>
                  <a:gd name="T15" fmla="*/ 34 h 104"/>
                  <a:gd name="T16" fmla="*/ 3 w 102"/>
                  <a:gd name="T17" fmla="*/ 21 h 104"/>
                  <a:gd name="T18" fmla="*/ 14 w 102"/>
                  <a:gd name="T19" fmla="*/ 0 h 104"/>
                  <a:gd name="T20" fmla="*/ 41 w 102"/>
                  <a:gd name="T21" fmla="*/ 12 h 104"/>
                  <a:gd name="T22" fmla="*/ 63 w 102"/>
                  <a:gd name="T23" fmla="*/ 32 h 104"/>
                  <a:gd name="T24" fmla="*/ 102 w 102"/>
                  <a:gd name="T25" fmla="*/ 72 h 10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2"/>
                  <a:gd name="T40" fmla="*/ 0 h 104"/>
                  <a:gd name="T41" fmla="*/ 102 w 102"/>
                  <a:gd name="T42" fmla="*/ 104 h 10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2" h="104">
                    <a:moveTo>
                      <a:pt x="102" y="72"/>
                    </a:moveTo>
                    <a:lnTo>
                      <a:pt x="90" y="91"/>
                    </a:lnTo>
                    <a:lnTo>
                      <a:pt x="73" y="104"/>
                    </a:lnTo>
                    <a:lnTo>
                      <a:pt x="58" y="89"/>
                    </a:lnTo>
                    <a:lnTo>
                      <a:pt x="44" y="70"/>
                    </a:lnTo>
                    <a:lnTo>
                      <a:pt x="27" y="54"/>
                    </a:lnTo>
                    <a:lnTo>
                      <a:pt x="4" y="48"/>
                    </a:lnTo>
                    <a:lnTo>
                      <a:pt x="0" y="34"/>
                    </a:lnTo>
                    <a:lnTo>
                      <a:pt x="3" y="21"/>
                    </a:lnTo>
                    <a:lnTo>
                      <a:pt x="14" y="0"/>
                    </a:lnTo>
                    <a:lnTo>
                      <a:pt x="41" y="12"/>
                    </a:lnTo>
                    <a:lnTo>
                      <a:pt x="63" y="32"/>
                    </a:lnTo>
                    <a:lnTo>
                      <a:pt x="102" y="72"/>
                    </a:lnTo>
                    <a:close/>
                  </a:path>
                </a:pathLst>
              </a:custGeom>
              <a:solidFill>
                <a:srgbClr val="000000"/>
              </a:solidFill>
              <a:ln w="9525">
                <a:noFill/>
                <a:round/>
                <a:headEnd/>
                <a:tailEnd/>
              </a:ln>
            </p:spPr>
            <p:txBody>
              <a:bodyPr/>
              <a:lstStyle/>
              <a:p>
                <a:endParaRPr lang="fr-FR"/>
              </a:p>
            </p:txBody>
          </p:sp>
          <p:sp>
            <p:nvSpPr>
              <p:cNvPr id="87" name="Freeform 68"/>
              <p:cNvSpPr>
                <a:spLocks/>
              </p:cNvSpPr>
              <p:nvPr/>
            </p:nvSpPr>
            <p:spPr bwMode="auto">
              <a:xfrm>
                <a:off x="4011" y="3035"/>
                <a:ext cx="9" cy="6"/>
              </a:xfrm>
              <a:custGeom>
                <a:avLst/>
                <a:gdLst>
                  <a:gd name="T0" fmla="*/ 0 w 54"/>
                  <a:gd name="T1" fmla="*/ 32 h 32"/>
                  <a:gd name="T2" fmla="*/ 43 w 54"/>
                  <a:gd name="T3" fmla="*/ 0 h 32"/>
                  <a:gd name="T4" fmla="*/ 54 w 54"/>
                  <a:gd name="T5" fmla="*/ 0 h 32"/>
                  <a:gd name="T6" fmla="*/ 0 w 54"/>
                  <a:gd name="T7" fmla="*/ 32 h 32"/>
                  <a:gd name="T8" fmla="*/ 0 60000 65536"/>
                  <a:gd name="T9" fmla="*/ 0 60000 65536"/>
                  <a:gd name="T10" fmla="*/ 0 60000 65536"/>
                  <a:gd name="T11" fmla="*/ 0 60000 65536"/>
                  <a:gd name="T12" fmla="*/ 0 w 54"/>
                  <a:gd name="T13" fmla="*/ 0 h 32"/>
                  <a:gd name="T14" fmla="*/ 54 w 54"/>
                  <a:gd name="T15" fmla="*/ 32 h 32"/>
                </a:gdLst>
                <a:ahLst/>
                <a:cxnLst>
                  <a:cxn ang="T8">
                    <a:pos x="T0" y="T1"/>
                  </a:cxn>
                  <a:cxn ang="T9">
                    <a:pos x="T2" y="T3"/>
                  </a:cxn>
                  <a:cxn ang="T10">
                    <a:pos x="T4" y="T5"/>
                  </a:cxn>
                  <a:cxn ang="T11">
                    <a:pos x="T6" y="T7"/>
                  </a:cxn>
                </a:cxnLst>
                <a:rect l="T12" t="T13" r="T14" b="T15"/>
                <a:pathLst>
                  <a:path w="54" h="32">
                    <a:moveTo>
                      <a:pt x="0" y="32"/>
                    </a:moveTo>
                    <a:lnTo>
                      <a:pt x="43" y="0"/>
                    </a:lnTo>
                    <a:lnTo>
                      <a:pt x="54" y="0"/>
                    </a:lnTo>
                    <a:lnTo>
                      <a:pt x="0" y="32"/>
                    </a:lnTo>
                    <a:close/>
                  </a:path>
                </a:pathLst>
              </a:custGeom>
              <a:solidFill>
                <a:srgbClr val="F2CC6B"/>
              </a:solidFill>
              <a:ln w="9525">
                <a:noFill/>
                <a:round/>
                <a:headEnd/>
                <a:tailEnd/>
              </a:ln>
            </p:spPr>
            <p:txBody>
              <a:bodyPr/>
              <a:lstStyle/>
              <a:p>
                <a:endParaRPr lang="fr-FR"/>
              </a:p>
            </p:txBody>
          </p:sp>
          <p:sp>
            <p:nvSpPr>
              <p:cNvPr id="88" name="Freeform 69"/>
              <p:cNvSpPr>
                <a:spLocks/>
              </p:cNvSpPr>
              <p:nvPr/>
            </p:nvSpPr>
            <p:spPr bwMode="auto">
              <a:xfrm>
                <a:off x="4061" y="3037"/>
                <a:ext cx="26" cy="29"/>
              </a:xfrm>
              <a:custGeom>
                <a:avLst/>
                <a:gdLst>
                  <a:gd name="T0" fmla="*/ 149 w 153"/>
                  <a:gd name="T1" fmla="*/ 98 h 170"/>
                  <a:gd name="T2" fmla="*/ 153 w 153"/>
                  <a:gd name="T3" fmla="*/ 111 h 170"/>
                  <a:gd name="T4" fmla="*/ 152 w 153"/>
                  <a:gd name="T5" fmla="*/ 122 h 170"/>
                  <a:gd name="T6" fmla="*/ 140 w 153"/>
                  <a:gd name="T7" fmla="*/ 142 h 170"/>
                  <a:gd name="T8" fmla="*/ 122 w 153"/>
                  <a:gd name="T9" fmla="*/ 156 h 170"/>
                  <a:gd name="T10" fmla="*/ 105 w 153"/>
                  <a:gd name="T11" fmla="*/ 165 h 170"/>
                  <a:gd name="T12" fmla="*/ 80 w 153"/>
                  <a:gd name="T13" fmla="*/ 170 h 170"/>
                  <a:gd name="T14" fmla="*/ 64 w 153"/>
                  <a:gd name="T15" fmla="*/ 165 h 170"/>
                  <a:gd name="T16" fmla="*/ 57 w 153"/>
                  <a:gd name="T17" fmla="*/ 153 h 170"/>
                  <a:gd name="T18" fmla="*/ 52 w 153"/>
                  <a:gd name="T19" fmla="*/ 136 h 170"/>
                  <a:gd name="T20" fmla="*/ 41 w 153"/>
                  <a:gd name="T21" fmla="*/ 100 h 170"/>
                  <a:gd name="T22" fmla="*/ 29 w 153"/>
                  <a:gd name="T23" fmla="*/ 87 h 170"/>
                  <a:gd name="T24" fmla="*/ 24 w 153"/>
                  <a:gd name="T25" fmla="*/ 83 h 170"/>
                  <a:gd name="T26" fmla="*/ 9 w 153"/>
                  <a:gd name="T27" fmla="*/ 80 h 170"/>
                  <a:gd name="T28" fmla="*/ 0 w 153"/>
                  <a:gd name="T29" fmla="*/ 63 h 170"/>
                  <a:gd name="T30" fmla="*/ 1 w 153"/>
                  <a:gd name="T31" fmla="*/ 45 h 170"/>
                  <a:gd name="T32" fmla="*/ 9 w 153"/>
                  <a:gd name="T33" fmla="*/ 29 h 170"/>
                  <a:gd name="T34" fmla="*/ 23 w 153"/>
                  <a:gd name="T35" fmla="*/ 15 h 170"/>
                  <a:gd name="T36" fmla="*/ 62 w 153"/>
                  <a:gd name="T37" fmla="*/ 0 h 170"/>
                  <a:gd name="T38" fmla="*/ 83 w 153"/>
                  <a:gd name="T39" fmla="*/ 0 h 170"/>
                  <a:gd name="T40" fmla="*/ 90 w 153"/>
                  <a:gd name="T41" fmla="*/ 1 h 170"/>
                  <a:gd name="T42" fmla="*/ 101 w 153"/>
                  <a:gd name="T43" fmla="*/ 11 h 170"/>
                  <a:gd name="T44" fmla="*/ 111 w 153"/>
                  <a:gd name="T45" fmla="*/ 35 h 170"/>
                  <a:gd name="T46" fmla="*/ 120 w 153"/>
                  <a:gd name="T47" fmla="*/ 57 h 170"/>
                  <a:gd name="T48" fmla="*/ 129 w 153"/>
                  <a:gd name="T49" fmla="*/ 78 h 170"/>
                  <a:gd name="T50" fmla="*/ 149 w 153"/>
                  <a:gd name="T51" fmla="*/ 98 h 17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53"/>
                  <a:gd name="T79" fmla="*/ 0 h 170"/>
                  <a:gd name="T80" fmla="*/ 153 w 153"/>
                  <a:gd name="T81" fmla="*/ 170 h 17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53" h="170">
                    <a:moveTo>
                      <a:pt x="149" y="98"/>
                    </a:moveTo>
                    <a:lnTo>
                      <a:pt x="153" y="111"/>
                    </a:lnTo>
                    <a:lnTo>
                      <a:pt x="152" y="122"/>
                    </a:lnTo>
                    <a:lnTo>
                      <a:pt x="140" y="142"/>
                    </a:lnTo>
                    <a:lnTo>
                      <a:pt x="122" y="156"/>
                    </a:lnTo>
                    <a:lnTo>
                      <a:pt x="105" y="165"/>
                    </a:lnTo>
                    <a:lnTo>
                      <a:pt x="80" y="170"/>
                    </a:lnTo>
                    <a:lnTo>
                      <a:pt x="64" y="165"/>
                    </a:lnTo>
                    <a:lnTo>
                      <a:pt x="57" y="153"/>
                    </a:lnTo>
                    <a:lnTo>
                      <a:pt x="52" y="136"/>
                    </a:lnTo>
                    <a:lnTo>
                      <a:pt x="41" y="100"/>
                    </a:lnTo>
                    <a:lnTo>
                      <a:pt x="29" y="87"/>
                    </a:lnTo>
                    <a:lnTo>
                      <a:pt x="24" y="83"/>
                    </a:lnTo>
                    <a:lnTo>
                      <a:pt x="9" y="80"/>
                    </a:lnTo>
                    <a:lnTo>
                      <a:pt x="0" y="63"/>
                    </a:lnTo>
                    <a:lnTo>
                      <a:pt x="1" y="45"/>
                    </a:lnTo>
                    <a:lnTo>
                      <a:pt x="9" y="29"/>
                    </a:lnTo>
                    <a:lnTo>
                      <a:pt x="23" y="15"/>
                    </a:lnTo>
                    <a:lnTo>
                      <a:pt x="62" y="0"/>
                    </a:lnTo>
                    <a:lnTo>
                      <a:pt x="83" y="0"/>
                    </a:lnTo>
                    <a:lnTo>
                      <a:pt x="90" y="1"/>
                    </a:lnTo>
                    <a:lnTo>
                      <a:pt x="101" y="11"/>
                    </a:lnTo>
                    <a:lnTo>
                      <a:pt x="111" y="35"/>
                    </a:lnTo>
                    <a:lnTo>
                      <a:pt x="120" y="57"/>
                    </a:lnTo>
                    <a:lnTo>
                      <a:pt x="129" y="78"/>
                    </a:lnTo>
                    <a:lnTo>
                      <a:pt x="149" y="98"/>
                    </a:lnTo>
                    <a:close/>
                  </a:path>
                </a:pathLst>
              </a:custGeom>
              <a:solidFill>
                <a:srgbClr val="000000"/>
              </a:solidFill>
              <a:ln w="9525">
                <a:noFill/>
                <a:round/>
                <a:headEnd/>
                <a:tailEnd/>
              </a:ln>
            </p:spPr>
            <p:txBody>
              <a:bodyPr/>
              <a:lstStyle/>
              <a:p>
                <a:endParaRPr lang="fr-FR"/>
              </a:p>
            </p:txBody>
          </p:sp>
          <p:sp>
            <p:nvSpPr>
              <p:cNvPr id="89" name="Freeform 70"/>
              <p:cNvSpPr>
                <a:spLocks/>
              </p:cNvSpPr>
              <p:nvPr/>
            </p:nvSpPr>
            <p:spPr bwMode="auto">
              <a:xfrm>
                <a:off x="4065" y="3041"/>
                <a:ext cx="10" cy="6"/>
              </a:xfrm>
              <a:custGeom>
                <a:avLst/>
                <a:gdLst>
                  <a:gd name="T0" fmla="*/ 61 w 61"/>
                  <a:gd name="T1" fmla="*/ 15 h 39"/>
                  <a:gd name="T2" fmla="*/ 61 w 61"/>
                  <a:gd name="T3" fmla="*/ 28 h 39"/>
                  <a:gd name="T4" fmla="*/ 54 w 61"/>
                  <a:gd name="T5" fmla="*/ 35 h 39"/>
                  <a:gd name="T6" fmla="*/ 44 w 61"/>
                  <a:gd name="T7" fmla="*/ 39 h 39"/>
                  <a:gd name="T8" fmla="*/ 32 w 61"/>
                  <a:gd name="T9" fmla="*/ 37 h 39"/>
                  <a:gd name="T10" fmla="*/ 13 w 61"/>
                  <a:gd name="T11" fmla="*/ 32 h 39"/>
                  <a:gd name="T12" fmla="*/ 5 w 61"/>
                  <a:gd name="T13" fmla="*/ 29 h 39"/>
                  <a:gd name="T14" fmla="*/ 2 w 61"/>
                  <a:gd name="T15" fmla="*/ 27 h 39"/>
                  <a:gd name="T16" fmla="*/ 0 w 61"/>
                  <a:gd name="T17" fmla="*/ 23 h 39"/>
                  <a:gd name="T18" fmla="*/ 12 w 61"/>
                  <a:gd name="T19" fmla="*/ 8 h 39"/>
                  <a:gd name="T20" fmla="*/ 29 w 61"/>
                  <a:gd name="T21" fmla="*/ 0 h 39"/>
                  <a:gd name="T22" fmla="*/ 47 w 61"/>
                  <a:gd name="T23" fmla="*/ 2 h 39"/>
                  <a:gd name="T24" fmla="*/ 61 w 61"/>
                  <a:gd name="T25" fmla="*/ 15 h 3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1"/>
                  <a:gd name="T40" fmla="*/ 0 h 39"/>
                  <a:gd name="T41" fmla="*/ 61 w 61"/>
                  <a:gd name="T42" fmla="*/ 39 h 3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1" h="39">
                    <a:moveTo>
                      <a:pt x="61" y="15"/>
                    </a:moveTo>
                    <a:lnTo>
                      <a:pt x="61" y="28"/>
                    </a:lnTo>
                    <a:lnTo>
                      <a:pt x="54" y="35"/>
                    </a:lnTo>
                    <a:lnTo>
                      <a:pt x="44" y="39"/>
                    </a:lnTo>
                    <a:lnTo>
                      <a:pt x="32" y="37"/>
                    </a:lnTo>
                    <a:lnTo>
                      <a:pt x="13" y="32"/>
                    </a:lnTo>
                    <a:lnTo>
                      <a:pt x="5" y="29"/>
                    </a:lnTo>
                    <a:lnTo>
                      <a:pt x="2" y="27"/>
                    </a:lnTo>
                    <a:lnTo>
                      <a:pt x="0" y="23"/>
                    </a:lnTo>
                    <a:lnTo>
                      <a:pt x="12" y="8"/>
                    </a:lnTo>
                    <a:lnTo>
                      <a:pt x="29" y="0"/>
                    </a:lnTo>
                    <a:lnTo>
                      <a:pt x="47" y="2"/>
                    </a:lnTo>
                    <a:lnTo>
                      <a:pt x="61" y="15"/>
                    </a:lnTo>
                    <a:close/>
                  </a:path>
                </a:pathLst>
              </a:custGeom>
              <a:solidFill>
                <a:srgbClr val="F2CC6B"/>
              </a:solidFill>
              <a:ln w="9525">
                <a:noFill/>
                <a:round/>
                <a:headEnd/>
                <a:tailEnd/>
              </a:ln>
            </p:spPr>
            <p:txBody>
              <a:bodyPr/>
              <a:lstStyle/>
              <a:p>
                <a:endParaRPr lang="fr-FR"/>
              </a:p>
            </p:txBody>
          </p:sp>
          <p:sp>
            <p:nvSpPr>
              <p:cNvPr id="90" name="Freeform 71"/>
              <p:cNvSpPr>
                <a:spLocks/>
              </p:cNvSpPr>
              <p:nvPr/>
            </p:nvSpPr>
            <p:spPr bwMode="auto">
              <a:xfrm>
                <a:off x="3986" y="3044"/>
                <a:ext cx="20" cy="12"/>
              </a:xfrm>
              <a:custGeom>
                <a:avLst/>
                <a:gdLst>
                  <a:gd name="T0" fmla="*/ 120 w 120"/>
                  <a:gd name="T1" fmla="*/ 0 h 71"/>
                  <a:gd name="T2" fmla="*/ 0 w 120"/>
                  <a:gd name="T3" fmla="*/ 71 h 71"/>
                  <a:gd name="T4" fmla="*/ 120 w 120"/>
                  <a:gd name="T5" fmla="*/ 0 h 71"/>
                  <a:gd name="T6" fmla="*/ 0 60000 65536"/>
                  <a:gd name="T7" fmla="*/ 0 60000 65536"/>
                  <a:gd name="T8" fmla="*/ 0 60000 65536"/>
                  <a:gd name="T9" fmla="*/ 0 w 120"/>
                  <a:gd name="T10" fmla="*/ 0 h 71"/>
                  <a:gd name="T11" fmla="*/ 120 w 120"/>
                  <a:gd name="T12" fmla="*/ 71 h 71"/>
                </a:gdLst>
                <a:ahLst/>
                <a:cxnLst>
                  <a:cxn ang="T6">
                    <a:pos x="T0" y="T1"/>
                  </a:cxn>
                  <a:cxn ang="T7">
                    <a:pos x="T2" y="T3"/>
                  </a:cxn>
                  <a:cxn ang="T8">
                    <a:pos x="T4" y="T5"/>
                  </a:cxn>
                </a:cxnLst>
                <a:rect l="T9" t="T10" r="T11" b="T12"/>
                <a:pathLst>
                  <a:path w="120" h="71">
                    <a:moveTo>
                      <a:pt x="120" y="0"/>
                    </a:moveTo>
                    <a:lnTo>
                      <a:pt x="0" y="71"/>
                    </a:lnTo>
                    <a:lnTo>
                      <a:pt x="120" y="0"/>
                    </a:lnTo>
                    <a:close/>
                  </a:path>
                </a:pathLst>
              </a:custGeom>
              <a:solidFill>
                <a:srgbClr val="F2CC6B"/>
              </a:solidFill>
              <a:ln w="9525">
                <a:noFill/>
                <a:round/>
                <a:headEnd/>
                <a:tailEnd/>
              </a:ln>
            </p:spPr>
            <p:txBody>
              <a:bodyPr/>
              <a:lstStyle/>
              <a:p>
                <a:endParaRPr lang="fr-FR"/>
              </a:p>
            </p:txBody>
          </p:sp>
          <p:sp>
            <p:nvSpPr>
              <p:cNvPr id="91" name="Freeform 72"/>
              <p:cNvSpPr>
                <a:spLocks/>
              </p:cNvSpPr>
              <p:nvPr/>
            </p:nvSpPr>
            <p:spPr bwMode="auto">
              <a:xfrm>
                <a:off x="4116" y="3049"/>
                <a:ext cx="45" cy="55"/>
              </a:xfrm>
              <a:custGeom>
                <a:avLst/>
                <a:gdLst>
                  <a:gd name="T0" fmla="*/ 39 w 274"/>
                  <a:gd name="T1" fmla="*/ 316 h 327"/>
                  <a:gd name="T2" fmla="*/ 20 w 274"/>
                  <a:gd name="T3" fmla="*/ 275 h 327"/>
                  <a:gd name="T4" fmla="*/ 0 w 274"/>
                  <a:gd name="T5" fmla="*/ 212 h 327"/>
                  <a:gd name="T6" fmla="*/ 14 w 274"/>
                  <a:gd name="T7" fmla="*/ 211 h 327"/>
                  <a:gd name="T8" fmla="*/ 32 w 274"/>
                  <a:gd name="T9" fmla="*/ 230 h 327"/>
                  <a:gd name="T10" fmla="*/ 44 w 274"/>
                  <a:gd name="T11" fmla="*/ 219 h 327"/>
                  <a:gd name="T12" fmla="*/ 76 w 274"/>
                  <a:gd name="T13" fmla="*/ 234 h 327"/>
                  <a:gd name="T14" fmla="*/ 72 w 274"/>
                  <a:gd name="T15" fmla="*/ 197 h 327"/>
                  <a:gd name="T16" fmla="*/ 73 w 274"/>
                  <a:gd name="T17" fmla="*/ 174 h 327"/>
                  <a:gd name="T18" fmla="*/ 94 w 274"/>
                  <a:gd name="T19" fmla="*/ 158 h 327"/>
                  <a:gd name="T20" fmla="*/ 100 w 274"/>
                  <a:gd name="T21" fmla="*/ 144 h 327"/>
                  <a:gd name="T22" fmla="*/ 116 w 274"/>
                  <a:gd name="T23" fmla="*/ 154 h 327"/>
                  <a:gd name="T24" fmla="*/ 117 w 274"/>
                  <a:gd name="T25" fmla="*/ 196 h 327"/>
                  <a:gd name="T26" fmla="*/ 98 w 274"/>
                  <a:gd name="T27" fmla="*/ 215 h 327"/>
                  <a:gd name="T28" fmla="*/ 98 w 274"/>
                  <a:gd name="T29" fmla="*/ 235 h 327"/>
                  <a:gd name="T30" fmla="*/ 142 w 274"/>
                  <a:gd name="T31" fmla="*/ 209 h 327"/>
                  <a:gd name="T32" fmla="*/ 231 w 274"/>
                  <a:gd name="T33" fmla="*/ 121 h 327"/>
                  <a:gd name="T34" fmla="*/ 258 w 274"/>
                  <a:gd name="T35" fmla="*/ 67 h 327"/>
                  <a:gd name="T36" fmla="*/ 244 w 274"/>
                  <a:gd name="T37" fmla="*/ 65 h 327"/>
                  <a:gd name="T38" fmla="*/ 243 w 274"/>
                  <a:gd name="T39" fmla="*/ 87 h 327"/>
                  <a:gd name="T40" fmla="*/ 216 w 274"/>
                  <a:gd name="T41" fmla="*/ 93 h 327"/>
                  <a:gd name="T42" fmla="*/ 216 w 274"/>
                  <a:gd name="T43" fmla="*/ 115 h 327"/>
                  <a:gd name="T44" fmla="*/ 203 w 274"/>
                  <a:gd name="T45" fmla="*/ 120 h 327"/>
                  <a:gd name="T46" fmla="*/ 201 w 274"/>
                  <a:gd name="T47" fmla="*/ 136 h 327"/>
                  <a:gd name="T48" fmla="*/ 162 w 274"/>
                  <a:gd name="T49" fmla="*/ 169 h 327"/>
                  <a:gd name="T50" fmla="*/ 148 w 274"/>
                  <a:gd name="T51" fmla="*/ 164 h 327"/>
                  <a:gd name="T52" fmla="*/ 137 w 274"/>
                  <a:gd name="T53" fmla="*/ 115 h 327"/>
                  <a:gd name="T54" fmla="*/ 151 w 274"/>
                  <a:gd name="T55" fmla="*/ 115 h 327"/>
                  <a:gd name="T56" fmla="*/ 159 w 274"/>
                  <a:gd name="T57" fmla="*/ 91 h 327"/>
                  <a:gd name="T58" fmla="*/ 174 w 274"/>
                  <a:gd name="T59" fmla="*/ 92 h 327"/>
                  <a:gd name="T60" fmla="*/ 182 w 274"/>
                  <a:gd name="T61" fmla="*/ 113 h 327"/>
                  <a:gd name="T62" fmla="*/ 191 w 274"/>
                  <a:gd name="T63" fmla="*/ 65 h 327"/>
                  <a:gd name="T64" fmla="*/ 214 w 274"/>
                  <a:gd name="T65" fmla="*/ 46 h 327"/>
                  <a:gd name="T66" fmla="*/ 248 w 274"/>
                  <a:gd name="T67" fmla="*/ 36 h 327"/>
                  <a:gd name="T68" fmla="*/ 264 w 274"/>
                  <a:gd name="T69" fmla="*/ 26 h 327"/>
                  <a:gd name="T70" fmla="*/ 274 w 274"/>
                  <a:gd name="T71" fmla="*/ 74 h 327"/>
                  <a:gd name="T72" fmla="*/ 260 w 274"/>
                  <a:gd name="T73" fmla="*/ 117 h 327"/>
                  <a:gd name="T74" fmla="*/ 209 w 274"/>
                  <a:gd name="T75" fmla="*/ 177 h 327"/>
                  <a:gd name="T76" fmla="*/ 79 w 274"/>
                  <a:gd name="T77" fmla="*/ 288 h 327"/>
                  <a:gd name="T78" fmla="*/ 50 w 274"/>
                  <a:gd name="T79" fmla="*/ 327 h 32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74"/>
                  <a:gd name="T121" fmla="*/ 0 h 327"/>
                  <a:gd name="T122" fmla="*/ 274 w 274"/>
                  <a:gd name="T123" fmla="*/ 327 h 32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74" h="327">
                    <a:moveTo>
                      <a:pt x="50" y="327"/>
                    </a:moveTo>
                    <a:lnTo>
                      <a:pt x="39" y="316"/>
                    </a:lnTo>
                    <a:lnTo>
                      <a:pt x="31" y="303"/>
                    </a:lnTo>
                    <a:lnTo>
                      <a:pt x="20" y="275"/>
                    </a:lnTo>
                    <a:lnTo>
                      <a:pt x="11" y="243"/>
                    </a:lnTo>
                    <a:lnTo>
                      <a:pt x="0" y="212"/>
                    </a:lnTo>
                    <a:lnTo>
                      <a:pt x="8" y="210"/>
                    </a:lnTo>
                    <a:lnTo>
                      <a:pt x="14" y="211"/>
                    </a:lnTo>
                    <a:lnTo>
                      <a:pt x="23" y="222"/>
                    </a:lnTo>
                    <a:lnTo>
                      <a:pt x="32" y="230"/>
                    </a:lnTo>
                    <a:lnTo>
                      <a:pt x="37" y="228"/>
                    </a:lnTo>
                    <a:lnTo>
                      <a:pt x="44" y="219"/>
                    </a:lnTo>
                    <a:lnTo>
                      <a:pt x="72" y="245"/>
                    </a:lnTo>
                    <a:lnTo>
                      <a:pt x="76" y="234"/>
                    </a:lnTo>
                    <a:lnTo>
                      <a:pt x="76" y="222"/>
                    </a:lnTo>
                    <a:lnTo>
                      <a:pt x="72" y="197"/>
                    </a:lnTo>
                    <a:lnTo>
                      <a:pt x="71" y="185"/>
                    </a:lnTo>
                    <a:lnTo>
                      <a:pt x="73" y="174"/>
                    </a:lnTo>
                    <a:lnTo>
                      <a:pt x="81" y="165"/>
                    </a:lnTo>
                    <a:lnTo>
                      <a:pt x="94" y="158"/>
                    </a:lnTo>
                    <a:lnTo>
                      <a:pt x="95" y="149"/>
                    </a:lnTo>
                    <a:lnTo>
                      <a:pt x="100" y="144"/>
                    </a:lnTo>
                    <a:lnTo>
                      <a:pt x="118" y="132"/>
                    </a:lnTo>
                    <a:lnTo>
                      <a:pt x="116" y="154"/>
                    </a:lnTo>
                    <a:lnTo>
                      <a:pt x="118" y="176"/>
                    </a:lnTo>
                    <a:lnTo>
                      <a:pt x="117" y="196"/>
                    </a:lnTo>
                    <a:lnTo>
                      <a:pt x="104" y="215"/>
                    </a:lnTo>
                    <a:lnTo>
                      <a:pt x="98" y="215"/>
                    </a:lnTo>
                    <a:lnTo>
                      <a:pt x="97" y="224"/>
                    </a:lnTo>
                    <a:lnTo>
                      <a:pt x="98" y="235"/>
                    </a:lnTo>
                    <a:lnTo>
                      <a:pt x="97" y="245"/>
                    </a:lnTo>
                    <a:lnTo>
                      <a:pt x="142" y="209"/>
                    </a:lnTo>
                    <a:lnTo>
                      <a:pt x="187" y="168"/>
                    </a:lnTo>
                    <a:lnTo>
                      <a:pt x="231" y="121"/>
                    </a:lnTo>
                    <a:lnTo>
                      <a:pt x="270" y="72"/>
                    </a:lnTo>
                    <a:lnTo>
                      <a:pt x="258" y="67"/>
                    </a:lnTo>
                    <a:lnTo>
                      <a:pt x="251" y="64"/>
                    </a:lnTo>
                    <a:lnTo>
                      <a:pt x="244" y="65"/>
                    </a:lnTo>
                    <a:lnTo>
                      <a:pt x="245" y="80"/>
                    </a:lnTo>
                    <a:lnTo>
                      <a:pt x="243" y="87"/>
                    </a:lnTo>
                    <a:lnTo>
                      <a:pt x="229" y="91"/>
                    </a:lnTo>
                    <a:lnTo>
                      <a:pt x="216" y="93"/>
                    </a:lnTo>
                    <a:lnTo>
                      <a:pt x="214" y="100"/>
                    </a:lnTo>
                    <a:lnTo>
                      <a:pt x="216" y="115"/>
                    </a:lnTo>
                    <a:lnTo>
                      <a:pt x="204" y="114"/>
                    </a:lnTo>
                    <a:lnTo>
                      <a:pt x="203" y="120"/>
                    </a:lnTo>
                    <a:lnTo>
                      <a:pt x="204" y="129"/>
                    </a:lnTo>
                    <a:lnTo>
                      <a:pt x="201" y="136"/>
                    </a:lnTo>
                    <a:lnTo>
                      <a:pt x="168" y="132"/>
                    </a:lnTo>
                    <a:lnTo>
                      <a:pt x="162" y="169"/>
                    </a:lnTo>
                    <a:lnTo>
                      <a:pt x="153" y="168"/>
                    </a:lnTo>
                    <a:lnTo>
                      <a:pt x="148" y="164"/>
                    </a:lnTo>
                    <a:lnTo>
                      <a:pt x="141" y="150"/>
                    </a:lnTo>
                    <a:lnTo>
                      <a:pt x="137" y="115"/>
                    </a:lnTo>
                    <a:lnTo>
                      <a:pt x="146" y="117"/>
                    </a:lnTo>
                    <a:lnTo>
                      <a:pt x="151" y="115"/>
                    </a:lnTo>
                    <a:lnTo>
                      <a:pt x="156" y="104"/>
                    </a:lnTo>
                    <a:lnTo>
                      <a:pt x="159" y="91"/>
                    </a:lnTo>
                    <a:lnTo>
                      <a:pt x="168" y="82"/>
                    </a:lnTo>
                    <a:lnTo>
                      <a:pt x="174" y="92"/>
                    </a:lnTo>
                    <a:lnTo>
                      <a:pt x="177" y="103"/>
                    </a:lnTo>
                    <a:lnTo>
                      <a:pt x="182" y="113"/>
                    </a:lnTo>
                    <a:lnTo>
                      <a:pt x="194" y="115"/>
                    </a:lnTo>
                    <a:lnTo>
                      <a:pt x="191" y="65"/>
                    </a:lnTo>
                    <a:lnTo>
                      <a:pt x="203" y="58"/>
                    </a:lnTo>
                    <a:lnTo>
                      <a:pt x="214" y="46"/>
                    </a:lnTo>
                    <a:lnTo>
                      <a:pt x="227" y="37"/>
                    </a:lnTo>
                    <a:lnTo>
                      <a:pt x="248" y="36"/>
                    </a:lnTo>
                    <a:lnTo>
                      <a:pt x="248" y="0"/>
                    </a:lnTo>
                    <a:lnTo>
                      <a:pt x="264" y="26"/>
                    </a:lnTo>
                    <a:lnTo>
                      <a:pt x="271" y="50"/>
                    </a:lnTo>
                    <a:lnTo>
                      <a:pt x="274" y="74"/>
                    </a:lnTo>
                    <a:lnTo>
                      <a:pt x="268" y="96"/>
                    </a:lnTo>
                    <a:lnTo>
                      <a:pt x="260" y="117"/>
                    </a:lnTo>
                    <a:lnTo>
                      <a:pt x="246" y="137"/>
                    </a:lnTo>
                    <a:lnTo>
                      <a:pt x="209" y="177"/>
                    </a:lnTo>
                    <a:lnTo>
                      <a:pt x="118" y="251"/>
                    </a:lnTo>
                    <a:lnTo>
                      <a:pt x="79" y="288"/>
                    </a:lnTo>
                    <a:lnTo>
                      <a:pt x="65" y="302"/>
                    </a:lnTo>
                    <a:lnTo>
                      <a:pt x="50" y="327"/>
                    </a:lnTo>
                    <a:close/>
                  </a:path>
                </a:pathLst>
              </a:custGeom>
              <a:solidFill>
                <a:srgbClr val="000000"/>
              </a:solidFill>
              <a:ln w="9525">
                <a:noFill/>
                <a:round/>
                <a:headEnd/>
                <a:tailEnd/>
              </a:ln>
            </p:spPr>
            <p:txBody>
              <a:bodyPr/>
              <a:lstStyle/>
              <a:p>
                <a:endParaRPr lang="fr-FR"/>
              </a:p>
            </p:txBody>
          </p:sp>
          <p:sp>
            <p:nvSpPr>
              <p:cNvPr id="92" name="Freeform 73"/>
              <p:cNvSpPr>
                <a:spLocks/>
              </p:cNvSpPr>
              <p:nvPr/>
            </p:nvSpPr>
            <p:spPr bwMode="auto">
              <a:xfrm>
                <a:off x="4072" y="3055"/>
                <a:ext cx="10" cy="6"/>
              </a:xfrm>
              <a:custGeom>
                <a:avLst/>
                <a:gdLst>
                  <a:gd name="T0" fmla="*/ 57 w 57"/>
                  <a:gd name="T1" fmla="*/ 18 h 41"/>
                  <a:gd name="T2" fmla="*/ 53 w 57"/>
                  <a:gd name="T3" fmla="*/ 31 h 41"/>
                  <a:gd name="T4" fmla="*/ 43 w 57"/>
                  <a:gd name="T5" fmla="*/ 39 h 41"/>
                  <a:gd name="T6" fmla="*/ 30 w 57"/>
                  <a:gd name="T7" fmla="*/ 41 h 41"/>
                  <a:gd name="T8" fmla="*/ 18 w 57"/>
                  <a:gd name="T9" fmla="*/ 35 h 41"/>
                  <a:gd name="T10" fmla="*/ 5 w 57"/>
                  <a:gd name="T11" fmla="*/ 24 h 41"/>
                  <a:gd name="T12" fmla="*/ 1 w 57"/>
                  <a:gd name="T13" fmla="*/ 16 h 41"/>
                  <a:gd name="T14" fmla="*/ 0 w 57"/>
                  <a:gd name="T15" fmla="*/ 8 h 41"/>
                  <a:gd name="T16" fmla="*/ 32 w 57"/>
                  <a:gd name="T17" fmla="*/ 0 h 41"/>
                  <a:gd name="T18" fmla="*/ 46 w 57"/>
                  <a:gd name="T19" fmla="*/ 3 h 41"/>
                  <a:gd name="T20" fmla="*/ 52 w 57"/>
                  <a:gd name="T21" fmla="*/ 7 h 41"/>
                  <a:gd name="T22" fmla="*/ 57 w 57"/>
                  <a:gd name="T23" fmla="*/ 18 h 4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7"/>
                  <a:gd name="T37" fmla="*/ 0 h 41"/>
                  <a:gd name="T38" fmla="*/ 57 w 57"/>
                  <a:gd name="T39" fmla="*/ 41 h 4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7" h="41">
                    <a:moveTo>
                      <a:pt x="57" y="18"/>
                    </a:moveTo>
                    <a:lnTo>
                      <a:pt x="53" y="31"/>
                    </a:lnTo>
                    <a:lnTo>
                      <a:pt x="43" y="39"/>
                    </a:lnTo>
                    <a:lnTo>
                      <a:pt x="30" y="41"/>
                    </a:lnTo>
                    <a:lnTo>
                      <a:pt x="18" y="35"/>
                    </a:lnTo>
                    <a:lnTo>
                      <a:pt x="5" y="24"/>
                    </a:lnTo>
                    <a:lnTo>
                      <a:pt x="1" y="16"/>
                    </a:lnTo>
                    <a:lnTo>
                      <a:pt x="0" y="8"/>
                    </a:lnTo>
                    <a:lnTo>
                      <a:pt x="32" y="0"/>
                    </a:lnTo>
                    <a:lnTo>
                      <a:pt x="46" y="3"/>
                    </a:lnTo>
                    <a:lnTo>
                      <a:pt x="52" y="7"/>
                    </a:lnTo>
                    <a:lnTo>
                      <a:pt x="57" y="18"/>
                    </a:lnTo>
                    <a:close/>
                  </a:path>
                </a:pathLst>
              </a:custGeom>
              <a:solidFill>
                <a:srgbClr val="F2CC6B"/>
              </a:solidFill>
              <a:ln w="9525">
                <a:noFill/>
                <a:round/>
                <a:headEnd/>
                <a:tailEnd/>
              </a:ln>
            </p:spPr>
            <p:txBody>
              <a:bodyPr/>
              <a:lstStyle/>
              <a:p>
                <a:endParaRPr lang="fr-FR"/>
              </a:p>
            </p:txBody>
          </p:sp>
          <p:sp>
            <p:nvSpPr>
              <p:cNvPr id="93" name="Freeform 74"/>
              <p:cNvSpPr>
                <a:spLocks/>
              </p:cNvSpPr>
              <p:nvPr/>
            </p:nvSpPr>
            <p:spPr bwMode="auto">
              <a:xfrm>
                <a:off x="3963" y="3057"/>
                <a:ext cx="21" cy="15"/>
              </a:xfrm>
              <a:custGeom>
                <a:avLst/>
                <a:gdLst>
                  <a:gd name="T0" fmla="*/ 129 w 129"/>
                  <a:gd name="T1" fmla="*/ 0 h 89"/>
                  <a:gd name="T2" fmla="*/ 0 w 129"/>
                  <a:gd name="T3" fmla="*/ 89 h 89"/>
                  <a:gd name="T4" fmla="*/ 129 w 129"/>
                  <a:gd name="T5" fmla="*/ 0 h 89"/>
                  <a:gd name="T6" fmla="*/ 0 60000 65536"/>
                  <a:gd name="T7" fmla="*/ 0 60000 65536"/>
                  <a:gd name="T8" fmla="*/ 0 60000 65536"/>
                  <a:gd name="T9" fmla="*/ 0 w 129"/>
                  <a:gd name="T10" fmla="*/ 0 h 89"/>
                  <a:gd name="T11" fmla="*/ 129 w 129"/>
                  <a:gd name="T12" fmla="*/ 89 h 89"/>
                </a:gdLst>
                <a:ahLst/>
                <a:cxnLst>
                  <a:cxn ang="T6">
                    <a:pos x="T0" y="T1"/>
                  </a:cxn>
                  <a:cxn ang="T7">
                    <a:pos x="T2" y="T3"/>
                  </a:cxn>
                  <a:cxn ang="T8">
                    <a:pos x="T4" y="T5"/>
                  </a:cxn>
                </a:cxnLst>
                <a:rect l="T9" t="T10" r="T11" b="T12"/>
                <a:pathLst>
                  <a:path w="129" h="89">
                    <a:moveTo>
                      <a:pt x="129" y="0"/>
                    </a:moveTo>
                    <a:lnTo>
                      <a:pt x="0" y="89"/>
                    </a:lnTo>
                    <a:lnTo>
                      <a:pt x="129" y="0"/>
                    </a:lnTo>
                    <a:close/>
                  </a:path>
                </a:pathLst>
              </a:custGeom>
              <a:solidFill>
                <a:srgbClr val="F2CC6B"/>
              </a:solidFill>
              <a:ln w="9525">
                <a:noFill/>
                <a:round/>
                <a:headEnd/>
                <a:tailEnd/>
              </a:ln>
            </p:spPr>
            <p:txBody>
              <a:bodyPr/>
              <a:lstStyle/>
              <a:p>
                <a:endParaRPr lang="fr-FR"/>
              </a:p>
            </p:txBody>
          </p:sp>
          <p:sp>
            <p:nvSpPr>
              <p:cNvPr id="94" name="Freeform 75"/>
              <p:cNvSpPr>
                <a:spLocks/>
              </p:cNvSpPr>
              <p:nvPr/>
            </p:nvSpPr>
            <p:spPr bwMode="auto">
              <a:xfrm>
                <a:off x="3947" y="3074"/>
                <a:ext cx="12" cy="8"/>
              </a:xfrm>
              <a:custGeom>
                <a:avLst/>
                <a:gdLst>
                  <a:gd name="T0" fmla="*/ 0 w 71"/>
                  <a:gd name="T1" fmla="*/ 46 h 46"/>
                  <a:gd name="T2" fmla="*/ 61 w 71"/>
                  <a:gd name="T3" fmla="*/ 0 h 46"/>
                  <a:gd name="T4" fmla="*/ 71 w 71"/>
                  <a:gd name="T5" fmla="*/ 0 h 46"/>
                  <a:gd name="T6" fmla="*/ 0 w 71"/>
                  <a:gd name="T7" fmla="*/ 46 h 46"/>
                  <a:gd name="T8" fmla="*/ 0 60000 65536"/>
                  <a:gd name="T9" fmla="*/ 0 60000 65536"/>
                  <a:gd name="T10" fmla="*/ 0 60000 65536"/>
                  <a:gd name="T11" fmla="*/ 0 60000 65536"/>
                  <a:gd name="T12" fmla="*/ 0 w 71"/>
                  <a:gd name="T13" fmla="*/ 0 h 46"/>
                  <a:gd name="T14" fmla="*/ 71 w 71"/>
                  <a:gd name="T15" fmla="*/ 46 h 46"/>
                </a:gdLst>
                <a:ahLst/>
                <a:cxnLst>
                  <a:cxn ang="T8">
                    <a:pos x="T0" y="T1"/>
                  </a:cxn>
                  <a:cxn ang="T9">
                    <a:pos x="T2" y="T3"/>
                  </a:cxn>
                  <a:cxn ang="T10">
                    <a:pos x="T4" y="T5"/>
                  </a:cxn>
                  <a:cxn ang="T11">
                    <a:pos x="T6" y="T7"/>
                  </a:cxn>
                </a:cxnLst>
                <a:rect l="T12" t="T13" r="T14" b="T15"/>
                <a:pathLst>
                  <a:path w="71" h="46">
                    <a:moveTo>
                      <a:pt x="0" y="46"/>
                    </a:moveTo>
                    <a:lnTo>
                      <a:pt x="61" y="0"/>
                    </a:lnTo>
                    <a:lnTo>
                      <a:pt x="71" y="0"/>
                    </a:lnTo>
                    <a:lnTo>
                      <a:pt x="0" y="46"/>
                    </a:lnTo>
                    <a:close/>
                  </a:path>
                </a:pathLst>
              </a:custGeom>
              <a:solidFill>
                <a:srgbClr val="F2CC6B"/>
              </a:solidFill>
              <a:ln w="9525">
                <a:noFill/>
                <a:round/>
                <a:headEnd/>
                <a:tailEnd/>
              </a:ln>
            </p:spPr>
            <p:txBody>
              <a:bodyPr/>
              <a:lstStyle/>
              <a:p>
                <a:endParaRPr lang="fr-FR"/>
              </a:p>
            </p:txBody>
          </p:sp>
          <p:sp>
            <p:nvSpPr>
              <p:cNvPr id="95" name="Freeform 76"/>
              <p:cNvSpPr>
                <a:spLocks/>
              </p:cNvSpPr>
              <p:nvPr/>
            </p:nvSpPr>
            <p:spPr bwMode="auto">
              <a:xfrm>
                <a:off x="3859" y="3083"/>
                <a:ext cx="54" cy="45"/>
              </a:xfrm>
              <a:custGeom>
                <a:avLst/>
                <a:gdLst>
                  <a:gd name="T0" fmla="*/ 323 w 323"/>
                  <a:gd name="T1" fmla="*/ 83 h 272"/>
                  <a:gd name="T2" fmla="*/ 248 w 323"/>
                  <a:gd name="T3" fmla="*/ 134 h 272"/>
                  <a:gd name="T4" fmla="*/ 174 w 323"/>
                  <a:gd name="T5" fmla="*/ 187 h 272"/>
                  <a:gd name="T6" fmla="*/ 100 w 323"/>
                  <a:gd name="T7" fmla="*/ 235 h 272"/>
                  <a:gd name="T8" fmla="*/ 18 w 323"/>
                  <a:gd name="T9" fmla="*/ 272 h 272"/>
                  <a:gd name="T10" fmla="*/ 0 w 323"/>
                  <a:gd name="T11" fmla="*/ 251 h 272"/>
                  <a:gd name="T12" fmla="*/ 233 w 323"/>
                  <a:gd name="T13" fmla="*/ 0 h 272"/>
                  <a:gd name="T14" fmla="*/ 257 w 323"/>
                  <a:gd name="T15" fmla="*/ 14 h 272"/>
                  <a:gd name="T16" fmla="*/ 280 w 323"/>
                  <a:gd name="T17" fmla="*/ 35 h 272"/>
                  <a:gd name="T18" fmla="*/ 323 w 323"/>
                  <a:gd name="T19" fmla="*/ 83 h 2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3"/>
                  <a:gd name="T31" fmla="*/ 0 h 272"/>
                  <a:gd name="T32" fmla="*/ 323 w 323"/>
                  <a:gd name="T33" fmla="*/ 272 h 2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3" h="272">
                    <a:moveTo>
                      <a:pt x="323" y="83"/>
                    </a:moveTo>
                    <a:lnTo>
                      <a:pt x="248" y="134"/>
                    </a:lnTo>
                    <a:lnTo>
                      <a:pt x="174" y="187"/>
                    </a:lnTo>
                    <a:lnTo>
                      <a:pt x="100" y="235"/>
                    </a:lnTo>
                    <a:lnTo>
                      <a:pt x="18" y="272"/>
                    </a:lnTo>
                    <a:lnTo>
                      <a:pt x="0" y="251"/>
                    </a:lnTo>
                    <a:lnTo>
                      <a:pt x="233" y="0"/>
                    </a:lnTo>
                    <a:lnTo>
                      <a:pt x="257" y="14"/>
                    </a:lnTo>
                    <a:lnTo>
                      <a:pt x="280" y="35"/>
                    </a:lnTo>
                    <a:lnTo>
                      <a:pt x="323" y="83"/>
                    </a:lnTo>
                    <a:close/>
                  </a:path>
                </a:pathLst>
              </a:custGeom>
              <a:solidFill>
                <a:srgbClr val="F2CC6B"/>
              </a:solidFill>
              <a:ln w="9525">
                <a:noFill/>
                <a:round/>
                <a:headEnd/>
                <a:tailEnd/>
              </a:ln>
            </p:spPr>
            <p:txBody>
              <a:bodyPr/>
              <a:lstStyle/>
              <a:p>
                <a:endParaRPr lang="fr-FR"/>
              </a:p>
            </p:txBody>
          </p:sp>
          <p:sp>
            <p:nvSpPr>
              <p:cNvPr id="96" name="Freeform 77"/>
              <p:cNvSpPr>
                <a:spLocks/>
              </p:cNvSpPr>
              <p:nvPr/>
            </p:nvSpPr>
            <p:spPr bwMode="auto">
              <a:xfrm>
                <a:off x="3906" y="3087"/>
                <a:ext cx="32" cy="21"/>
              </a:xfrm>
              <a:custGeom>
                <a:avLst/>
                <a:gdLst>
                  <a:gd name="T0" fmla="*/ 0 w 197"/>
                  <a:gd name="T1" fmla="*/ 121 h 121"/>
                  <a:gd name="T2" fmla="*/ 44 w 197"/>
                  <a:gd name="T3" fmla="*/ 90 h 121"/>
                  <a:gd name="T4" fmla="*/ 95 w 197"/>
                  <a:gd name="T5" fmla="*/ 60 h 121"/>
                  <a:gd name="T6" fmla="*/ 148 w 197"/>
                  <a:gd name="T7" fmla="*/ 31 h 121"/>
                  <a:gd name="T8" fmla="*/ 197 w 197"/>
                  <a:gd name="T9" fmla="*/ 0 h 121"/>
                  <a:gd name="T10" fmla="*/ 0 w 197"/>
                  <a:gd name="T11" fmla="*/ 121 h 121"/>
                  <a:gd name="T12" fmla="*/ 0 60000 65536"/>
                  <a:gd name="T13" fmla="*/ 0 60000 65536"/>
                  <a:gd name="T14" fmla="*/ 0 60000 65536"/>
                  <a:gd name="T15" fmla="*/ 0 60000 65536"/>
                  <a:gd name="T16" fmla="*/ 0 60000 65536"/>
                  <a:gd name="T17" fmla="*/ 0 60000 65536"/>
                  <a:gd name="T18" fmla="*/ 0 w 197"/>
                  <a:gd name="T19" fmla="*/ 0 h 121"/>
                  <a:gd name="T20" fmla="*/ 197 w 197"/>
                  <a:gd name="T21" fmla="*/ 121 h 121"/>
                </a:gdLst>
                <a:ahLst/>
                <a:cxnLst>
                  <a:cxn ang="T12">
                    <a:pos x="T0" y="T1"/>
                  </a:cxn>
                  <a:cxn ang="T13">
                    <a:pos x="T2" y="T3"/>
                  </a:cxn>
                  <a:cxn ang="T14">
                    <a:pos x="T4" y="T5"/>
                  </a:cxn>
                  <a:cxn ang="T15">
                    <a:pos x="T6" y="T7"/>
                  </a:cxn>
                  <a:cxn ang="T16">
                    <a:pos x="T8" y="T9"/>
                  </a:cxn>
                  <a:cxn ang="T17">
                    <a:pos x="T10" y="T11"/>
                  </a:cxn>
                </a:cxnLst>
                <a:rect l="T18" t="T19" r="T20" b="T21"/>
                <a:pathLst>
                  <a:path w="197" h="121">
                    <a:moveTo>
                      <a:pt x="0" y="121"/>
                    </a:moveTo>
                    <a:lnTo>
                      <a:pt x="44" y="90"/>
                    </a:lnTo>
                    <a:lnTo>
                      <a:pt x="95" y="60"/>
                    </a:lnTo>
                    <a:lnTo>
                      <a:pt x="148" y="31"/>
                    </a:lnTo>
                    <a:lnTo>
                      <a:pt x="197" y="0"/>
                    </a:lnTo>
                    <a:lnTo>
                      <a:pt x="0" y="121"/>
                    </a:lnTo>
                    <a:close/>
                  </a:path>
                </a:pathLst>
              </a:custGeom>
              <a:solidFill>
                <a:srgbClr val="F2CC6B"/>
              </a:solidFill>
              <a:ln w="9525">
                <a:noFill/>
                <a:round/>
                <a:headEnd/>
                <a:tailEnd/>
              </a:ln>
            </p:spPr>
            <p:txBody>
              <a:bodyPr/>
              <a:lstStyle/>
              <a:p>
                <a:endParaRPr lang="fr-FR"/>
              </a:p>
            </p:txBody>
          </p:sp>
          <p:sp>
            <p:nvSpPr>
              <p:cNvPr id="97" name="Freeform 78"/>
              <p:cNvSpPr>
                <a:spLocks/>
              </p:cNvSpPr>
              <p:nvPr/>
            </p:nvSpPr>
            <p:spPr bwMode="auto">
              <a:xfrm>
                <a:off x="4059" y="3094"/>
                <a:ext cx="35" cy="35"/>
              </a:xfrm>
              <a:custGeom>
                <a:avLst/>
                <a:gdLst>
                  <a:gd name="T0" fmla="*/ 0 w 204"/>
                  <a:gd name="T1" fmla="*/ 212 h 212"/>
                  <a:gd name="T2" fmla="*/ 204 w 204"/>
                  <a:gd name="T3" fmla="*/ 0 h 212"/>
                  <a:gd name="T4" fmla="*/ 85 w 204"/>
                  <a:gd name="T5" fmla="*/ 129 h 212"/>
                  <a:gd name="T6" fmla="*/ 0 w 204"/>
                  <a:gd name="T7" fmla="*/ 212 h 212"/>
                  <a:gd name="T8" fmla="*/ 0 60000 65536"/>
                  <a:gd name="T9" fmla="*/ 0 60000 65536"/>
                  <a:gd name="T10" fmla="*/ 0 60000 65536"/>
                  <a:gd name="T11" fmla="*/ 0 60000 65536"/>
                  <a:gd name="T12" fmla="*/ 0 w 204"/>
                  <a:gd name="T13" fmla="*/ 0 h 212"/>
                  <a:gd name="T14" fmla="*/ 204 w 204"/>
                  <a:gd name="T15" fmla="*/ 212 h 212"/>
                </a:gdLst>
                <a:ahLst/>
                <a:cxnLst>
                  <a:cxn ang="T8">
                    <a:pos x="T0" y="T1"/>
                  </a:cxn>
                  <a:cxn ang="T9">
                    <a:pos x="T2" y="T3"/>
                  </a:cxn>
                  <a:cxn ang="T10">
                    <a:pos x="T4" y="T5"/>
                  </a:cxn>
                  <a:cxn ang="T11">
                    <a:pos x="T6" y="T7"/>
                  </a:cxn>
                </a:cxnLst>
                <a:rect l="T12" t="T13" r="T14" b="T15"/>
                <a:pathLst>
                  <a:path w="204" h="212">
                    <a:moveTo>
                      <a:pt x="0" y="212"/>
                    </a:moveTo>
                    <a:lnTo>
                      <a:pt x="204" y="0"/>
                    </a:lnTo>
                    <a:lnTo>
                      <a:pt x="85" y="129"/>
                    </a:lnTo>
                    <a:lnTo>
                      <a:pt x="0" y="212"/>
                    </a:lnTo>
                    <a:close/>
                  </a:path>
                </a:pathLst>
              </a:custGeom>
              <a:solidFill>
                <a:srgbClr val="F2CC6B"/>
              </a:solidFill>
              <a:ln w="9525">
                <a:noFill/>
                <a:round/>
                <a:headEnd/>
                <a:tailEnd/>
              </a:ln>
            </p:spPr>
            <p:txBody>
              <a:bodyPr/>
              <a:lstStyle/>
              <a:p>
                <a:endParaRPr lang="fr-FR"/>
              </a:p>
            </p:txBody>
          </p:sp>
          <p:sp>
            <p:nvSpPr>
              <p:cNvPr id="98" name="Freeform 79"/>
              <p:cNvSpPr>
                <a:spLocks/>
              </p:cNvSpPr>
              <p:nvPr/>
            </p:nvSpPr>
            <p:spPr bwMode="auto">
              <a:xfrm>
                <a:off x="3781" y="3099"/>
                <a:ext cx="50" cy="50"/>
              </a:xfrm>
              <a:custGeom>
                <a:avLst/>
                <a:gdLst>
                  <a:gd name="T0" fmla="*/ 298 w 298"/>
                  <a:gd name="T1" fmla="*/ 0 h 298"/>
                  <a:gd name="T2" fmla="*/ 155 w 298"/>
                  <a:gd name="T3" fmla="*/ 152 h 298"/>
                  <a:gd name="T4" fmla="*/ 78 w 298"/>
                  <a:gd name="T5" fmla="*/ 229 h 298"/>
                  <a:gd name="T6" fmla="*/ 49 w 298"/>
                  <a:gd name="T7" fmla="*/ 256 h 298"/>
                  <a:gd name="T8" fmla="*/ 0 w 298"/>
                  <a:gd name="T9" fmla="*/ 298 h 298"/>
                  <a:gd name="T10" fmla="*/ 29 w 298"/>
                  <a:gd name="T11" fmla="*/ 262 h 298"/>
                  <a:gd name="T12" fmla="*/ 63 w 298"/>
                  <a:gd name="T13" fmla="*/ 223 h 298"/>
                  <a:gd name="T14" fmla="*/ 140 w 298"/>
                  <a:gd name="T15" fmla="*/ 147 h 298"/>
                  <a:gd name="T16" fmla="*/ 298 w 298"/>
                  <a:gd name="T17" fmla="*/ 0 h 2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98"/>
                  <a:gd name="T28" fmla="*/ 0 h 298"/>
                  <a:gd name="T29" fmla="*/ 298 w 298"/>
                  <a:gd name="T30" fmla="*/ 298 h 29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98" h="298">
                    <a:moveTo>
                      <a:pt x="298" y="0"/>
                    </a:moveTo>
                    <a:lnTo>
                      <a:pt x="155" y="152"/>
                    </a:lnTo>
                    <a:lnTo>
                      <a:pt x="78" y="229"/>
                    </a:lnTo>
                    <a:lnTo>
                      <a:pt x="49" y="256"/>
                    </a:lnTo>
                    <a:lnTo>
                      <a:pt x="0" y="298"/>
                    </a:lnTo>
                    <a:lnTo>
                      <a:pt x="29" y="262"/>
                    </a:lnTo>
                    <a:lnTo>
                      <a:pt x="63" y="223"/>
                    </a:lnTo>
                    <a:lnTo>
                      <a:pt x="140" y="147"/>
                    </a:lnTo>
                    <a:lnTo>
                      <a:pt x="298" y="0"/>
                    </a:lnTo>
                    <a:close/>
                  </a:path>
                </a:pathLst>
              </a:custGeom>
              <a:solidFill>
                <a:srgbClr val="F2CC6B"/>
              </a:solidFill>
              <a:ln w="9525">
                <a:noFill/>
                <a:round/>
                <a:headEnd/>
                <a:tailEnd/>
              </a:ln>
            </p:spPr>
            <p:txBody>
              <a:bodyPr/>
              <a:lstStyle/>
              <a:p>
                <a:endParaRPr lang="fr-FR"/>
              </a:p>
            </p:txBody>
          </p:sp>
          <p:sp>
            <p:nvSpPr>
              <p:cNvPr id="99" name="Freeform 80"/>
              <p:cNvSpPr>
                <a:spLocks/>
              </p:cNvSpPr>
              <p:nvPr/>
            </p:nvSpPr>
            <p:spPr bwMode="auto">
              <a:xfrm>
                <a:off x="3814" y="3102"/>
                <a:ext cx="145" cy="120"/>
              </a:xfrm>
              <a:custGeom>
                <a:avLst/>
                <a:gdLst>
                  <a:gd name="T0" fmla="*/ 785 w 874"/>
                  <a:gd name="T1" fmla="*/ 394 h 724"/>
                  <a:gd name="T2" fmla="*/ 645 w 874"/>
                  <a:gd name="T3" fmla="*/ 477 h 724"/>
                  <a:gd name="T4" fmla="*/ 547 w 874"/>
                  <a:gd name="T5" fmla="*/ 518 h 724"/>
                  <a:gd name="T6" fmla="*/ 174 w 874"/>
                  <a:gd name="T7" fmla="*/ 724 h 724"/>
                  <a:gd name="T8" fmla="*/ 1 w 874"/>
                  <a:gd name="T9" fmla="*/ 429 h 724"/>
                  <a:gd name="T10" fmla="*/ 30 w 874"/>
                  <a:gd name="T11" fmla="*/ 402 h 724"/>
                  <a:gd name="T12" fmla="*/ 52 w 874"/>
                  <a:gd name="T13" fmla="*/ 419 h 724"/>
                  <a:gd name="T14" fmla="*/ 78 w 874"/>
                  <a:gd name="T15" fmla="*/ 475 h 724"/>
                  <a:gd name="T16" fmla="*/ 98 w 874"/>
                  <a:gd name="T17" fmla="*/ 498 h 724"/>
                  <a:gd name="T18" fmla="*/ 85 w 874"/>
                  <a:gd name="T19" fmla="*/ 510 h 724"/>
                  <a:gd name="T20" fmla="*/ 94 w 874"/>
                  <a:gd name="T21" fmla="*/ 524 h 724"/>
                  <a:gd name="T22" fmla="*/ 144 w 874"/>
                  <a:gd name="T23" fmla="*/ 581 h 724"/>
                  <a:gd name="T24" fmla="*/ 225 w 874"/>
                  <a:gd name="T25" fmla="*/ 631 h 724"/>
                  <a:gd name="T26" fmla="*/ 245 w 874"/>
                  <a:gd name="T27" fmla="*/ 607 h 724"/>
                  <a:gd name="T28" fmla="*/ 229 w 874"/>
                  <a:gd name="T29" fmla="*/ 591 h 724"/>
                  <a:gd name="T30" fmla="*/ 204 w 874"/>
                  <a:gd name="T31" fmla="*/ 573 h 724"/>
                  <a:gd name="T32" fmla="*/ 182 w 874"/>
                  <a:gd name="T33" fmla="*/ 524 h 724"/>
                  <a:gd name="T34" fmla="*/ 163 w 874"/>
                  <a:gd name="T35" fmla="*/ 495 h 724"/>
                  <a:gd name="T36" fmla="*/ 170 w 874"/>
                  <a:gd name="T37" fmla="*/ 479 h 724"/>
                  <a:gd name="T38" fmla="*/ 157 w 874"/>
                  <a:gd name="T39" fmla="*/ 468 h 724"/>
                  <a:gd name="T40" fmla="*/ 124 w 874"/>
                  <a:gd name="T41" fmla="*/ 480 h 724"/>
                  <a:gd name="T42" fmla="*/ 76 w 874"/>
                  <a:gd name="T43" fmla="*/ 403 h 724"/>
                  <a:gd name="T44" fmla="*/ 76 w 874"/>
                  <a:gd name="T45" fmla="*/ 376 h 724"/>
                  <a:gd name="T46" fmla="*/ 127 w 874"/>
                  <a:gd name="T47" fmla="*/ 381 h 724"/>
                  <a:gd name="T48" fmla="*/ 160 w 874"/>
                  <a:gd name="T49" fmla="*/ 436 h 724"/>
                  <a:gd name="T50" fmla="*/ 187 w 874"/>
                  <a:gd name="T51" fmla="*/ 444 h 724"/>
                  <a:gd name="T52" fmla="*/ 179 w 874"/>
                  <a:gd name="T53" fmla="*/ 409 h 724"/>
                  <a:gd name="T54" fmla="*/ 143 w 874"/>
                  <a:gd name="T55" fmla="*/ 354 h 724"/>
                  <a:gd name="T56" fmla="*/ 152 w 874"/>
                  <a:gd name="T57" fmla="*/ 323 h 724"/>
                  <a:gd name="T58" fmla="*/ 200 w 874"/>
                  <a:gd name="T59" fmla="*/ 336 h 724"/>
                  <a:gd name="T60" fmla="*/ 231 w 874"/>
                  <a:gd name="T61" fmla="*/ 392 h 724"/>
                  <a:gd name="T62" fmla="*/ 257 w 874"/>
                  <a:gd name="T63" fmla="*/ 409 h 724"/>
                  <a:gd name="T64" fmla="*/ 257 w 874"/>
                  <a:gd name="T65" fmla="*/ 369 h 724"/>
                  <a:gd name="T66" fmla="*/ 229 w 874"/>
                  <a:gd name="T67" fmla="*/ 331 h 724"/>
                  <a:gd name="T68" fmla="*/ 213 w 874"/>
                  <a:gd name="T69" fmla="*/ 298 h 724"/>
                  <a:gd name="T70" fmla="*/ 245 w 874"/>
                  <a:gd name="T71" fmla="*/ 270 h 724"/>
                  <a:gd name="T72" fmla="*/ 279 w 874"/>
                  <a:gd name="T73" fmla="*/ 321 h 724"/>
                  <a:gd name="T74" fmla="*/ 313 w 874"/>
                  <a:gd name="T75" fmla="*/ 372 h 724"/>
                  <a:gd name="T76" fmla="*/ 326 w 874"/>
                  <a:gd name="T77" fmla="*/ 345 h 724"/>
                  <a:gd name="T78" fmla="*/ 314 w 874"/>
                  <a:gd name="T79" fmla="*/ 319 h 724"/>
                  <a:gd name="T80" fmla="*/ 274 w 874"/>
                  <a:gd name="T81" fmla="*/ 261 h 724"/>
                  <a:gd name="T82" fmla="*/ 333 w 874"/>
                  <a:gd name="T83" fmla="*/ 248 h 724"/>
                  <a:gd name="T84" fmla="*/ 379 w 874"/>
                  <a:gd name="T85" fmla="*/ 326 h 724"/>
                  <a:gd name="T86" fmla="*/ 428 w 874"/>
                  <a:gd name="T87" fmla="*/ 399 h 724"/>
                  <a:gd name="T88" fmla="*/ 461 w 874"/>
                  <a:gd name="T89" fmla="*/ 398 h 724"/>
                  <a:gd name="T90" fmla="*/ 369 w 874"/>
                  <a:gd name="T91" fmla="*/ 192 h 724"/>
                  <a:gd name="T92" fmla="*/ 396 w 874"/>
                  <a:gd name="T93" fmla="*/ 187 h 724"/>
                  <a:gd name="T94" fmla="*/ 437 w 874"/>
                  <a:gd name="T95" fmla="*/ 260 h 724"/>
                  <a:gd name="T96" fmla="*/ 447 w 874"/>
                  <a:gd name="T97" fmla="*/ 269 h 724"/>
                  <a:gd name="T98" fmla="*/ 463 w 874"/>
                  <a:gd name="T99" fmla="*/ 252 h 724"/>
                  <a:gd name="T100" fmla="*/ 429 w 874"/>
                  <a:gd name="T101" fmla="*/ 192 h 724"/>
                  <a:gd name="T102" fmla="*/ 415 w 874"/>
                  <a:gd name="T103" fmla="*/ 154 h 724"/>
                  <a:gd name="T104" fmla="*/ 453 w 874"/>
                  <a:gd name="T105" fmla="*/ 118 h 724"/>
                  <a:gd name="T106" fmla="*/ 565 w 874"/>
                  <a:gd name="T107" fmla="*/ 55 h 724"/>
                  <a:gd name="T108" fmla="*/ 643 w 874"/>
                  <a:gd name="T109" fmla="*/ 11 h 724"/>
                  <a:gd name="T110" fmla="*/ 874 w 874"/>
                  <a:gd name="T111" fmla="*/ 337 h 72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74"/>
                  <a:gd name="T169" fmla="*/ 0 h 724"/>
                  <a:gd name="T170" fmla="*/ 874 w 874"/>
                  <a:gd name="T171" fmla="*/ 724 h 72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74" h="724">
                    <a:moveTo>
                      <a:pt x="874" y="337"/>
                    </a:moveTo>
                    <a:lnTo>
                      <a:pt x="785" y="394"/>
                    </a:lnTo>
                    <a:lnTo>
                      <a:pt x="693" y="452"/>
                    </a:lnTo>
                    <a:lnTo>
                      <a:pt x="645" y="477"/>
                    </a:lnTo>
                    <a:lnTo>
                      <a:pt x="596" y="500"/>
                    </a:lnTo>
                    <a:lnTo>
                      <a:pt x="547" y="518"/>
                    </a:lnTo>
                    <a:lnTo>
                      <a:pt x="496" y="530"/>
                    </a:lnTo>
                    <a:lnTo>
                      <a:pt x="174" y="724"/>
                    </a:lnTo>
                    <a:lnTo>
                      <a:pt x="0" y="441"/>
                    </a:lnTo>
                    <a:lnTo>
                      <a:pt x="1" y="429"/>
                    </a:lnTo>
                    <a:lnTo>
                      <a:pt x="8" y="419"/>
                    </a:lnTo>
                    <a:lnTo>
                      <a:pt x="30" y="402"/>
                    </a:lnTo>
                    <a:lnTo>
                      <a:pt x="43" y="409"/>
                    </a:lnTo>
                    <a:lnTo>
                      <a:pt x="52" y="419"/>
                    </a:lnTo>
                    <a:lnTo>
                      <a:pt x="66" y="446"/>
                    </a:lnTo>
                    <a:lnTo>
                      <a:pt x="78" y="475"/>
                    </a:lnTo>
                    <a:lnTo>
                      <a:pt x="86" y="488"/>
                    </a:lnTo>
                    <a:lnTo>
                      <a:pt x="98" y="498"/>
                    </a:lnTo>
                    <a:lnTo>
                      <a:pt x="92" y="502"/>
                    </a:lnTo>
                    <a:lnTo>
                      <a:pt x="85" y="510"/>
                    </a:lnTo>
                    <a:lnTo>
                      <a:pt x="85" y="519"/>
                    </a:lnTo>
                    <a:lnTo>
                      <a:pt x="94" y="524"/>
                    </a:lnTo>
                    <a:lnTo>
                      <a:pt x="119" y="548"/>
                    </a:lnTo>
                    <a:lnTo>
                      <a:pt x="144" y="581"/>
                    </a:lnTo>
                    <a:lnTo>
                      <a:pt x="187" y="656"/>
                    </a:lnTo>
                    <a:lnTo>
                      <a:pt x="225" y="631"/>
                    </a:lnTo>
                    <a:lnTo>
                      <a:pt x="241" y="614"/>
                    </a:lnTo>
                    <a:lnTo>
                      <a:pt x="245" y="607"/>
                    </a:lnTo>
                    <a:lnTo>
                      <a:pt x="248" y="591"/>
                    </a:lnTo>
                    <a:lnTo>
                      <a:pt x="229" y="591"/>
                    </a:lnTo>
                    <a:lnTo>
                      <a:pt x="215" y="585"/>
                    </a:lnTo>
                    <a:lnTo>
                      <a:pt x="204" y="573"/>
                    </a:lnTo>
                    <a:lnTo>
                      <a:pt x="196" y="558"/>
                    </a:lnTo>
                    <a:lnTo>
                      <a:pt x="182" y="524"/>
                    </a:lnTo>
                    <a:lnTo>
                      <a:pt x="174" y="508"/>
                    </a:lnTo>
                    <a:lnTo>
                      <a:pt x="163" y="495"/>
                    </a:lnTo>
                    <a:lnTo>
                      <a:pt x="168" y="484"/>
                    </a:lnTo>
                    <a:lnTo>
                      <a:pt x="170" y="479"/>
                    </a:lnTo>
                    <a:lnTo>
                      <a:pt x="169" y="474"/>
                    </a:lnTo>
                    <a:lnTo>
                      <a:pt x="157" y="468"/>
                    </a:lnTo>
                    <a:lnTo>
                      <a:pt x="145" y="470"/>
                    </a:lnTo>
                    <a:lnTo>
                      <a:pt x="124" y="480"/>
                    </a:lnTo>
                    <a:lnTo>
                      <a:pt x="88" y="432"/>
                    </a:lnTo>
                    <a:lnTo>
                      <a:pt x="76" y="403"/>
                    </a:lnTo>
                    <a:lnTo>
                      <a:pt x="72" y="392"/>
                    </a:lnTo>
                    <a:lnTo>
                      <a:pt x="76" y="376"/>
                    </a:lnTo>
                    <a:lnTo>
                      <a:pt x="109" y="355"/>
                    </a:lnTo>
                    <a:lnTo>
                      <a:pt x="127" y="381"/>
                    </a:lnTo>
                    <a:lnTo>
                      <a:pt x="142" y="410"/>
                    </a:lnTo>
                    <a:lnTo>
                      <a:pt x="160" y="436"/>
                    </a:lnTo>
                    <a:lnTo>
                      <a:pt x="171" y="442"/>
                    </a:lnTo>
                    <a:lnTo>
                      <a:pt x="187" y="444"/>
                    </a:lnTo>
                    <a:lnTo>
                      <a:pt x="187" y="427"/>
                    </a:lnTo>
                    <a:lnTo>
                      <a:pt x="179" y="409"/>
                    </a:lnTo>
                    <a:lnTo>
                      <a:pt x="152" y="372"/>
                    </a:lnTo>
                    <a:lnTo>
                      <a:pt x="143" y="354"/>
                    </a:lnTo>
                    <a:lnTo>
                      <a:pt x="141" y="337"/>
                    </a:lnTo>
                    <a:lnTo>
                      <a:pt x="152" y="323"/>
                    </a:lnTo>
                    <a:lnTo>
                      <a:pt x="180" y="311"/>
                    </a:lnTo>
                    <a:lnTo>
                      <a:pt x="200" y="336"/>
                    </a:lnTo>
                    <a:lnTo>
                      <a:pt x="214" y="366"/>
                    </a:lnTo>
                    <a:lnTo>
                      <a:pt x="231" y="392"/>
                    </a:lnTo>
                    <a:lnTo>
                      <a:pt x="242" y="403"/>
                    </a:lnTo>
                    <a:lnTo>
                      <a:pt x="257" y="409"/>
                    </a:lnTo>
                    <a:lnTo>
                      <a:pt x="262" y="389"/>
                    </a:lnTo>
                    <a:lnTo>
                      <a:pt x="257" y="369"/>
                    </a:lnTo>
                    <a:lnTo>
                      <a:pt x="244" y="350"/>
                    </a:lnTo>
                    <a:lnTo>
                      <a:pt x="229" y="331"/>
                    </a:lnTo>
                    <a:lnTo>
                      <a:pt x="217" y="314"/>
                    </a:lnTo>
                    <a:lnTo>
                      <a:pt x="213" y="298"/>
                    </a:lnTo>
                    <a:lnTo>
                      <a:pt x="220" y="283"/>
                    </a:lnTo>
                    <a:lnTo>
                      <a:pt x="245" y="270"/>
                    </a:lnTo>
                    <a:lnTo>
                      <a:pt x="265" y="292"/>
                    </a:lnTo>
                    <a:lnTo>
                      <a:pt x="279" y="321"/>
                    </a:lnTo>
                    <a:lnTo>
                      <a:pt x="293" y="349"/>
                    </a:lnTo>
                    <a:lnTo>
                      <a:pt x="313" y="372"/>
                    </a:lnTo>
                    <a:lnTo>
                      <a:pt x="324" y="359"/>
                    </a:lnTo>
                    <a:lnTo>
                      <a:pt x="326" y="345"/>
                    </a:lnTo>
                    <a:lnTo>
                      <a:pt x="321" y="332"/>
                    </a:lnTo>
                    <a:lnTo>
                      <a:pt x="314" y="319"/>
                    </a:lnTo>
                    <a:lnTo>
                      <a:pt x="292" y="290"/>
                    </a:lnTo>
                    <a:lnTo>
                      <a:pt x="274" y="261"/>
                    </a:lnTo>
                    <a:lnTo>
                      <a:pt x="313" y="226"/>
                    </a:lnTo>
                    <a:lnTo>
                      <a:pt x="333" y="248"/>
                    </a:lnTo>
                    <a:lnTo>
                      <a:pt x="350" y="272"/>
                    </a:lnTo>
                    <a:lnTo>
                      <a:pt x="379" y="326"/>
                    </a:lnTo>
                    <a:lnTo>
                      <a:pt x="409" y="376"/>
                    </a:lnTo>
                    <a:lnTo>
                      <a:pt x="428" y="399"/>
                    </a:lnTo>
                    <a:lnTo>
                      <a:pt x="450" y="416"/>
                    </a:lnTo>
                    <a:lnTo>
                      <a:pt x="461" y="398"/>
                    </a:lnTo>
                    <a:lnTo>
                      <a:pt x="352" y="207"/>
                    </a:lnTo>
                    <a:lnTo>
                      <a:pt x="369" y="192"/>
                    </a:lnTo>
                    <a:lnTo>
                      <a:pt x="381" y="187"/>
                    </a:lnTo>
                    <a:lnTo>
                      <a:pt x="396" y="187"/>
                    </a:lnTo>
                    <a:lnTo>
                      <a:pt x="420" y="239"/>
                    </a:lnTo>
                    <a:lnTo>
                      <a:pt x="437" y="260"/>
                    </a:lnTo>
                    <a:lnTo>
                      <a:pt x="445" y="267"/>
                    </a:lnTo>
                    <a:lnTo>
                      <a:pt x="447" y="269"/>
                    </a:lnTo>
                    <a:lnTo>
                      <a:pt x="461" y="272"/>
                    </a:lnTo>
                    <a:lnTo>
                      <a:pt x="463" y="252"/>
                    </a:lnTo>
                    <a:lnTo>
                      <a:pt x="456" y="232"/>
                    </a:lnTo>
                    <a:lnTo>
                      <a:pt x="429" y="192"/>
                    </a:lnTo>
                    <a:lnTo>
                      <a:pt x="418" y="173"/>
                    </a:lnTo>
                    <a:lnTo>
                      <a:pt x="415" y="154"/>
                    </a:lnTo>
                    <a:lnTo>
                      <a:pt x="426" y="136"/>
                    </a:lnTo>
                    <a:lnTo>
                      <a:pt x="453" y="118"/>
                    </a:lnTo>
                    <a:lnTo>
                      <a:pt x="512" y="88"/>
                    </a:lnTo>
                    <a:lnTo>
                      <a:pt x="565" y="55"/>
                    </a:lnTo>
                    <a:lnTo>
                      <a:pt x="617" y="23"/>
                    </a:lnTo>
                    <a:lnTo>
                      <a:pt x="643" y="11"/>
                    </a:lnTo>
                    <a:lnTo>
                      <a:pt x="669" y="0"/>
                    </a:lnTo>
                    <a:lnTo>
                      <a:pt x="874" y="337"/>
                    </a:lnTo>
                    <a:close/>
                  </a:path>
                </a:pathLst>
              </a:custGeom>
              <a:solidFill>
                <a:srgbClr val="F2CC6B"/>
              </a:solidFill>
              <a:ln w="9525">
                <a:noFill/>
                <a:round/>
                <a:headEnd/>
                <a:tailEnd/>
              </a:ln>
            </p:spPr>
            <p:txBody>
              <a:bodyPr/>
              <a:lstStyle/>
              <a:p>
                <a:endParaRPr lang="fr-FR"/>
              </a:p>
            </p:txBody>
          </p:sp>
          <p:sp>
            <p:nvSpPr>
              <p:cNvPr id="100" name="Freeform 81"/>
              <p:cNvSpPr>
                <a:spLocks/>
              </p:cNvSpPr>
              <p:nvPr/>
            </p:nvSpPr>
            <p:spPr bwMode="auto">
              <a:xfrm>
                <a:off x="3826" y="3104"/>
                <a:ext cx="8" cy="9"/>
              </a:xfrm>
              <a:custGeom>
                <a:avLst/>
                <a:gdLst>
                  <a:gd name="T0" fmla="*/ 11 w 48"/>
                  <a:gd name="T1" fmla="*/ 57 h 57"/>
                  <a:gd name="T2" fmla="*/ 0 w 48"/>
                  <a:gd name="T3" fmla="*/ 57 h 57"/>
                  <a:gd name="T4" fmla="*/ 48 w 48"/>
                  <a:gd name="T5" fmla="*/ 0 h 57"/>
                  <a:gd name="T6" fmla="*/ 46 w 48"/>
                  <a:gd name="T7" fmla="*/ 14 h 57"/>
                  <a:gd name="T8" fmla="*/ 40 w 48"/>
                  <a:gd name="T9" fmla="*/ 31 h 57"/>
                  <a:gd name="T10" fmla="*/ 28 w 48"/>
                  <a:gd name="T11" fmla="*/ 46 h 57"/>
                  <a:gd name="T12" fmla="*/ 11 w 48"/>
                  <a:gd name="T13" fmla="*/ 57 h 57"/>
                  <a:gd name="T14" fmla="*/ 0 60000 65536"/>
                  <a:gd name="T15" fmla="*/ 0 60000 65536"/>
                  <a:gd name="T16" fmla="*/ 0 60000 65536"/>
                  <a:gd name="T17" fmla="*/ 0 60000 65536"/>
                  <a:gd name="T18" fmla="*/ 0 60000 65536"/>
                  <a:gd name="T19" fmla="*/ 0 60000 65536"/>
                  <a:gd name="T20" fmla="*/ 0 60000 65536"/>
                  <a:gd name="T21" fmla="*/ 0 w 48"/>
                  <a:gd name="T22" fmla="*/ 0 h 57"/>
                  <a:gd name="T23" fmla="*/ 48 w 48"/>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57">
                    <a:moveTo>
                      <a:pt x="11" y="57"/>
                    </a:moveTo>
                    <a:lnTo>
                      <a:pt x="0" y="57"/>
                    </a:lnTo>
                    <a:lnTo>
                      <a:pt x="48" y="0"/>
                    </a:lnTo>
                    <a:lnTo>
                      <a:pt x="46" y="14"/>
                    </a:lnTo>
                    <a:lnTo>
                      <a:pt x="40" y="31"/>
                    </a:lnTo>
                    <a:lnTo>
                      <a:pt x="28" y="46"/>
                    </a:lnTo>
                    <a:lnTo>
                      <a:pt x="11" y="57"/>
                    </a:lnTo>
                    <a:close/>
                  </a:path>
                </a:pathLst>
              </a:custGeom>
              <a:solidFill>
                <a:srgbClr val="F2CC6B"/>
              </a:solidFill>
              <a:ln w="9525">
                <a:noFill/>
                <a:round/>
                <a:headEnd/>
                <a:tailEnd/>
              </a:ln>
            </p:spPr>
            <p:txBody>
              <a:bodyPr/>
              <a:lstStyle/>
              <a:p>
                <a:endParaRPr lang="fr-FR"/>
              </a:p>
            </p:txBody>
          </p:sp>
          <p:sp>
            <p:nvSpPr>
              <p:cNvPr id="101" name="Freeform 82"/>
              <p:cNvSpPr>
                <a:spLocks/>
              </p:cNvSpPr>
              <p:nvPr/>
            </p:nvSpPr>
            <p:spPr bwMode="auto">
              <a:xfrm>
                <a:off x="3832" y="3104"/>
                <a:ext cx="13" cy="13"/>
              </a:xfrm>
              <a:custGeom>
                <a:avLst/>
                <a:gdLst>
                  <a:gd name="T0" fmla="*/ 10 w 75"/>
                  <a:gd name="T1" fmla="*/ 80 h 80"/>
                  <a:gd name="T2" fmla="*/ 0 w 75"/>
                  <a:gd name="T3" fmla="*/ 71 h 80"/>
                  <a:gd name="T4" fmla="*/ 15 w 75"/>
                  <a:gd name="T5" fmla="*/ 51 h 80"/>
                  <a:gd name="T6" fmla="*/ 32 w 75"/>
                  <a:gd name="T7" fmla="*/ 31 h 80"/>
                  <a:gd name="T8" fmla="*/ 53 w 75"/>
                  <a:gd name="T9" fmla="*/ 14 h 80"/>
                  <a:gd name="T10" fmla="*/ 75 w 75"/>
                  <a:gd name="T11" fmla="*/ 0 h 80"/>
                  <a:gd name="T12" fmla="*/ 61 w 75"/>
                  <a:gd name="T13" fmla="*/ 22 h 80"/>
                  <a:gd name="T14" fmla="*/ 44 w 75"/>
                  <a:gd name="T15" fmla="*/ 41 h 80"/>
                  <a:gd name="T16" fmla="*/ 26 w 75"/>
                  <a:gd name="T17" fmla="*/ 59 h 80"/>
                  <a:gd name="T18" fmla="*/ 10 w 75"/>
                  <a:gd name="T19" fmla="*/ 80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5"/>
                  <a:gd name="T31" fmla="*/ 0 h 80"/>
                  <a:gd name="T32" fmla="*/ 75 w 75"/>
                  <a:gd name="T33" fmla="*/ 80 h 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5" h="80">
                    <a:moveTo>
                      <a:pt x="10" y="80"/>
                    </a:moveTo>
                    <a:lnTo>
                      <a:pt x="0" y="71"/>
                    </a:lnTo>
                    <a:lnTo>
                      <a:pt x="15" y="51"/>
                    </a:lnTo>
                    <a:lnTo>
                      <a:pt x="32" y="31"/>
                    </a:lnTo>
                    <a:lnTo>
                      <a:pt x="53" y="14"/>
                    </a:lnTo>
                    <a:lnTo>
                      <a:pt x="75" y="0"/>
                    </a:lnTo>
                    <a:lnTo>
                      <a:pt x="61" y="22"/>
                    </a:lnTo>
                    <a:lnTo>
                      <a:pt x="44" y="41"/>
                    </a:lnTo>
                    <a:lnTo>
                      <a:pt x="26" y="59"/>
                    </a:lnTo>
                    <a:lnTo>
                      <a:pt x="10" y="80"/>
                    </a:lnTo>
                    <a:close/>
                  </a:path>
                </a:pathLst>
              </a:custGeom>
              <a:solidFill>
                <a:srgbClr val="F2CC6B"/>
              </a:solidFill>
              <a:ln w="9525">
                <a:noFill/>
                <a:round/>
                <a:headEnd/>
                <a:tailEnd/>
              </a:ln>
            </p:spPr>
            <p:txBody>
              <a:bodyPr/>
              <a:lstStyle/>
              <a:p>
                <a:endParaRPr lang="fr-FR"/>
              </a:p>
            </p:txBody>
          </p:sp>
          <p:sp>
            <p:nvSpPr>
              <p:cNvPr id="102" name="Freeform 83"/>
              <p:cNvSpPr>
                <a:spLocks/>
              </p:cNvSpPr>
              <p:nvPr/>
            </p:nvSpPr>
            <p:spPr bwMode="auto">
              <a:xfrm>
                <a:off x="3840" y="3107"/>
                <a:ext cx="9" cy="10"/>
              </a:xfrm>
              <a:custGeom>
                <a:avLst/>
                <a:gdLst>
                  <a:gd name="T0" fmla="*/ 21 w 55"/>
                  <a:gd name="T1" fmla="*/ 65 h 65"/>
                  <a:gd name="T2" fmla="*/ 0 w 55"/>
                  <a:gd name="T3" fmla="*/ 60 h 65"/>
                  <a:gd name="T4" fmla="*/ 50 w 55"/>
                  <a:gd name="T5" fmla="*/ 0 h 65"/>
                  <a:gd name="T6" fmla="*/ 55 w 55"/>
                  <a:gd name="T7" fmla="*/ 8 h 65"/>
                  <a:gd name="T8" fmla="*/ 55 w 55"/>
                  <a:gd name="T9" fmla="*/ 17 h 65"/>
                  <a:gd name="T10" fmla="*/ 46 w 55"/>
                  <a:gd name="T11" fmla="*/ 34 h 65"/>
                  <a:gd name="T12" fmla="*/ 32 w 55"/>
                  <a:gd name="T13" fmla="*/ 49 h 65"/>
                  <a:gd name="T14" fmla="*/ 21 w 55"/>
                  <a:gd name="T15" fmla="*/ 65 h 65"/>
                  <a:gd name="T16" fmla="*/ 0 60000 65536"/>
                  <a:gd name="T17" fmla="*/ 0 60000 65536"/>
                  <a:gd name="T18" fmla="*/ 0 60000 65536"/>
                  <a:gd name="T19" fmla="*/ 0 60000 65536"/>
                  <a:gd name="T20" fmla="*/ 0 60000 65536"/>
                  <a:gd name="T21" fmla="*/ 0 60000 65536"/>
                  <a:gd name="T22" fmla="*/ 0 60000 65536"/>
                  <a:gd name="T23" fmla="*/ 0 60000 65536"/>
                  <a:gd name="T24" fmla="*/ 0 w 55"/>
                  <a:gd name="T25" fmla="*/ 0 h 65"/>
                  <a:gd name="T26" fmla="*/ 55 w 55"/>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5" h="65">
                    <a:moveTo>
                      <a:pt x="21" y="65"/>
                    </a:moveTo>
                    <a:lnTo>
                      <a:pt x="0" y="60"/>
                    </a:lnTo>
                    <a:lnTo>
                      <a:pt x="50" y="0"/>
                    </a:lnTo>
                    <a:lnTo>
                      <a:pt x="55" y="8"/>
                    </a:lnTo>
                    <a:lnTo>
                      <a:pt x="55" y="17"/>
                    </a:lnTo>
                    <a:lnTo>
                      <a:pt x="46" y="34"/>
                    </a:lnTo>
                    <a:lnTo>
                      <a:pt x="32" y="49"/>
                    </a:lnTo>
                    <a:lnTo>
                      <a:pt x="21" y="65"/>
                    </a:lnTo>
                    <a:close/>
                  </a:path>
                </a:pathLst>
              </a:custGeom>
              <a:solidFill>
                <a:srgbClr val="F2CC6B"/>
              </a:solidFill>
              <a:ln w="9525">
                <a:noFill/>
                <a:round/>
                <a:headEnd/>
                <a:tailEnd/>
              </a:ln>
            </p:spPr>
            <p:txBody>
              <a:bodyPr/>
              <a:lstStyle/>
              <a:p>
                <a:endParaRPr lang="fr-FR"/>
              </a:p>
            </p:txBody>
          </p:sp>
          <p:sp>
            <p:nvSpPr>
              <p:cNvPr id="103" name="Freeform 84"/>
              <p:cNvSpPr>
                <a:spLocks/>
              </p:cNvSpPr>
              <p:nvPr/>
            </p:nvSpPr>
            <p:spPr bwMode="auto">
              <a:xfrm>
                <a:off x="3846" y="3108"/>
                <a:ext cx="13" cy="13"/>
              </a:xfrm>
              <a:custGeom>
                <a:avLst/>
                <a:gdLst>
                  <a:gd name="T0" fmla="*/ 10 w 74"/>
                  <a:gd name="T1" fmla="*/ 80 h 80"/>
                  <a:gd name="T2" fmla="*/ 0 w 74"/>
                  <a:gd name="T3" fmla="*/ 77 h 80"/>
                  <a:gd name="T4" fmla="*/ 14 w 74"/>
                  <a:gd name="T5" fmla="*/ 54 h 80"/>
                  <a:gd name="T6" fmla="*/ 33 w 74"/>
                  <a:gd name="T7" fmla="*/ 34 h 80"/>
                  <a:gd name="T8" fmla="*/ 74 w 74"/>
                  <a:gd name="T9" fmla="*/ 0 h 80"/>
                  <a:gd name="T10" fmla="*/ 66 w 74"/>
                  <a:gd name="T11" fmla="*/ 21 h 80"/>
                  <a:gd name="T12" fmla="*/ 51 w 74"/>
                  <a:gd name="T13" fmla="*/ 44 h 80"/>
                  <a:gd name="T14" fmla="*/ 32 w 74"/>
                  <a:gd name="T15" fmla="*/ 64 h 80"/>
                  <a:gd name="T16" fmla="*/ 10 w 74"/>
                  <a:gd name="T17" fmla="*/ 80 h 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4"/>
                  <a:gd name="T28" fmla="*/ 0 h 80"/>
                  <a:gd name="T29" fmla="*/ 74 w 74"/>
                  <a:gd name="T30" fmla="*/ 80 h 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4" h="80">
                    <a:moveTo>
                      <a:pt x="10" y="80"/>
                    </a:moveTo>
                    <a:lnTo>
                      <a:pt x="0" y="77"/>
                    </a:lnTo>
                    <a:lnTo>
                      <a:pt x="14" y="54"/>
                    </a:lnTo>
                    <a:lnTo>
                      <a:pt x="33" y="34"/>
                    </a:lnTo>
                    <a:lnTo>
                      <a:pt x="74" y="0"/>
                    </a:lnTo>
                    <a:lnTo>
                      <a:pt x="66" y="21"/>
                    </a:lnTo>
                    <a:lnTo>
                      <a:pt x="51" y="44"/>
                    </a:lnTo>
                    <a:lnTo>
                      <a:pt x="32" y="64"/>
                    </a:lnTo>
                    <a:lnTo>
                      <a:pt x="10" y="80"/>
                    </a:lnTo>
                    <a:close/>
                  </a:path>
                </a:pathLst>
              </a:custGeom>
              <a:solidFill>
                <a:srgbClr val="F2CC6B"/>
              </a:solidFill>
              <a:ln w="9525">
                <a:noFill/>
                <a:round/>
                <a:headEnd/>
                <a:tailEnd/>
              </a:ln>
            </p:spPr>
            <p:txBody>
              <a:bodyPr/>
              <a:lstStyle/>
              <a:p>
                <a:endParaRPr lang="fr-FR"/>
              </a:p>
            </p:txBody>
          </p:sp>
          <p:sp>
            <p:nvSpPr>
              <p:cNvPr id="104" name="Freeform 85"/>
              <p:cNvSpPr>
                <a:spLocks/>
              </p:cNvSpPr>
              <p:nvPr/>
            </p:nvSpPr>
            <p:spPr bwMode="auto">
              <a:xfrm>
                <a:off x="3995" y="3108"/>
                <a:ext cx="138" cy="139"/>
              </a:xfrm>
              <a:custGeom>
                <a:avLst/>
                <a:gdLst>
                  <a:gd name="T0" fmla="*/ 831 w 834"/>
                  <a:gd name="T1" fmla="*/ 293 h 837"/>
                  <a:gd name="T2" fmla="*/ 809 w 834"/>
                  <a:gd name="T3" fmla="*/ 317 h 837"/>
                  <a:gd name="T4" fmla="*/ 758 w 834"/>
                  <a:gd name="T5" fmla="*/ 275 h 837"/>
                  <a:gd name="T6" fmla="*/ 705 w 834"/>
                  <a:gd name="T7" fmla="*/ 235 h 837"/>
                  <a:gd name="T8" fmla="*/ 715 w 834"/>
                  <a:gd name="T9" fmla="*/ 272 h 837"/>
                  <a:gd name="T10" fmla="*/ 763 w 834"/>
                  <a:gd name="T11" fmla="*/ 324 h 837"/>
                  <a:gd name="T12" fmla="*/ 776 w 834"/>
                  <a:gd name="T13" fmla="*/ 352 h 837"/>
                  <a:gd name="T14" fmla="*/ 723 w 834"/>
                  <a:gd name="T15" fmla="*/ 355 h 837"/>
                  <a:gd name="T16" fmla="*/ 675 w 834"/>
                  <a:gd name="T17" fmla="*/ 307 h 837"/>
                  <a:gd name="T18" fmla="*/ 648 w 834"/>
                  <a:gd name="T19" fmla="*/ 296 h 837"/>
                  <a:gd name="T20" fmla="*/ 652 w 834"/>
                  <a:gd name="T21" fmla="*/ 327 h 837"/>
                  <a:gd name="T22" fmla="*/ 671 w 834"/>
                  <a:gd name="T23" fmla="*/ 351 h 837"/>
                  <a:gd name="T24" fmla="*/ 723 w 834"/>
                  <a:gd name="T25" fmla="*/ 395 h 837"/>
                  <a:gd name="T26" fmla="*/ 692 w 834"/>
                  <a:gd name="T27" fmla="*/ 434 h 837"/>
                  <a:gd name="T28" fmla="*/ 686 w 834"/>
                  <a:gd name="T29" fmla="*/ 436 h 837"/>
                  <a:gd name="T30" fmla="*/ 638 w 834"/>
                  <a:gd name="T31" fmla="*/ 386 h 837"/>
                  <a:gd name="T32" fmla="*/ 608 w 834"/>
                  <a:gd name="T33" fmla="*/ 359 h 837"/>
                  <a:gd name="T34" fmla="*/ 590 w 834"/>
                  <a:gd name="T35" fmla="*/ 356 h 837"/>
                  <a:gd name="T36" fmla="*/ 606 w 834"/>
                  <a:gd name="T37" fmla="*/ 394 h 837"/>
                  <a:gd name="T38" fmla="*/ 644 w 834"/>
                  <a:gd name="T39" fmla="*/ 437 h 837"/>
                  <a:gd name="T40" fmla="*/ 654 w 834"/>
                  <a:gd name="T41" fmla="*/ 466 h 837"/>
                  <a:gd name="T42" fmla="*/ 630 w 834"/>
                  <a:gd name="T43" fmla="*/ 485 h 837"/>
                  <a:gd name="T44" fmla="*/ 598 w 834"/>
                  <a:gd name="T45" fmla="*/ 467 h 837"/>
                  <a:gd name="T46" fmla="*/ 571 w 834"/>
                  <a:gd name="T47" fmla="*/ 436 h 837"/>
                  <a:gd name="T48" fmla="*/ 542 w 834"/>
                  <a:gd name="T49" fmla="*/ 419 h 837"/>
                  <a:gd name="T50" fmla="*/ 607 w 834"/>
                  <a:gd name="T51" fmla="*/ 513 h 837"/>
                  <a:gd name="T52" fmla="*/ 525 w 834"/>
                  <a:gd name="T53" fmla="*/ 508 h 837"/>
                  <a:gd name="T54" fmla="*/ 441 w 834"/>
                  <a:gd name="T55" fmla="*/ 419 h 837"/>
                  <a:gd name="T56" fmla="*/ 392 w 834"/>
                  <a:gd name="T57" fmla="*/ 389 h 837"/>
                  <a:gd name="T58" fmla="*/ 546 w 834"/>
                  <a:gd name="T59" fmla="*/ 571 h 837"/>
                  <a:gd name="T60" fmla="*/ 535 w 834"/>
                  <a:gd name="T61" fmla="*/ 589 h 837"/>
                  <a:gd name="T62" fmla="*/ 491 w 834"/>
                  <a:gd name="T63" fmla="*/ 583 h 837"/>
                  <a:gd name="T64" fmla="*/ 444 w 834"/>
                  <a:gd name="T65" fmla="*/ 539 h 837"/>
                  <a:gd name="T66" fmla="*/ 419 w 834"/>
                  <a:gd name="T67" fmla="*/ 541 h 837"/>
                  <a:gd name="T68" fmla="*/ 463 w 834"/>
                  <a:gd name="T69" fmla="*/ 594 h 837"/>
                  <a:gd name="T70" fmla="*/ 486 w 834"/>
                  <a:gd name="T71" fmla="*/ 627 h 837"/>
                  <a:gd name="T72" fmla="*/ 481 w 834"/>
                  <a:gd name="T73" fmla="*/ 644 h 837"/>
                  <a:gd name="T74" fmla="*/ 461 w 834"/>
                  <a:gd name="T75" fmla="*/ 660 h 837"/>
                  <a:gd name="T76" fmla="*/ 432 w 834"/>
                  <a:gd name="T77" fmla="*/ 639 h 837"/>
                  <a:gd name="T78" fmla="*/ 395 w 834"/>
                  <a:gd name="T79" fmla="*/ 596 h 837"/>
                  <a:gd name="T80" fmla="*/ 366 w 834"/>
                  <a:gd name="T81" fmla="*/ 580 h 837"/>
                  <a:gd name="T82" fmla="*/ 366 w 834"/>
                  <a:gd name="T83" fmla="*/ 609 h 837"/>
                  <a:gd name="T84" fmla="*/ 440 w 834"/>
                  <a:gd name="T85" fmla="*/ 678 h 837"/>
                  <a:gd name="T86" fmla="*/ 400 w 834"/>
                  <a:gd name="T87" fmla="*/ 718 h 837"/>
                  <a:gd name="T88" fmla="*/ 352 w 834"/>
                  <a:gd name="T89" fmla="*/ 673 h 837"/>
                  <a:gd name="T90" fmla="*/ 316 w 834"/>
                  <a:gd name="T91" fmla="*/ 643 h 837"/>
                  <a:gd name="T92" fmla="*/ 299 w 834"/>
                  <a:gd name="T93" fmla="*/ 651 h 837"/>
                  <a:gd name="T94" fmla="*/ 311 w 834"/>
                  <a:gd name="T95" fmla="*/ 679 h 837"/>
                  <a:gd name="T96" fmla="*/ 365 w 834"/>
                  <a:gd name="T97" fmla="*/ 724 h 837"/>
                  <a:gd name="T98" fmla="*/ 365 w 834"/>
                  <a:gd name="T99" fmla="*/ 756 h 837"/>
                  <a:gd name="T100" fmla="*/ 324 w 834"/>
                  <a:gd name="T101" fmla="*/ 766 h 837"/>
                  <a:gd name="T102" fmla="*/ 288 w 834"/>
                  <a:gd name="T103" fmla="*/ 722 h 837"/>
                  <a:gd name="T104" fmla="*/ 264 w 834"/>
                  <a:gd name="T105" fmla="*/ 701 h 837"/>
                  <a:gd name="T106" fmla="*/ 238 w 834"/>
                  <a:gd name="T107" fmla="*/ 708 h 837"/>
                  <a:gd name="T108" fmla="*/ 286 w 834"/>
                  <a:gd name="T109" fmla="*/ 837 h 837"/>
                  <a:gd name="T110" fmla="*/ 0 w 834"/>
                  <a:gd name="T111" fmla="*/ 545 h 837"/>
                  <a:gd name="T112" fmla="*/ 623 w 834"/>
                  <a:gd name="T113" fmla="*/ 65 h 837"/>
                  <a:gd name="T114" fmla="*/ 762 w 834"/>
                  <a:gd name="T115" fmla="*/ 208 h 83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834"/>
                  <a:gd name="T175" fmla="*/ 0 h 837"/>
                  <a:gd name="T176" fmla="*/ 834 w 834"/>
                  <a:gd name="T177" fmla="*/ 837 h 83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834" h="837">
                    <a:moveTo>
                      <a:pt x="834" y="281"/>
                    </a:moveTo>
                    <a:lnTo>
                      <a:pt x="831" y="293"/>
                    </a:lnTo>
                    <a:lnTo>
                      <a:pt x="825" y="301"/>
                    </a:lnTo>
                    <a:lnTo>
                      <a:pt x="809" y="317"/>
                    </a:lnTo>
                    <a:lnTo>
                      <a:pt x="784" y="298"/>
                    </a:lnTo>
                    <a:lnTo>
                      <a:pt x="758" y="275"/>
                    </a:lnTo>
                    <a:lnTo>
                      <a:pt x="732" y="253"/>
                    </a:lnTo>
                    <a:lnTo>
                      <a:pt x="705" y="235"/>
                    </a:lnTo>
                    <a:lnTo>
                      <a:pt x="698" y="243"/>
                    </a:lnTo>
                    <a:lnTo>
                      <a:pt x="715" y="272"/>
                    </a:lnTo>
                    <a:lnTo>
                      <a:pt x="740" y="299"/>
                    </a:lnTo>
                    <a:lnTo>
                      <a:pt x="763" y="324"/>
                    </a:lnTo>
                    <a:lnTo>
                      <a:pt x="772" y="338"/>
                    </a:lnTo>
                    <a:lnTo>
                      <a:pt x="776" y="352"/>
                    </a:lnTo>
                    <a:lnTo>
                      <a:pt x="744" y="377"/>
                    </a:lnTo>
                    <a:lnTo>
                      <a:pt x="723" y="355"/>
                    </a:lnTo>
                    <a:lnTo>
                      <a:pt x="699" y="330"/>
                    </a:lnTo>
                    <a:lnTo>
                      <a:pt x="675" y="307"/>
                    </a:lnTo>
                    <a:lnTo>
                      <a:pt x="662" y="300"/>
                    </a:lnTo>
                    <a:lnTo>
                      <a:pt x="648" y="296"/>
                    </a:lnTo>
                    <a:lnTo>
                      <a:pt x="647" y="313"/>
                    </a:lnTo>
                    <a:lnTo>
                      <a:pt x="652" y="327"/>
                    </a:lnTo>
                    <a:lnTo>
                      <a:pt x="659" y="339"/>
                    </a:lnTo>
                    <a:lnTo>
                      <a:pt x="671" y="351"/>
                    </a:lnTo>
                    <a:lnTo>
                      <a:pt x="697" y="372"/>
                    </a:lnTo>
                    <a:lnTo>
                      <a:pt x="723" y="395"/>
                    </a:lnTo>
                    <a:lnTo>
                      <a:pt x="705" y="424"/>
                    </a:lnTo>
                    <a:lnTo>
                      <a:pt x="692" y="434"/>
                    </a:lnTo>
                    <a:lnTo>
                      <a:pt x="687" y="435"/>
                    </a:lnTo>
                    <a:lnTo>
                      <a:pt x="686" y="436"/>
                    </a:lnTo>
                    <a:lnTo>
                      <a:pt x="676" y="431"/>
                    </a:lnTo>
                    <a:lnTo>
                      <a:pt x="638" y="386"/>
                    </a:lnTo>
                    <a:lnTo>
                      <a:pt x="616" y="366"/>
                    </a:lnTo>
                    <a:lnTo>
                      <a:pt x="608" y="359"/>
                    </a:lnTo>
                    <a:lnTo>
                      <a:pt x="605" y="358"/>
                    </a:lnTo>
                    <a:lnTo>
                      <a:pt x="590" y="356"/>
                    </a:lnTo>
                    <a:lnTo>
                      <a:pt x="583" y="363"/>
                    </a:lnTo>
                    <a:lnTo>
                      <a:pt x="606" y="394"/>
                    </a:lnTo>
                    <a:lnTo>
                      <a:pt x="632" y="423"/>
                    </a:lnTo>
                    <a:lnTo>
                      <a:pt x="644" y="437"/>
                    </a:lnTo>
                    <a:lnTo>
                      <a:pt x="652" y="451"/>
                    </a:lnTo>
                    <a:lnTo>
                      <a:pt x="654" y="466"/>
                    </a:lnTo>
                    <a:lnTo>
                      <a:pt x="648" y="481"/>
                    </a:lnTo>
                    <a:lnTo>
                      <a:pt x="630" y="485"/>
                    </a:lnTo>
                    <a:lnTo>
                      <a:pt x="613" y="479"/>
                    </a:lnTo>
                    <a:lnTo>
                      <a:pt x="598" y="467"/>
                    </a:lnTo>
                    <a:lnTo>
                      <a:pt x="585" y="451"/>
                    </a:lnTo>
                    <a:lnTo>
                      <a:pt x="571" y="436"/>
                    </a:lnTo>
                    <a:lnTo>
                      <a:pt x="557" y="423"/>
                    </a:lnTo>
                    <a:lnTo>
                      <a:pt x="542" y="419"/>
                    </a:lnTo>
                    <a:lnTo>
                      <a:pt x="525" y="424"/>
                    </a:lnTo>
                    <a:lnTo>
                      <a:pt x="607" y="513"/>
                    </a:lnTo>
                    <a:lnTo>
                      <a:pt x="569" y="550"/>
                    </a:lnTo>
                    <a:lnTo>
                      <a:pt x="525" y="508"/>
                    </a:lnTo>
                    <a:lnTo>
                      <a:pt x="485" y="461"/>
                    </a:lnTo>
                    <a:lnTo>
                      <a:pt x="441" y="419"/>
                    </a:lnTo>
                    <a:lnTo>
                      <a:pt x="417" y="402"/>
                    </a:lnTo>
                    <a:lnTo>
                      <a:pt x="392" y="389"/>
                    </a:lnTo>
                    <a:lnTo>
                      <a:pt x="390" y="402"/>
                    </a:lnTo>
                    <a:lnTo>
                      <a:pt x="546" y="571"/>
                    </a:lnTo>
                    <a:lnTo>
                      <a:pt x="543" y="580"/>
                    </a:lnTo>
                    <a:lnTo>
                      <a:pt x="535" y="589"/>
                    </a:lnTo>
                    <a:lnTo>
                      <a:pt x="518" y="604"/>
                    </a:lnTo>
                    <a:lnTo>
                      <a:pt x="491" y="583"/>
                    </a:lnTo>
                    <a:lnTo>
                      <a:pt x="468" y="560"/>
                    </a:lnTo>
                    <a:lnTo>
                      <a:pt x="444" y="539"/>
                    </a:lnTo>
                    <a:lnTo>
                      <a:pt x="417" y="524"/>
                    </a:lnTo>
                    <a:lnTo>
                      <a:pt x="419" y="541"/>
                    </a:lnTo>
                    <a:lnTo>
                      <a:pt x="429" y="559"/>
                    </a:lnTo>
                    <a:lnTo>
                      <a:pt x="463" y="594"/>
                    </a:lnTo>
                    <a:lnTo>
                      <a:pt x="478" y="611"/>
                    </a:lnTo>
                    <a:lnTo>
                      <a:pt x="486" y="627"/>
                    </a:lnTo>
                    <a:lnTo>
                      <a:pt x="485" y="636"/>
                    </a:lnTo>
                    <a:lnTo>
                      <a:pt x="481" y="644"/>
                    </a:lnTo>
                    <a:lnTo>
                      <a:pt x="474" y="652"/>
                    </a:lnTo>
                    <a:lnTo>
                      <a:pt x="461" y="660"/>
                    </a:lnTo>
                    <a:lnTo>
                      <a:pt x="446" y="652"/>
                    </a:lnTo>
                    <a:lnTo>
                      <a:pt x="432" y="639"/>
                    </a:lnTo>
                    <a:lnTo>
                      <a:pt x="408" y="609"/>
                    </a:lnTo>
                    <a:lnTo>
                      <a:pt x="395" y="596"/>
                    </a:lnTo>
                    <a:lnTo>
                      <a:pt x="381" y="586"/>
                    </a:lnTo>
                    <a:lnTo>
                      <a:pt x="366" y="580"/>
                    </a:lnTo>
                    <a:lnTo>
                      <a:pt x="348" y="583"/>
                    </a:lnTo>
                    <a:lnTo>
                      <a:pt x="366" y="609"/>
                    </a:lnTo>
                    <a:lnTo>
                      <a:pt x="389" y="632"/>
                    </a:lnTo>
                    <a:lnTo>
                      <a:pt x="440" y="678"/>
                    </a:lnTo>
                    <a:lnTo>
                      <a:pt x="421" y="702"/>
                    </a:lnTo>
                    <a:lnTo>
                      <a:pt x="400" y="718"/>
                    </a:lnTo>
                    <a:lnTo>
                      <a:pt x="374" y="698"/>
                    </a:lnTo>
                    <a:lnTo>
                      <a:pt x="352" y="673"/>
                    </a:lnTo>
                    <a:lnTo>
                      <a:pt x="329" y="651"/>
                    </a:lnTo>
                    <a:lnTo>
                      <a:pt x="316" y="643"/>
                    </a:lnTo>
                    <a:lnTo>
                      <a:pt x="303" y="639"/>
                    </a:lnTo>
                    <a:lnTo>
                      <a:pt x="299" y="651"/>
                    </a:lnTo>
                    <a:lnTo>
                      <a:pt x="300" y="661"/>
                    </a:lnTo>
                    <a:lnTo>
                      <a:pt x="311" y="679"/>
                    </a:lnTo>
                    <a:lnTo>
                      <a:pt x="348" y="710"/>
                    </a:lnTo>
                    <a:lnTo>
                      <a:pt x="365" y="724"/>
                    </a:lnTo>
                    <a:lnTo>
                      <a:pt x="372" y="739"/>
                    </a:lnTo>
                    <a:lnTo>
                      <a:pt x="365" y="756"/>
                    </a:lnTo>
                    <a:lnTo>
                      <a:pt x="338" y="776"/>
                    </a:lnTo>
                    <a:lnTo>
                      <a:pt x="324" y="766"/>
                    </a:lnTo>
                    <a:lnTo>
                      <a:pt x="311" y="753"/>
                    </a:lnTo>
                    <a:lnTo>
                      <a:pt x="288" y="722"/>
                    </a:lnTo>
                    <a:lnTo>
                      <a:pt x="276" y="709"/>
                    </a:lnTo>
                    <a:lnTo>
                      <a:pt x="264" y="701"/>
                    </a:lnTo>
                    <a:lnTo>
                      <a:pt x="252" y="699"/>
                    </a:lnTo>
                    <a:lnTo>
                      <a:pt x="238" y="708"/>
                    </a:lnTo>
                    <a:lnTo>
                      <a:pt x="317" y="797"/>
                    </a:lnTo>
                    <a:lnTo>
                      <a:pt x="286" y="837"/>
                    </a:lnTo>
                    <a:lnTo>
                      <a:pt x="0" y="560"/>
                    </a:lnTo>
                    <a:lnTo>
                      <a:pt x="0" y="545"/>
                    </a:lnTo>
                    <a:lnTo>
                      <a:pt x="546" y="0"/>
                    </a:lnTo>
                    <a:lnTo>
                      <a:pt x="623" y="65"/>
                    </a:lnTo>
                    <a:lnTo>
                      <a:pt x="693" y="135"/>
                    </a:lnTo>
                    <a:lnTo>
                      <a:pt x="762" y="208"/>
                    </a:lnTo>
                    <a:lnTo>
                      <a:pt x="834" y="281"/>
                    </a:lnTo>
                    <a:close/>
                  </a:path>
                </a:pathLst>
              </a:custGeom>
              <a:solidFill>
                <a:srgbClr val="F2CC6B"/>
              </a:solidFill>
              <a:ln w="9525">
                <a:noFill/>
                <a:round/>
                <a:headEnd/>
                <a:tailEnd/>
              </a:ln>
            </p:spPr>
            <p:txBody>
              <a:bodyPr/>
              <a:lstStyle/>
              <a:p>
                <a:endParaRPr lang="fr-FR"/>
              </a:p>
            </p:txBody>
          </p:sp>
          <p:sp>
            <p:nvSpPr>
              <p:cNvPr id="105" name="Freeform 86"/>
              <p:cNvSpPr>
                <a:spLocks/>
              </p:cNvSpPr>
              <p:nvPr/>
            </p:nvSpPr>
            <p:spPr bwMode="auto">
              <a:xfrm>
                <a:off x="3915" y="3109"/>
                <a:ext cx="10" cy="19"/>
              </a:xfrm>
              <a:custGeom>
                <a:avLst/>
                <a:gdLst>
                  <a:gd name="T0" fmla="*/ 64 w 64"/>
                  <a:gd name="T1" fmla="*/ 110 h 110"/>
                  <a:gd name="T2" fmla="*/ 53 w 64"/>
                  <a:gd name="T3" fmla="*/ 101 h 110"/>
                  <a:gd name="T4" fmla="*/ 41 w 64"/>
                  <a:gd name="T5" fmla="*/ 89 h 110"/>
                  <a:gd name="T6" fmla="*/ 22 w 64"/>
                  <a:gd name="T7" fmla="*/ 60 h 110"/>
                  <a:gd name="T8" fmla="*/ 8 w 64"/>
                  <a:gd name="T9" fmla="*/ 28 h 110"/>
                  <a:gd name="T10" fmla="*/ 0 w 64"/>
                  <a:gd name="T11" fmla="*/ 0 h 110"/>
                  <a:gd name="T12" fmla="*/ 14 w 64"/>
                  <a:gd name="T13" fmla="*/ 9 h 110"/>
                  <a:gd name="T14" fmla="*/ 27 w 64"/>
                  <a:gd name="T15" fmla="*/ 20 h 110"/>
                  <a:gd name="T16" fmla="*/ 46 w 64"/>
                  <a:gd name="T17" fmla="*/ 48 h 110"/>
                  <a:gd name="T18" fmla="*/ 58 w 64"/>
                  <a:gd name="T19" fmla="*/ 80 h 110"/>
                  <a:gd name="T20" fmla="*/ 64 w 64"/>
                  <a:gd name="T21" fmla="*/ 110 h 1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4"/>
                  <a:gd name="T34" fmla="*/ 0 h 110"/>
                  <a:gd name="T35" fmla="*/ 64 w 64"/>
                  <a:gd name="T36" fmla="*/ 110 h 1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4" h="110">
                    <a:moveTo>
                      <a:pt x="64" y="110"/>
                    </a:moveTo>
                    <a:lnTo>
                      <a:pt x="53" y="101"/>
                    </a:lnTo>
                    <a:lnTo>
                      <a:pt x="41" y="89"/>
                    </a:lnTo>
                    <a:lnTo>
                      <a:pt x="22" y="60"/>
                    </a:lnTo>
                    <a:lnTo>
                      <a:pt x="8" y="28"/>
                    </a:lnTo>
                    <a:lnTo>
                      <a:pt x="0" y="0"/>
                    </a:lnTo>
                    <a:lnTo>
                      <a:pt x="14" y="9"/>
                    </a:lnTo>
                    <a:lnTo>
                      <a:pt x="27" y="20"/>
                    </a:lnTo>
                    <a:lnTo>
                      <a:pt x="46" y="48"/>
                    </a:lnTo>
                    <a:lnTo>
                      <a:pt x="58" y="80"/>
                    </a:lnTo>
                    <a:lnTo>
                      <a:pt x="64" y="110"/>
                    </a:lnTo>
                    <a:close/>
                  </a:path>
                </a:pathLst>
              </a:custGeom>
              <a:solidFill>
                <a:srgbClr val="000000"/>
              </a:solidFill>
              <a:ln w="9525">
                <a:noFill/>
                <a:round/>
                <a:headEnd/>
                <a:tailEnd/>
              </a:ln>
            </p:spPr>
            <p:txBody>
              <a:bodyPr/>
              <a:lstStyle/>
              <a:p>
                <a:endParaRPr lang="fr-FR"/>
              </a:p>
            </p:txBody>
          </p:sp>
          <p:sp>
            <p:nvSpPr>
              <p:cNvPr id="106" name="Freeform 87"/>
              <p:cNvSpPr>
                <a:spLocks/>
              </p:cNvSpPr>
              <p:nvPr/>
            </p:nvSpPr>
            <p:spPr bwMode="auto">
              <a:xfrm>
                <a:off x="3949" y="3109"/>
                <a:ext cx="22" cy="28"/>
              </a:xfrm>
              <a:custGeom>
                <a:avLst/>
                <a:gdLst>
                  <a:gd name="T0" fmla="*/ 80 w 133"/>
                  <a:gd name="T1" fmla="*/ 26 h 171"/>
                  <a:gd name="T2" fmla="*/ 75 w 133"/>
                  <a:gd name="T3" fmla="*/ 39 h 171"/>
                  <a:gd name="T4" fmla="*/ 65 w 133"/>
                  <a:gd name="T5" fmla="*/ 47 h 171"/>
                  <a:gd name="T6" fmla="*/ 37 w 133"/>
                  <a:gd name="T7" fmla="*/ 22 h 171"/>
                  <a:gd name="T8" fmla="*/ 28 w 133"/>
                  <a:gd name="T9" fmla="*/ 28 h 171"/>
                  <a:gd name="T10" fmla="*/ 23 w 133"/>
                  <a:gd name="T11" fmla="*/ 40 h 171"/>
                  <a:gd name="T12" fmla="*/ 25 w 133"/>
                  <a:gd name="T13" fmla="*/ 65 h 171"/>
                  <a:gd name="T14" fmla="*/ 36 w 133"/>
                  <a:gd name="T15" fmla="*/ 69 h 171"/>
                  <a:gd name="T16" fmla="*/ 48 w 133"/>
                  <a:gd name="T17" fmla="*/ 67 h 171"/>
                  <a:gd name="T18" fmla="*/ 71 w 133"/>
                  <a:gd name="T19" fmla="*/ 60 h 171"/>
                  <a:gd name="T20" fmla="*/ 96 w 133"/>
                  <a:gd name="T21" fmla="*/ 56 h 171"/>
                  <a:gd name="T22" fmla="*/ 106 w 133"/>
                  <a:gd name="T23" fmla="*/ 59 h 171"/>
                  <a:gd name="T24" fmla="*/ 117 w 133"/>
                  <a:gd name="T25" fmla="*/ 70 h 171"/>
                  <a:gd name="T26" fmla="*/ 128 w 133"/>
                  <a:gd name="T27" fmla="*/ 87 h 171"/>
                  <a:gd name="T28" fmla="*/ 133 w 133"/>
                  <a:gd name="T29" fmla="*/ 106 h 171"/>
                  <a:gd name="T30" fmla="*/ 133 w 133"/>
                  <a:gd name="T31" fmla="*/ 126 h 171"/>
                  <a:gd name="T32" fmla="*/ 130 w 133"/>
                  <a:gd name="T33" fmla="*/ 145 h 171"/>
                  <a:gd name="T34" fmla="*/ 114 w 133"/>
                  <a:gd name="T35" fmla="*/ 163 h 171"/>
                  <a:gd name="T36" fmla="*/ 93 w 133"/>
                  <a:gd name="T37" fmla="*/ 171 h 171"/>
                  <a:gd name="T38" fmla="*/ 69 w 133"/>
                  <a:gd name="T39" fmla="*/ 170 h 171"/>
                  <a:gd name="T40" fmla="*/ 48 w 133"/>
                  <a:gd name="T41" fmla="*/ 162 h 171"/>
                  <a:gd name="T42" fmla="*/ 24 w 133"/>
                  <a:gd name="T43" fmla="*/ 131 h 171"/>
                  <a:gd name="T44" fmla="*/ 7 w 133"/>
                  <a:gd name="T45" fmla="*/ 95 h 171"/>
                  <a:gd name="T46" fmla="*/ 0 w 133"/>
                  <a:gd name="T47" fmla="*/ 57 h 171"/>
                  <a:gd name="T48" fmla="*/ 1 w 133"/>
                  <a:gd name="T49" fmla="*/ 39 h 171"/>
                  <a:gd name="T50" fmla="*/ 4 w 133"/>
                  <a:gd name="T51" fmla="*/ 22 h 171"/>
                  <a:gd name="T52" fmla="*/ 23 w 133"/>
                  <a:gd name="T53" fmla="*/ 8 h 171"/>
                  <a:gd name="T54" fmla="*/ 48 w 133"/>
                  <a:gd name="T55" fmla="*/ 0 h 171"/>
                  <a:gd name="T56" fmla="*/ 60 w 133"/>
                  <a:gd name="T57" fmla="*/ 0 h 171"/>
                  <a:gd name="T58" fmla="*/ 69 w 133"/>
                  <a:gd name="T59" fmla="*/ 4 h 171"/>
                  <a:gd name="T60" fmla="*/ 77 w 133"/>
                  <a:gd name="T61" fmla="*/ 12 h 171"/>
                  <a:gd name="T62" fmla="*/ 80 w 133"/>
                  <a:gd name="T63" fmla="*/ 26 h 17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3"/>
                  <a:gd name="T97" fmla="*/ 0 h 171"/>
                  <a:gd name="T98" fmla="*/ 133 w 133"/>
                  <a:gd name="T99" fmla="*/ 171 h 17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3" h="171">
                    <a:moveTo>
                      <a:pt x="80" y="26"/>
                    </a:moveTo>
                    <a:lnTo>
                      <a:pt x="75" y="39"/>
                    </a:lnTo>
                    <a:lnTo>
                      <a:pt x="65" y="47"/>
                    </a:lnTo>
                    <a:lnTo>
                      <a:pt x="37" y="22"/>
                    </a:lnTo>
                    <a:lnTo>
                      <a:pt x="28" y="28"/>
                    </a:lnTo>
                    <a:lnTo>
                      <a:pt x="23" y="40"/>
                    </a:lnTo>
                    <a:lnTo>
                      <a:pt x="25" y="65"/>
                    </a:lnTo>
                    <a:lnTo>
                      <a:pt x="36" y="69"/>
                    </a:lnTo>
                    <a:lnTo>
                      <a:pt x="48" y="67"/>
                    </a:lnTo>
                    <a:lnTo>
                      <a:pt x="71" y="60"/>
                    </a:lnTo>
                    <a:lnTo>
                      <a:pt x="96" y="56"/>
                    </a:lnTo>
                    <a:lnTo>
                      <a:pt x="106" y="59"/>
                    </a:lnTo>
                    <a:lnTo>
                      <a:pt x="117" y="70"/>
                    </a:lnTo>
                    <a:lnTo>
                      <a:pt x="128" y="87"/>
                    </a:lnTo>
                    <a:lnTo>
                      <a:pt x="133" y="106"/>
                    </a:lnTo>
                    <a:lnTo>
                      <a:pt x="133" y="126"/>
                    </a:lnTo>
                    <a:lnTo>
                      <a:pt x="130" y="145"/>
                    </a:lnTo>
                    <a:lnTo>
                      <a:pt x="114" y="163"/>
                    </a:lnTo>
                    <a:lnTo>
                      <a:pt x="93" y="171"/>
                    </a:lnTo>
                    <a:lnTo>
                      <a:pt x="69" y="170"/>
                    </a:lnTo>
                    <a:lnTo>
                      <a:pt x="48" y="162"/>
                    </a:lnTo>
                    <a:lnTo>
                      <a:pt x="24" y="131"/>
                    </a:lnTo>
                    <a:lnTo>
                      <a:pt x="7" y="95"/>
                    </a:lnTo>
                    <a:lnTo>
                      <a:pt x="0" y="57"/>
                    </a:lnTo>
                    <a:lnTo>
                      <a:pt x="1" y="39"/>
                    </a:lnTo>
                    <a:lnTo>
                      <a:pt x="4" y="22"/>
                    </a:lnTo>
                    <a:lnTo>
                      <a:pt x="23" y="8"/>
                    </a:lnTo>
                    <a:lnTo>
                      <a:pt x="48" y="0"/>
                    </a:lnTo>
                    <a:lnTo>
                      <a:pt x="60" y="0"/>
                    </a:lnTo>
                    <a:lnTo>
                      <a:pt x="69" y="4"/>
                    </a:lnTo>
                    <a:lnTo>
                      <a:pt x="77" y="12"/>
                    </a:lnTo>
                    <a:lnTo>
                      <a:pt x="80" y="26"/>
                    </a:lnTo>
                    <a:close/>
                  </a:path>
                </a:pathLst>
              </a:custGeom>
              <a:solidFill>
                <a:srgbClr val="000000"/>
              </a:solidFill>
              <a:ln w="9525">
                <a:noFill/>
                <a:round/>
                <a:headEnd/>
                <a:tailEnd/>
              </a:ln>
            </p:spPr>
            <p:txBody>
              <a:bodyPr/>
              <a:lstStyle/>
              <a:p>
                <a:endParaRPr lang="fr-FR"/>
              </a:p>
            </p:txBody>
          </p:sp>
          <p:sp>
            <p:nvSpPr>
              <p:cNvPr id="107" name="Freeform 88"/>
              <p:cNvSpPr>
                <a:spLocks/>
              </p:cNvSpPr>
              <p:nvPr/>
            </p:nvSpPr>
            <p:spPr bwMode="auto">
              <a:xfrm>
                <a:off x="3891" y="3110"/>
                <a:ext cx="11" cy="7"/>
              </a:xfrm>
              <a:custGeom>
                <a:avLst/>
                <a:gdLst>
                  <a:gd name="T0" fmla="*/ 67 w 67"/>
                  <a:gd name="T1" fmla="*/ 0 h 39"/>
                  <a:gd name="T2" fmla="*/ 0 w 67"/>
                  <a:gd name="T3" fmla="*/ 39 h 39"/>
                  <a:gd name="T4" fmla="*/ 34 w 67"/>
                  <a:gd name="T5" fmla="*/ 15 h 39"/>
                  <a:gd name="T6" fmla="*/ 67 w 67"/>
                  <a:gd name="T7" fmla="*/ 0 h 39"/>
                  <a:gd name="T8" fmla="*/ 0 60000 65536"/>
                  <a:gd name="T9" fmla="*/ 0 60000 65536"/>
                  <a:gd name="T10" fmla="*/ 0 60000 65536"/>
                  <a:gd name="T11" fmla="*/ 0 60000 65536"/>
                  <a:gd name="T12" fmla="*/ 0 w 67"/>
                  <a:gd name="T13" fmla="*/ 0 h 39"/>
                  <a:gd name="T14" fmla="*/ 67 w 67"/>
                  <a:gd name="T15" fmla="*/ 39 h 39"/>
                </a:gdLst>
                <a:ahLst/>
                <a:cxnLst>
                  <a:cxn ang="T8">
                    <a:pos x="T0" y="T1"/>
                  </a:cxn>
                  <a:cxn ang="T9">
                    <a:pos x="T2" y="T3"/>
                  </a:cxn>
                  <a:cxn ang="T10">
                    <a:pos x="T4" y="T5"/>
                  </a:cxn>
                  <a:cxn ang="T11">
                    <a:pos x="T6" y="T7"/>
                  </a:cxn>
                </a:cxnLst>
                <a:rect l="T12" t="T13" r="T14" b="T15"/>
                <a:pathLst>
                  <a:path w="67" h="39">
                    <a:moveTo>
                      <a:pt x="67" y="0"/>
                    </a:moveTo>
                    <a:lnTo>
                      <a:pt x="0" y="39"/>
                    </a:lnTo>
                    <a:lnTo>
                      <a:pt x="34" y="15"/>
                    </a:lnTo>
                    <a:lnTo>
                      <a:pt x="67" y="0"/>
                    </a:lnTo>
                    <a:close/>
                  </a:path>
                </a:pathLst>
              </a:custGeom>
              <a:solidFill>
                <a:srgbClr val="F2CC6B"/>
              </a:solidFill>
              <a:ln w="9525">
                <a:noFill/>
                <a:round/>
                <a:headEnd/>
                <a:tailEnd/>
              </a:ln>
            </p:spPr>
            <p:txBody>
              <a:bodyPr/>
              <a:lstStyle/>
              <a:p>
                <a:endParaRPr lang="fr-FR"/>
              </a:p>
            </p:txBody>
          </p:sp>
          <p:sp>
            <p:nvSpPr>
              <p:cNvPr id="108" name="Freeform 89"/>
              <p:cNvSpPr>
                <a:spLocks/>
              </p:cNvSpPr>
              <p:nvPr/>
            </p:nvSpPr>
            <p:spPr bwMode="auto">
              <a:xfrm>
                <a:off x="3855" y="3111"/>
                <a:ext cx="7" cy="11"/>
              </a:xfrm>
              <a:custGeom>
                <a:avLst/>
                <a:gdLst>
                  <a:gd name="T0" fmla="*/ 7 w 43"/>
                  <a:gd name="T1" fmla="*/ 65 h 65"/>
                  <a:gd name="T2" fmla="*/ 0 w 43"/>
                  <a:gd name="T3" fmla="*/ 65 h 65"/>
                  <a:gd name="T4" fmla="*/ 43 w 43"/>
                  <a:gd name="T5" fmla="*/ 0 h 65"/>
                  <a:gd name="T6" fmla="*/ 41 w 43"/>
                  <a:gd name="T7" fmla="*/ 20 h 65"/>
                  <a:gd name="T8" fmla="*/ 32 w 43"/>
                  <a:gd name="T9" fmla="*/ 39 h 65"/>
                  <a:gd name="T10" fmla="*/ 7 w 43"/>
                  <a:gd name="T11" fmla="*/ 65 h 65"/>
                  <a:gd name="T12" fmla="*/ 0 60000 65536"/>
                  <a:gd name="T13" fmla="*/ 0 60000 65536"/>
                  <a:gd name="T14" fmla="*/ 0 60000 65536"/>
                  <a:gd name="T15" fmla="*/ 0 60000 65536"/>
                  <a:gd name="T16" fmla="*/ 0 60000 65536"/>
                  <a:gd name="T17" fmla="*/ 0 60000 65536"/>
                  <a:gd name="T18" fmla="*/ 0 w 43"/>
                  <a:gd name="T19" fmla="*/ 0 h 65"/>
                  <a:gd name="T20" fmla="*/ 43 w 43"/>
                  <a:gd name="T21" fmla="*/ 65 h 65"/>
                </a:gdLst>
                <a:ahLst/>
                <a:cxnLst>
                  <a:cxn ang="T12">
                    <a:pos x="T0" y="T1"/>
                  </a:cxn>
                  <a:cxn ang="T13">
                    <a:pos x="T2" y="T3"/>
                  </a:cxn>
                  <a:cxn ang="T14">
                    <a:pos x="T4" y="T5"/>
                  </a:cxn>
                  <a:cxn ang="T15">
                    <a:pos x="T6" y="T7"/>
                  </a:cxn>
                  <a:cxn ang="T16">
                    <a:pos x="T8" y="T9"/>
                  </a:cxn>
                  <a:cxn ang="T17">
                    <a:pos x="T10" y="T11"/>
                  </a:cxn>
                </a:cxnLst>
                <a:rect l="T18" t="T19" r="T20" b="T21"/>
                <a:pathLst>
                  <a:path w="43" h="65">
                    <a:moveTo>
                      <a:pt x="7" y="65"/>
                    </a:moveTo>
                    <a:lnTo>
                      <a:pt x="0" y="65"/>
                    </a:lnTo>
                    <a:lnTo>
                      <a:pt x="43" y="0"/>
                    </a:lnTo>
                    <a:lnTo>
                      <a:pt x="41" y="20"/>
                    </a:lnTo>
                    <a:lnTo>
                      <a:pt x="32" y="39"/>
                    </a:lnTo>
                    <a:lnTo>
                      <a:pt x="7" y="65"/>
                    </a:lnTo>
                    <a:close/>
                  </a:path>
                </a:pathLst>
              </a:custGeom>
              <a:solidFill>
                <a:srgbClr val="F2CC6B"/>
              </a:solidFill>
              <a:ln w="9525">
                <a:noFill/>
                <a:round/>
                <a:headEnd/>
                <a:tailEnd/>
              </a:ln>
            </p:spPr>
            <p:txBody>
              <a:bodyPr/>
              <a:lstStyle/>
              <a:p>
                <a:endParaRPr lang="fr-FR"/>
              </a:p>
            </p:txBody>
          </p:sp>
          <p:sp>
            <p:nvSpPr>
              <p:cNvPr id="109" name="Freeform 90"/>
              <p:cNvSpPr>
                <a:spLocks/>
              </p:cNvSpPr>
              <p:nvPr/>
            </p:nvSpPr>
            <p:spPr bwMode="auto">
              <a:xfrm>
                <a:off x="3903" y="3116"/>
                <a:ext cx="11" cy="18"/>
              </a:xfrm>
              <a:custGeom>
                <a:avLst/>
                <a:gdLst>
                  <a:gd name="T0" fmla="*/ 68 w 68"/>
                  <a:gd name="T1" fmla="*/ 102 h 107"/>
                  <a:gd name="T2" fmla="*/ 52 w 68"/>
                  <a:gd name="T3" fmla="*/ 107 h 107"/>
                  <a:gd name="T4" fmla="*/ 43 w 68"/>
                  <a:gd name="T5" fmla="*/ 98 h 107"/>
                  <a:gd name="T6" fmla="*/ 35 w 68"/>
                  <a:gd name="T7" fmla="*/ 82 h 107"/>
                  <a:gd name="T8" fmla="*/ 25 w 68"/>
                  <a:gd name="T9" fmla="*/ 69 h 107"/>
                  <a:gd name="T10" fmla="*/ 0 w 68"/>
                  <a:gd name="T11" fmla="*/ 0 h 107"/>
                  <a:gd name="T12" fmla="*/ 24 w 68"/>
                  <a:gd name="T13" fmla="*/ 18 h 107"/>
                  <a:gd name="T14" fmla="*/ 43 w 68"/>
                  <a:gd name="T15" fmla="*/ 44 h 107"/>
                  <a:gd name="T16" fmla="*/ 58 w 68"/>
                  <a:gd name="T17" fmla="*/ 72 h 107"/>
                  <a:gd name="T18" fmla="*/ 68 w 68"/>
                  <a:gd name="T19" fmla="*/ 102 h 10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8"/>
                  <a:gd name="T31" fmla="*/ 0 h 107"/>
                  <a:gd name="T32" fmla="*/ 68 w 68"/>
                  <a:gd name="T33" fmla="*/ 107 h 10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8" h="107">
                    <a:moveTo>
                      <a:pt x="68" y="102"/>
                    </a:moveTo>
                    <a:lnTo>
                      <a:pt x="52" y="107"/>
                    </a:lnTo>
                    <a:lnTo>
                      <a:pt x="43" y="98"/>
                    </a:lnTo>
                    <a:lnTo>
                      <a:pt x="35" y="82"/>
                    </a:lnTo>
                    <a:lnTo>
                      <a:pt x="25" y="69"/>
                    </a:lnTo>
                    <a:lnTo>
                      <a:pt x="0" y="0"/>
                    </a:lnTo>
                    <a:lnTo>
                      <a:pt x="24" y="18"/>
                    </a:lnTo>
                    <a:lnTo>
                      <a:pt x="43" y="44"/>
                    </a:lnTo>
                    <a:lnTo>
                      <a:pt x="58" y="72"/>
                    </a:lnTo>
                    <a:lnTo>
                      <a:pt x="68" y="102"/>
                    </a:lnTo>
                    <a:close/>
                  </a:path>
                </a:pathLst>
              </a:custGeom>
              <a:solidFill>
                <a:srgbClr val="000000"/>
              </a:solidFill>
              <a:ln w="9525">
                <a:noFill/>
                <a:round/>
                <a:headEnd/>
                <a:tailEnd/>
              </a:ln>
            </p:spPr>
            <p:txBody>
              <a:bodyPr/>
              <a:lstStyle/>
              <a:p>
                <a:endParaRPr lang="fr-FR"/>
              </a:p>
            </p:txBody>
          </p:sp>
          <p:sp>
            <p:nvSpPr>
              <p:cNvPr id="110" name="Freeform 91"/>
              <p:cNvSpPr>
                <a:spLocks/>
              </p:cNvSpPr>
              <p:nvPr/>
            </p:nvSpPr>
            <p:spPr bwMode="auto">
              <a:xfrm>
                <a:off x="3806" y="3117"/>
                <a:ext cx="16" cy="15"/>
              </a:xfrm>
              <a:custGeom>
                <a:avLst/>
                <a:gdLst>
                  <a:gd name="T0" fmla="*/ 0 w 97"/>
                  <a:gd name="T1" fmla="*/ 89 h 89"/>
                  <a:gd name="T2" fmla="*/ 87 w 97"/>
                  <a:gd name="T3" fmla="*/ 0 h 89"/>
                  <a:gd name="T4" fmla="*/ 97 w 97"/>
                  <a:gd name="T5" fmla="*/ 0 h 89"/>
                  <a:gd name="T6" fmla="*/ 0 w 97"/>
                  <a:gd name="T7" fmla="*/ 89 h 89"/>
                  <a:gd name="T8" fmla="*/ 0 60000 65536"/>
                  <a:gd name="T9" fmla="*/ 0 60000 65536"/>
                  <a:gd name="T10" fmla="*/ 0 60000 65536"/>
                  <a:gd name="T11" fmla="*/ 0 60000 65536"/>
                  <a:gd name="T12" fmla="*/ 0 w 97"/>
                  <a:gd name="T13" fmla="*/ 0 h 89"/>
                  <a:gd name="T14" fmla="*/ 97 w 97"/>
                  <a:gd name="T15" fmla="*/ 89 h 89"/>
                </a:gdLst>
                <a:ahLst/>
                <a:cxnLst>
                  <a:cxn ang="T8">
                    <a:pos x="T0" y="T1"/>
                  </a:cxn>
                  <a:cxn ang="T9">
                    <a:pos x="T2" y="T3"/>
                  </a:cxn>
                  <a:cxn ang="T10">
                    <a:pos x="T4" y="T5"/>
                  </a:cxn>
                  <a:cxn ang="T11">
                    <a:pos x="T6" y="T7"/>
                  </a:cxn>
                </a:cxnLst>
                <a:rect l="T12" t="T13" r="T14" b="T15"/>
                <a:pathLst>
                  <a:path w="97" h="89">
                    <a:moveTo>
                      <a:pt x="0" y="89"/>
                    </a:moveTo>
                    <a:lnTo>
                      <a:pt x="87" y="0"/>
                    </a:lnTo>
                    <a:lnTo>
                      <a:pt x="97" y="0"/>
                    </a:lnTo>
                    <a:lnTo>
                      <a:pt x="0" y="89"/>
                    </a:lnTo>
                    <a:close/>
                  </a:path>
                </a:pathLst>
              </a:custGeom>
              <a:solidFill>
                <a:srgbClr val="F2CC6B"/>
              </a:solidFill>
              <a:ln w="9525">
                <a:noFill/>
                <a:round/>
                <a:headEnd/>
                <a:tailEnd/>
              </a:ln>
            </p:spPr>
            <p:txBody>
              <a:bodyPr/>
              <a:lstStyle/>
              <a:p>
                <a:endParaRPr lang="fr-FR"/>
              </a:p>
            </p:txBody>
          </p:sp>
          <p:sp>
            <p:nvSpPr>
              <p:cNvPr id="111" name="Freeform 92"/>
              <p:cNvSpPr>
                <a:spLocks/>
              </p:cNvSpPr>
              <p:nvPr/>
            </p:nvSpPr>
            <p:spPr bwMode="auto">
              <a:xfrm>
                <a:off x="3795" y="3118"/>
                <a:ext cx="33" cy="33"/>
              </a:xfrm>
              <a:custGeom>
                <a:avLst/>
                <a:gdLst>
                  <a:gd name="T0" fmla="*/ 198 w 198"/>
                  <a:gd name="T1" fmla="*/ 0 h 196"/>
                  <a:gd name="T2" fmla="*/ 154 w 198"/>
                  <a:gd name="T3" fmla="*/ 54 h 196"/>
                  <a:gd name="T4" fmla="*/ 104 w 198"/>
                  <a:gd name="T5" fmla="*/ 100 h 196"/>
                  <a:gd name="T6" fmla="*/ 53 w 198"/>
                  <a:gd name="T7" fmla="*/ 144 h 196"/>
                  <a:gd name="T8" fmla="*/ 28 w 198"/>
                  <a:gd name="T9" fmla="*/ 169 h 196"/>
                  <a:gd name="T10" fmla="*/ 5 w 198"/>
                  <a:gd name="T11" fmla="*/ 196 h 196"/>
                  <a:gd name="T12" fmla="*/ 0 w 198"/>
                  <a:gd name="T13" fmla="*/ 193 h 196"/>
                  <a:gd name="T14" fmla="*/ 95 w 198"/>
                  <a:gd name="T15" fmla="*/ 95 h 196"/>
                  <a:gd name="T16" fmla="*/ 147 w 198"/>
                  <a:gd name="T17" fmla="*/ 44 h 196"/>
                  <a:gd name="T18" fmla="*/ 198 w 198"/>
                  <a:gd name="T19" fmla="*/ 0 h 19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8"/>
                  <a:gd name="T31" fmla="*/ 0 h 196"/>
                  <a:gd name="T32" fmla="*/ 198 w 198"/>
                  <a:gd name="T33" fmla="*/ 196 h 19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8" h="196">
                    <a:moveTo>
                      <a:pt x="198" y="0"/>
                    </a:moveTo>
                    <a:lnTo>
                      <a:pt x="154" y="54"/>
                    </a:lnTo>
                    <a:lnTo>
                      <a:pt x="104" y="100"/>
                    </a:lnTo>
                    <a:lnTo>
                      <a:pt x="53" y="144"/>
                    </a:lnTo>
                    <a:lnTo>
                      <a:pt x="28" y="169"/>
                    </a:lnTo>
                    <a:lnTo>
                      <a:pt x="5" y="196"/>
                    </a:lnTo>
                    <a:lnTo>
                      <a:pt x="0" y="193"/>
                    </a:lnTo>
                    <a:lnTo>
                      <a:pt x="95" y="95"/>
                    </a:lnTo>
                    <a:lnTo>
                      <a:pt x="147" y="44"/>
                    </a:lnTo>
                    <a:lnTo>
                      <a:pt x="198" y="0"/>
                    </a:lnTo>
                    <a:close/>
                  </a:path>
                </a:pathLst>
              </a:custGeom>
              <a:solidFill>
                <a:srgbClr val="F2CC6B"/>
              </a:solidFill>
              <a:ln w="9525">
                <a:noFill/>
                <a:round/>
                <a:headEnd/>
                <a:tailEnd/>
              </a:ln>
            </p:spPr>
            <p:txBody>
              <a:bodyPr/>
              <a:lstStyle/>
              <a:p>
                <a:endParaRPr lang="fr-FR"/>
              </a:p>
            </p:txBody>
          </p:sp>
          <p:sp>
            <p:nvSpPr>
              <p:cNvPr id="112" name="Freeform 93"/>
              <p:cNvSpPr>
                <a:spLocks/>
              </p:cNvSpPr>
              <p:nvPr/>
            </p:nvSpPr>
            <p:spPr bwMode="auto">
              <a:xfrm>
                <a:off x="3765" y="3121"/>
                <a:ext cx="70" cy="68"/>
              </a:xfrm>
              <a:custGeom>
                <a:avLst/>
                <a:gdLst>
                  <a:gd name="T0" fmla="*/ 409 w 424"/>
                  <a:gd name="T1" fmla="*/ 36 h 409"/>
                  <a:gd name="T2" fmla="*/ 7 w 424"/>
                  <a:gd name="T3" fmla="*/ 409 h 409"/>
                  <a:gd name="T4" fmla="*/ 0 w 424"/>
                  <a:gd name="T5" fmla="*/ 401 h 409"/>
                  <a:gd name="T6" fmla="*/ 210 w 424"/>
                  <a:gd name="T7" fmla="*/ 197 h 409"/>
                  <a:gd name="T8" fmla="*/ 424 w 424"/>
                  <a:gd name="T9" fmla="*/ 0 h 409"/>
                  <a:gd name="T10" fmla="*/ 409 w 424"/>
                  <a:gd name="T11" fmla="*/ 36 h 409"/>
                  <a:gd name="T12" fmla="*/ 0 60000 65536"/>
                  <a:gd name="T13" fmla="*/ 0 60000 65536"/>
                  <a:gd name="T14" fmla="*/ 0 60000 65536"/>
                  <a:gd name="T15" fmla="*/ 0 60000 65536"/>
                  <a:gd name="T16" fmla="*/ 0 60000 65536"/>
                  <a:gd name="T17" fmla="*/ 0 60000 65536"/>
                  <a:gd name="T18" fmla="*/ 0 w 424"/>
                  <a:gd name="T19" fmla="*/ 0 h 409"/>
                  <a:gd name="T20" fmla="*/ 424 w 424"/>
                  <a:gd name="T21" fmla="*/ 409 h 409"/>
                </a:gdLst>
                <a:ahLst/>
                <a:cxnLst>
                  <a:cxn ang="T12">
                    <a:pos x="T0" y="T1"/>
                  </a:cxn>
                  <a:cxn ang="T13">
                    <a:pos x="T2" y="T3"/>
                  </a:cxn>
                  <a:cxn ang="T14">
                    <a:pos x="T4" y="T5"/>
                  </a:cxn>
                  <a:cxn ang="T15">
                    <a:pos x="T6" y="T7"/>
                  </a:cxn>
                  <a:cxn ang="T16">
                    <a:pos x="T8" y="T9"/>
                  </a:cxn>
                  <a:cxn ang="T17">
                    <a:pos x="T10" y="T11"/>
                  </a:cxn>
                </a:cxnLst>
                <a:rect l="T18" t="T19" r="T20" b="T21"/>
                <a:pathLst>
                  <a:path w="424" h="409">
                    <a:moveTo>
                      <a:pt x="409" y="36"/>
                    </a:moveTo>
                    <a:lnTo>
                      <a:pt x="7" y="409"/>
                    </a:lnTo>
                    <a:lnTo>
                      <a:pt x="0" y="401"/>
                    </a:lnTo>
                    <a:lnTo>
                      <a:pt x="210" y="197"/>
                    </a:lnTo>
                    <a:lnTo>
                      <a:pt x="424" y="0"/>
                    </a:lnTo>
                    <a:lnTo>
                      <a:pt x="409" y="36"/>
                    </a:lnTo>
                    <a:close/>
                  </a:path>
                </a:pathLst>
              </a:custGeom>
              <a:solidFill>
                <a:srgbClr val="F2CC6B"/>
              </a:solidFill>
              <a:ln w="9525">
                <a:noFill/>
                <a:round/>
                <a:headEnd/>
                <a:tailEnd/>
              </a:ln>
            </p:spPr>
            <p:txBody>
              <a:bodyPr/>
              <a:lstStyle/>
              <a:p>
                <a:endParaRPr lang="fr-FR"/>
              </a:p>
            </p:txBody>
          </p:sp>
          <p:sp>
            <p:nvSpPr>
              <p:cNvPr id="113" name="Freeform 94"/>
              <p:cNvSpPr>
                <a:spLocks/>
              </p:cNvSpPr>
              <p:nvPr/>
            </p:nvSpPr>
            <p:spPr bwMode="auto">
              <a:xfrm>
                <a:off x="3876" y="3121"/>
                <a:ext cx="9" cy="8"/>
              </a:xfrm>
              <a:custGeom>
                <a:avLst/>
                <a:gdLst>
                  <a:gd name="T0" fmla="*/ 0 w 54"/>
                  <a:gd name="T1" fmla="*/ 47 h 47"/>
                  <a:gd name="T2" fmla="*/ 54 w 54"/>
                  <a:gd name="T3" fmla="*/ 0 h 47"/>
                  <a:gd name="T4" fmla="*/ 8 w 54"/>
                  <a:gd name="T5" fmla="*/ 47 h 47"/>
                  <a:gd name="T6" fmla="*/ 0 w 54"/>
                  <a:gd name="T7" fmla="*/ 47 h 47"/>
                  <a:gd name="T8" fmla="*/ 0 60000 65536"/>
                  <a:gd name="T9" fmla="*/ 0 60000 65536"/>
                  <a:gd name="T10" fmla="*/ 0 60000 65536"/>
                  <a:gd name="T11" fmla="*/ 0 60000 65536"/>
                  <a:gd name="T12" fmla="*/ 0 w 54"/>
                  <a:gd name="T13" fmla="*/ 0 h 47"/>
                  <a:gd name="T14" fmla="*/ 54 w 54"/>
                  <a:gd name="T15" fmla="*/ 47 h 47"/>
                </a:gdLst>
                <a:ahLst/>
                <a:cxnLst>
                  <a:cxn ang="T8">
                    <a:pos x="T0" y="T1"/>
                  </a:cxn>
                  <a:cxn ang="T9">
                    <a:pos x="T2" y="T3"/>
                  </a:cxn>
                  <a:cxn ang="T10">
                    <a:pos x="T4" y="T5"/>
                  </a:cxn>
                  <a:cxn ang="T11">
                    <a:pos x="T6" y="T7"/>
                  </a:cxn>
                </a:cxnLst>
                <a:rect l="T12" t="T13" r="T14" b="T15"/>
                <a:pathLst>
                  <a:path w="54" h="47">
                    <a:moveTo>
                      <a:pt x="0" y="47"/>
                    </a:moveTo>
                    <a:lnTo>
                      <a:pt x="54" y="0"/>
                    </a:lnTo>
                    <a:lnTo>
                      <a:pt x="8" y="47"/>
                    </a:lnTo>
                    <a:lnTo>
                      <a:pt x="0" y="47"/>
                    </a:lnTo>
                    <a:close/>
                  </a:path>
                </a:pathLst>
              </a:custGeom>
              <a:solidFill>
                <a:srgbClr val="F2CC6B"/>
              </a:solidFill>
              <a:ln w="9525">
                <a:noFill/>
                <a:round/>
                <a:headEnd/>
                <a:tailEnd/>
              </a:ln>
            </p:spPr>
            <p:txBody>
              <a:bodyPr/>
              <a:lstStyle/>
              <a:p>
                <a:endParaRPr lang="fr-FR"/>
              </a:p>
            </p:txBody>
          </p:sp>
          <p:sp>
            <p:nvSpPr>
              <p:cNvPr id="114" name="Freeform 95"/>
              <p:cNvSpPr>
                <a:spLocks/>
              </p:cNvSpPr>
              <p:nvPr/>
            </p:nvSpPr>
            <p:spPr bwMode="auto">
              <a:xfrm>
                <a:off x="3826" y="3121"/>
                <a:ext cx="19" cy="19"/>
              </a:xfrm>
              <a:custGeom>
                <a:avLst/>
                <a:gdLst>
                  <a:gd name="T0" fmla="*/ 108 w 108"/>
                  <a:gd name="T1" fmla="*/ 0 h 108"/>
                  <a:gd name="T2" fmla="*/ 88 w 108"/>
                  <a:gd name="T3" fmla="*/ 33 h 108"/>
                  <a:gd name="T4" fmla="*/ 60 w 108"/>
                  <a:gd name="T5" fmla="*/ 61 h 108"/>
                  <a:gd name="T6" fmla="*/ 0 w 108"/>
                  <a:gd name="T7" fmla="*/ 108 h 108"/>
                  <a:gd name="T8" fmla="*/ 9 w 108"/>
                  <a:gd name="T9" fmla="*/ 91 h 108"/>
                  <a:gd name="T10" fmla="*/ 21 w 108"/>
                  <a:gd name="T11" fmla="*/ 75 h 108"/>
                  <a:gd name="T12" fmla="*/ 49 w 108"/>
                  <a:gd name="T13" fmla="*/ 49 h 108"/>
                  <a:gd name="T14" fmla="*/ 108 w 108"/>
                  <a:gd name="T15" fmla="*/ 0 h 108"/>
                  <a:gd name="T16" fmla="*/ 0 60000 65536"/>
                  <a:gd name="T17" fmla="*/ 0 60000 65536"/>
                  <a:gd name="T18" fmla="*/ 0 60000 65536"/>
                  <a:gd name="T19" fmla="*/ 0 60000 65536"/>
                  <a:gd name="T20" fmla="*/ 0 60000 65536"/>
                  <a:gd name="T21" fmla="*/ 0 60000 65536"/>
                  <a:gd name="T22" fmla="*/ 0 60000 65536"/>
                  <a:gd name="T23" fmla="*/ 0 60000 65536"/>
                  <a:gd name="T24" fmla="*/ 0 w 108"/>
                  <a:gd name="T25" fmla="*/ 0 h 108"/>
                  <a:gd name="T26" fmla="*/ 108 w 108"/>
                  <a:gd name="T27" fmla="*/ 108 h 10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8" h="108">
                    <a:moveTo>
                      <a:pt x="108" y="0"/>
                    </a:moveTo>
                    <a:lnTo>
                      <a:pt x="88" y="33"/>
                    </a:lnTo>
                    <a:lnTo>
                      <a:pt x="60" y="61"/>
                    </a:lnTo>
                    <a:lnTo>
                      <a:pt x="0" y="108"/>
                    </a:lnTo>
                    <a:lnTo>
                      <a:pt x="9" y="91"/>
                    </a:lnTo>
                    <a:lnTo>
                      <a:pt x="21" y="75"/>
                    </a:lnTo>
                    <a:lnTo>
                      <a:pt x="49" y="49"/>
                    </a:lnTo>
                    <a:lnTo>
                      <a:pt x="108" y="0"/>
                    </a:lnTo>
                    <a:close/>
                  </a:path>
                </a:pathLst>
              </a:custGeom>
              <a:solidFill>
                <a:srgbClr val="F2CC6B"/>
              </a:solidFill>
              <a:ln w="9525">
                <a:noFill/>
                <a:round/>
                <a:headEnd/>
                <a:tailEnd/>
              </a:ln>
            </p:spPr>
            <p:txBody>
              <a:bodyPr/>
              <a:lstStyle/>
              <a:p>
                <a:endParaRPr lang="fr-FR"/>
              </a:p>
            </p:txBody>
          </p:sp>
          <p:sp>
            <p:nvSpPr>
              <p:cNvPr id="115" name="Freeform 96"/>
              <p:cNvSpPr>
                <a:spLocks/>
              </p:cNvSpPr>
              <p:nvPr/>
            </p:nvSpPr>
            <p:spPr bwMode="auto">
              <a:xfrm>
                <a:off x="3959" y="3122"/>
                <a:ext cx="8" cy="11"/>
              </a:xfrm>
              <a:custGeom>
                <a:avLst/>
                <a:gdLst>
                  <a:gd name="T0" fmla="*/ 48 w 48"/>
                  <a:gd name="T1" fmla="*/ 61 h 63"/>
                  <a:gd name="T2" fmla="*/ 33 w 48"/>
                  <a:gd name="T3" fmla="*/ 63 h 63"/>
                  <a:gd name="T4" fmla="*/ 20 w 48"/>
                  <a:gd name="T5" fmla="*/ 55 h 63"/>
                  <a:gd name="T6" fmla="*/ 0 w 48"/>
                  <a:gd name="T7" fmla="*/ 32 h 63"/>
                  <a:gd name="T8" fmla="*/ 7 w 48"/>
                  <a:gd name="T9" fmla="*/ 0 h 63"/>
                  <a:gd name="T10" fmla="*/ 20 w 48"/>
                  <a:gd name="T11" fmla="*/ 13 h 63"/>
                  <a:gd name="T12" fmla="*/ 30 w 48"/>
                  <a:gd name="T13" fmla="*/ 28 h 63"/>
                  <a:gd name="T14" fmla="*/ 48 w 48"/>
                  <a:gd name="T15" fmla="*/ 61 h 63"/>
                  <a:gd name="T16" fmla="*/ 0 60000 65536"/>
                  <a:gd name="T17" fmla="*/ 0 60000 65536"/>
                  <a:gd name="T18" fmla="*/ 0 60000 65536"/>
                  <a:gd name="T19" fmla="*/ 0 60000 65536"/>
                  <a:gd name="T20" fmla="*/ 0 60000 65536"/>
                  <a:gd name="T21" fmla="*/ 0 60000 65536"/>
                  <a:gd name="T22" fmla="*/ 0 60000 65536"/>
                  <a:gd name="T23" fmla="*/ 0 60000 65536"/>
                  <a:gd name="T24" fmla="*/ 0 w 48"/>
                  <a:gd name="T25" fmla="*/ 0 h 63"/>
                  <a:gd name="T26" fmla="*/ 48 w 48"/>
                  <a:gd name="T27" fmla="*/ 63 h 6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8" h="63">
                    <a:moveTo>
                      <a:pt x="48" y="61"/>
                    </a:moveTo>
                    <a:lnTo>
                      <a:pt x="33" y="63"/>
                    </a:lnTo>
                    <a:lnTo>
                      <a:pt x="20" y="55"/>
                    </a:lnTo>
                    <a:lnTo>
                      <a:pt x="0" y="32"/>
                    </a:lnTo>
                    <a:lnTo>
                      <a:pt x="7" y="0"/>
                    </a:lnTo>
                    <a:lnTo>
                      <a:pt x="20" y="13"/>
                    </a:lnTo>
                    <a:lnTo>
                      <a:pt x="30" y="28"/>
                    </a:lnTo>
                    <a:lnTo>
                      <a:pt x="48" y="61"/>
                    </a:lnTo>
                    <a:close/>
                  </a:path>
                </a:pathLst>
              </a:custGeom>
              <a:solidFill>
                <a:srgbClr val="F2CC6B"/>
              </a:solidFill>
              <a:ln w="9525">
                <a:noFill/>
                <a:round/>
                <a:headEnd/>
                <a:tailEnd/>
              </a:ln>
            </p:spPr>
            <p:txBody>
              <a:bodyPr/>
              <a:lstStyle/>
              <a:p>
                <a:endParaRPr lang="fr-FR"/>
              </a:p>
            </p:txBody>
          </p:sp>
          <p:sp>
            <p:nvSpPr>
              <p:cNvPr id="116" name="Freeform 97"/>
              <p:cNvSpPr>
                <a:spLocks/>
              </p:cNvSpPr>
              <p:nvPr/>
            </p:nvSpPr>
            <p:spPr bwMode="auto">
              <a:xfrm>
                <a:off x="3892" y="3123"/>
                <a:ext cx="10" cy="18"/>
              </a:xfrm>
              <a:custGeom>
                <a:avLst/>
                <a:gdLst>
                  <a:gd name="T0" fmla="*/ 59 w 62"/>
                  <a:gd name="T1" fmla="*/ 108 h 108"/>
                  <a:gd name="T2" fmla="*/ 37 w 62"/>
                  <a:gd name="T3" fmla="*/ 86 h 108"/>
                  <a:gd name="T4" fmla="*/ 18 w 62"/>
                  <a:gd name="T5" fmla="*/ 58 h 108"/>
                  <a:gd name="T6" fmla="*/ 6 w 62"/>
                  <a:gd name="T7" fmla="*/ 28 h 108"/>
                  <a:gd name="T8" fmla="*/ 0 w 62"/>
                  <a:gd name="T9" fmla="*/ 0 h 108"/>
                  <a:gd name="T10" fmla="*/ 42 w 62"/>
                  <a:gd name="T11" fmla="*/ 50 h 108"/>
                  <a:gd name="T12" fmla="*/ 57 w 62"/>
                  <a:gd name="T13" fmla="*/ 79 h 108"/>
                  <a:gd name="T14" fmla="*/ 61 w 62"/>
                  <a:gd name="T15" fmla="*/ 91 h 108"/>
                  <a:gd name="T16" fmla="*/ 62 w 62"/>
                  <a:gd name="T17" fmla="*/ 94 h 108"/>
                  <a:gd name="T18" fmla="*/ 59 w 62"/>
                  <a:gd name="T19" fmla="*/ 108 h 10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2"/>
                  <a:gd name="T31" fmla="*/ 0 h 108"/>
                  <a:gd name="T32" fmla="*/ 62 w 62"/>
                  <a:gd name="T33" fmla="*/ 108 h 10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2" h="108">
                    <a:moveTo>
                      <a:pt x="59" y="108"/>
                    </a:moveTo>
                    <a:lnTo>
                      <a:pt x="37" y="86"/>
                    </a:lnTo>
                    <a:lnTo>
                      <a:pt x="18" y="58"/>
                    </a:lnTo>
                    <a:lnTo>
                      <a:pt x="6" y="28"/>
                    </a:lnTo>
                    <a:lnTo>
                      <a:pt x="0" y="0"/>
                    </a:lnTo>
                    <a:lnTo>
                      <a:pt x="42" y="50"/>
                    </a:lnTo>
                    <a:lnTo>
                      <a:pt x="57" y="79"/>
                    </a:lnTo>
                    <a:lnTo>
                      <a:pt x="61" y="91"/>
                    </a:lnTo>
                    <a:lnTo>
                      <a:pt x="62" y="94"/>
                    </a:lnTo>
                    <a:lnTo>
                      <a:pt x="59" y="108"/>
                    </a:lnTo>
                    <a:close/>
                  </a:path>
                </a:pathLst>
              </a:custGeom>
              <a:solidFill>
                <a:srgbClr val="000000"/>
              </a:solidFill>
              <a:ln w="9525">
                <a:noFill/>
                <a:round/>
                <a:headEnd/>
                <a:tailEnd/>
              </a:ln>
            </p:spPr>
            <p:txBody>
              <a:bodyPr/>
              <a:lstStyle/>
              <a:p>
                <a:endParaRPr lang="fr-FR"/>
              </a:p>
            </p:txBody>
          </p:sp>
          <p:sp>
            <p:nvSpPr>
              <p:cNvPr id="117" name="Freeform 98"/>
              <p:cNvSpPr>
                <a:spLocks/>
              </p:cNvSpPr>
              <p:nvPr/>
            </p:nvSpPr>
            <p:spPr bwMode="auto">
              <a:xfrm>
                <a:off x="4085" y="3124"/>
                <a:ext cx="30" cy="32"/>
              </a:xfrm>
              <a:custGeom>
                <a:avLst/>
                <a:gdLst>
                  <a:gd name="T0" fmla="*/ 114 w 180"/>
                  <a:gd name="T1" fmla="*/ 33 h 189"/>
                  <a:gd name="T2" fmla="*/ 97 w 180"/>
                  <a:gd name="T3" fmla="*/ 125 h 189"/>
                  <a:gd name="T4" fmla="*/ 113 w 180"/>
                  <a:gd name="T5" fmla="*/ 116 h 189"/>
                  <a:gd name="T6" fmla="*/ 128 w 180"/>
                  <a:gd name="T7" fmla="*/ 102 h 189"/>
                  <a:gd name="T8" fmla="*/ 151 w 180"/>
                  <a:gd name="T9" fmla="*/ 65 h 189"/>
                  <a:gd name="T10" fmla="*/ 165 w 180"/>
                  <a:gd name="T11" fmla="*/ 74 h 189"/>
                  <a:gd name="T12" fmla="*/ 177 w 180"/>
                  <a:gd name="T13" fmla="*/ 89 h 189"/>
                  <a:gd name="T14" fmla="*/ 180 w 180"/>
                  <a:gd name="T15" fmla="*/ 106 h 189"/>
                  <a:gd name="T16" fmla="*/ 168 w 180"/>
                  <a:gd name="T17" fmla="*/ 125 h 189"/>
                  <a:gd name="T18" fmla="*/ 97 w 180"/>
                  <a:gd name="T19" fmla="*/ 189 h 189"/>
                  <a:gd name="T20" fmla="*/ 88 w 180"/>
                  <a:gd name="T21" fmla="*/ 182 h 189"/>
                  <a:gd name="T22" fmla="*/ 82 w 180"/>
                  <a:gd name="T23" fmla="*/ 172 h 189"/>
                  <a:gd name="T24" fmla="*/ 77 w 180"/>
                  <a:gd name="T25" fmla="*/ 148 h 189"/>
                  <a:gd name="T26" fmla="*/ 77 w 180"/>
                  <a:gd name="T27" fmla="*/ 119 h 189"/>
                  <a:gd name="T28" fmla="*/ 79 w 180"/>
                  <a:gd name="T29" fmla="*/ 90 h 189"/>
                  <a:gd name="T30" fmla="*/ 78 w 180"/>
                  <a:gd name="T31" fmla="*/ 65 h 189"/>
                  <a:gd name="T32" fmla="*/ 71 w 180"/>
                  <a:gd name="T33" fmla="*/ 48 h 189"/>
                  <a:gd name="T34" fmla="*/ 65 w 180"/>
                  <a:gd name="T35" fmla="*/ 42 h 189"/>
                  <a:gd name="T36" fmla="*/ 55 w 180"/>
                  <a:gd name="T37" fmla="*/ 41 h 189"/>
                  <a:gd name="T38" fmla="*/ 26 w 180"/>
                  <a:gd name="T39" fmla="*/ 50 h 189"/>
                  <a:gd name="T40" fmla="*/ 38 w 180"/>
                  <a:gd name="T41" fmla="*/ 59 h 189"/>
                  <a:gd name="T42" fmla="*/ 50 w 180"/>
                  <a:gd name="T43" fmla="*/ 72 h 189"/>
                  <a:gd name="T44" fmla="*/ 56 w 180"/>
                  <a:gd name="T45" fmla="*/ 88 h 189"/>
                  <a:gd name="T46" fmla="*/ 55 w 180"/>
                  <a:gd name="T47" fmla="*/ 97 h 189"/>
                  <a:gd name="T48" fmla="*/ 51 w 180"/>
                  <a:gd name="T49" fmla="*/ 107 h 189"/>
                  <a:gd name="T50" fmla="*/ 3 w 180"/>
                  <a:gd name="T51" fmla="*/ 104 h 189"/>
                  <a:gd name="T52" fmla="*/ 0 w 180"/>
                  <a:gd name="T53" fmla="*/ 85 h 189"/>
                  <a:gd name="T54" fmla="*/ 1 w 180"/>
                  <a:gd name="T55" fmla="*/ 68 h 189"/>
                  <a:gd name="T56" fmla="*/ 5 w 180"/>
                  <a:gd name="T57" fmla="*/ 52 h 189"/>
                  <a:gd name="T58" fmla="*/ 14 w 180"/>
                  <a:gd name="T59" fmla="*/ 38 h 189"/>
                  <a:gd name="T60" fmla="*/ 37 w 180"/>
                  <a:gd name="T61" fmla="*/ 16 h 189"/>
                  <a:gd name="T62" fmla="*/ 64 w 180"/>
                  <a:gd name="T63" fmla="*/ 0 h 189"/>
                  <a:gd name="T64" fmla="*/ 82 w 180"/>
                  <a:gd name="T65" fmla="*/ 1 h 189"/>
                  <a:gd name="T66" fmla="*/ 97 w 180"/>
                  <a:gd name="T67" fmla="*/ 6 h 189"/>
                  <a:gd name="T68" fmla="*/ 108 w 180"/>
                  <a:gd name="T69" fmla="*/ 17 h 189"/>
                  <a:gd name="T70" fmla="*/ 114 w 180"/>
                  <a:gd name="T71" fmla="*/ 33 h 18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80"/>
                  <a:gd name="T109" fmla="*/ 0 h 189"/>
                  <a:gd name="T110" fmla="*/ 180 w 180"/>
                  <a:gd name="T111" fmla="*/ 189 h 18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80" h="189">
                    <a:moveTo>
                      <a:pt x="114" y="33"/>
                    </a:moveTo>
                    <a:lnTo>
                      <a:pt x="97" y="125"/>
                    </a:lnTo>
                    <a:lnTo>
                      <a:pt x="113" y="116"/>
                    </a:lnTo>
                    <a:lnTo>
                      <a:pt x="128" y="102"/>
                    </a:lnTo>
                    <a:lnTo>
                      <a:pt x="151" y="65"/>
                    </a:lnTo>
                    <a:lnTo>
                      <a:pt x="165" y="74"/>
                    </a:lnTo>
                    <a:lnTo>
                      <a:pt x="177" y="89"/>
                    </a:lnTo>
                    <a:lnTo>
                      <a:pt x="180" y="106"/>
                    </a:lnTo>
                    <a:lnTo>
                      <a:pt x="168" y="125"/>
                    </a:lnTo>
                    <a:lnTo>
                      <a:pt x="97" y="189"/>
                    </a:lnTo>
                    <a:lnTo>
                      <a:pt x="88" y="182"/>
                    </a:lnTo>
                    <a:lnTo>
                      <a:pt x="82" y="172"/>
                    </a:lnTo>
                    <a:lnTo>
                      <a:pt x="77" y="148"/>
                    </a:lnTo>
                    <a:lnTo>
                      <a:pt x="77" y="119"/>
                    </a:lnTo>
                    <a:lnTo>
                      <a:pt x="79" y="90"/>
                    </a:lnTo>
                    <a:lnTo>
                      <a:pt x="78" y="65"/>
                    </a:lnTo>
                    <a:lnTo>
                      <a:pt x="71" y="48"/>
                    </a:lnTo>
                    <a:lnTo>
                      <a:pt x="65" y="42"/>
                    </a:lnTo>
                    <a:lnTo>
                      <a:pt x="55" y="41"/>
                    </a:lnTo>
                    <a:lnTo>
                      <a:pt x="26" y="50"/>
                    </a:lnTo>
                    <a:lnTo>
                      <a:pt x="38" y="59"/>
                    </a:lnTo>
                    <a:lnTo>
                      <a:pt x="50" y="72"/>
                    </a:lnTo>
                    <a:lnTo>
                      <a:pt x="56" y="88"/>
                    </a:lnTo>
                    <a:lnTo>
                      <a:pt x="55" y="97"/>
                    </a:lnTo>
                    <a:lnTo>
                      <a:pt x="51" y="107"/>
                    </a:lnTo>
                    <a:lnTo>
                      <a:pt x="3" y="104"/>
                    </a:lnTo>
                    <a:lnTo>
                      <a:pt x="0" y="85"/>
                    </a:lnTo>
                    <a:lnTo>
                      <a:pt x="1" y="68"/>
                    </a:lnTo>
                    <a:lnTo>
                      <a:pt x="5" y="52"/>
                    </a:lnTo>
                    <a:lnTo>
                      <a:pt x="14" y="38"/>
                    </a:lnTo>
                    <a:lnTo>
                      <a:pt x="37" y="16"/>
                    </a:lnTo>
                    <a:lnTo>
                      <a:pt x="64" y="0"/>
                    </a:lnTo>
                    <a:lnTo>
                      <a:pt x="82" y="1"/>
                    </a:lnTo>
                    <a:lnTo>
                      <a:pt x="97" y="6"/>
                    </a:lnTo>
                    <a:lnTo>
                      <a:pt x="108" y="17"/>
                    </a:lnTo>
                    <a:lnTo>
                      <a:pt x="114" y="33"/>
                    </a:lnTo>
                    <a:close/>
                  </a:path>
                </a:pathLst>
              </a:custGeom>
              <a:solidFill>
                <a:srgbClr val="000000"/>
              </a:solidFill>
              <a:ln w="9525">
                <a:noFill/>
                <a:round/>
                <a:headEnd/>
                <a:tailEnd/>
              </a:ln>
            </p:spPr>
            <p:txBody>
              <a:bodyPr/>
              <a:lstStyle/>
              <a:p>
                <a:endParaRPr lang="fr-FR"/>
              </a:p>
            </p:txBody>
          </p:sp>
          <p:sp>
            <p:nvSpPr>
              <p:cNvPr id="118" name="Freeform 99"/>
              <p:cNvSpPr>
                <a:spLocks/>
              </p:cNvSpPr>
              <p:nvPr/>
            </p:nvSpPr>
            <p:spPr bwMode="auto">
              <a:xfrm>
                <a:off x="3812" y="3125"/>
                <a:ext cx="38" cy="37"/>
              </a:xfrm>
              <a:custGeom>
                <a:avLst/>
                <a:gdLst>
                  <a:gd name="T0" fmla="*/ 231 w 231"/>
                  <a:gd name="T1" fmla="*/ 0 h 220"/>
                  <a:gd name="T2" fmla="*/ 175 w 231"/>
                  <a:gd name="T3" fmla="*/ 60 h 220"/>
                  <a:gd name="T4" fmla="*/ 123 w 231"/>
                  <a:gd name="T5" fmla="*/ 118 h 220"/>
                  <a:gd name="T6" fmla="*/ 66 w 231"/>
                  <a:gd name="T7" fmla="*/ 173 h 220"/>
                  <a:gd name="T8" fmla="*/ 34 w 231"/>
                  <a:gd name="T9" fmla="*/ 198 h 220"/>
                  <a:gd name="T10" fmla="*/ 0 w 231"/>
                  <a:gd name="T11" fmla="*/ 220 h 220"/>
                  <a:gd name="T12" fmla="*/ 113 w 231"/>
                  <a:gd name="T13" fmla="*/ 107 h 220"/>
                  <a:gd name="T14" fmla="*/ 171 w 231"/>
                  <a:gd name="T15" fmla="*/ 50 h 220"/>
                  <a:gd name="T16" fmla="*/ 193 w 231"/>
                  <a:gd name="T17" fmla="*/ 30 h 220"/>
                  <a:gd name="T18" fmla="*/ 231 w 231"/>
                  <a:gd name="T19" fmla="*/ 0 h 2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31"/>
                  <a:gd name="T31" fmla="*/ 0 h 220"/>
                  <a:gd name="T32" fmla="*/ 231 w 231"/>
                  <a:gd name="T33" fmla="*/ 220 h 2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31" h="220">
                    <a:moveTo>
                      <a:pt x="231" y="0"/>
                    </a:moveTo>
                    <a:lnTo>
                      <a:pt x="175" y="60"/>
                    </a:lnTo>
                    <a:lnTo>
                      <a:pt x="123" y="118"/>
                    </a:lnTo>
                    <a:lnTo>
                      <a:pt x="66" y="173"/>
                    </a:lnTo>
                    <a:lnTo>
                      <a:pt x="34" y="198"/>
                    </a:lnTo>
                    <a:lnTo>
                      <a:pt x="0" y="220"/>
                    </a:lnTo>
                    <a:lnTo>
                      <a:pt x="113" y="107"/>
                    </a:lnTo>
                    <a:lnTo>
                      <a:pt x="171" y="50"/>
                    </a:lnTo>
                    <a:lnTo>
                      <a:pt x="193" y="30"/>
                    </a:lnTo>
                    <a:lnTo>
                      <a:pt x="231" y="0"/>
                    </a:lnTo>
                    <a:close/>
                  </a:path>
                </a:pathLst>
              </a:custGeom>
              <a:solidFill>
                <a:srgbClr val="F2CC6B"/>
              </a:solidFill>
              <a:ln w="9525">
                <a:noFill/>
                <a:round/>
                <a:headEnd/>
                <a:tailEnd/>
              </a:ln>
            </p:spPr>
            <p:txBody>
              <a:bodyPr/>
              <a:lstStyle/>
              <a:p>
                <a:endParaRPr lang="fr-FR"/>
              </a:p>
            </p:txBody>
          </p:sp>
          <p:sp>
            <p:nvSpPr>
              <p:cNvPr id="119" name="Freeform 100"/>
              <p:cNvSpPr>
                <a:spLocks/>
              </p:cNvSpPr>
              <p:nvPr/>
            </p:nvSpPr>
            <p:spPr bwMode="auto">
              <a:xfrm>
                <a:off x="3841" y="3127"/>
                <a:ext cx="18" cy="15"/>
              </a:xfrm>
              <a:custGeom>
                <a:avLst/>
                <a:gdLst>
                  <a:gd name="T0" fmla="*/ 106 w 106"/>
                  <a:gd name="T1" fmla="*/ 21 h 92"/>
                  <a:gd name="T2" fmla="*/ 86 w 106"/>
                  <a:gd name="T3" fmla="*/ 43 h 92"/>
                  <a:gd name="T4" fmla="*/ 60 w 106"/>
                  <a:gd name="T5" fmla="*/ 63 h 92"/>
                  <a:gd name="T6" fmla="*/ 0 w 106"/>
                  <a:gd name="T7" fmla="*/ 92 h 92"/>
                  <a:gd name="T8" fmla="*/ 82 w 106"/>
                  <a:gd name="T9" fmla="*/ 0 h 92"/>
                  <a:gd name="T10" fmla="*/ 89 w 106"/>
                  <a:gd name="T11" fmla="*/ 2 h 92"/>
                  <a:gd name="T12" fmla="*/ 95 w 106"/>
                  <a:gd name="T13" fmla="*/ 8 h 92"/>
                  <a:gd name="T14" fmla="*/ 106 w 106"/>
                  <a:gd name="T15" fmla="*/ 21 h 92"/>
                  <a:gd name="T16" fmla="*/ 0 60000 65536"/>
                  <a:gd name="T17" fmla="*/ 0 60000 65536"/>
                  <a:gd name="T18" fmla="*/ 0 60000 65536"/>
                  <a:gd name="T19" fmla="*/ 0 60000 65536"/>
                  <a:gd name="T20" fmla="*/ 0 60000 65536"/>
                  <a:gd name="T21" fmla="*/ 0 60000 65536"/>
                  <a:gd name="T22" fmla="*/ 0 60000 65536"/>
                  <a:gd name="T23" fmla="*/ 0 60000 65536"/>
                  <a:gd name="T24" fmla="*/ 0 w 106"/>
                  <a:gd name="T25" fmla="*/ 0 h 92"/>
                  <a:gd name="T26" fmla="*/ 106 w 106"/>
                  <a:gd name="T27" fmla="*/ 92 h 9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6" h="92">
                    <a:moveTo>
                      <a:pt x="106" y="21"/>
                    </a:moveTo>
                    <a:lnTo>
                      <a:pt x="86" y="43"/>
                    </a:lnTo>
                    <a:lnTo>
                      <a:pt x="60" y="63"/>
                    </a:lnTo>
                    <a:lnTo>
                      <a:pt x="0" y="92"/>
                    </a:lnTo>
                    <a:lnTo>
                      <a:pt x="82" y="0"/>
                    </a:lnTo>
                    <a:lnTo>
                      <a:pt x="89" y="2"/>
                    </a:lnTo>
                    <a:lnTo>
                      <a:pt x="95" y="8"/>
                    </a:lnTo>
                    <a:lnTo>
                      <a:pt x="106" y="21"/>
                    </a:lnTo>
                    <a:close/>
                  </a:path>
                </a:pathLst>
              </a:custGeom>
              <a:solidFill>
                <a:srgbClr val="F2CC6B"/>
              </a:solidFill>
              <a:ln w="9525">
                <a:noFill/>
                <a:round/>
                <a:headEnd/>
                <a:tailEnd/>
              </a:ln>
            </p:spPr>
            <p:txBody>
              <a:bodyPr/>
              <a:lstStyle/>
              <a:p>
                <a:endParaRPr lang="fr-FR"/>
              </a:p>
            </p:txBody>
          </p:sp>
          <p:sp>
            <p:nvSpPr>
              <p:cNvPr id="120" name="Freeform 101"/>
              <p:cNvSpPr>
                <a:spLocks/>
              </p:cNvSpPr>
              <p:nvPr/>
            </p:nvSpPr>
            <p:spPr bwMode="auto">
              <a:xfrm>
                <a:off x="4046" y="3129"/>
                <a:ext cx="12" cy="13"/>
              </a:xfrm>
              <a:custGeom>
                <a:avLst/>
                <a:gdLst>
                  <a:gd name="T0" fmla="*/ 0 w 69"/>
                  <a:gd name="T1" fmla="*/ 74 h 74"/>
                  <a:gd name="T2" fmla="*/ 69 w 69"/>
                  <a:gd name="T3" fmla="*/ 0 h 74"/>
                  <a:gd name="T4" fmla="*/ 8 w 69"/>
                  <a:gd name="T5" fmla="*/ 63 h 74"/>
                  <a:gd name="T6" fmla="*/ 0 w 69"/>
                  <a:gd name="T7" fmla="*/ 74 h 74"/>
                  <a:gd name="T8" fmla="*/ 0 60000 65536"/>
                  <a:gd name="T9" fmla="*/ 0 60000 65536"/>
                  <a:gd name="T10" fmla="*/ 0 60000 65536"/>
                  <a:gd name="T11" fmla="*/ 0 60000 65536"/>
                  <a:gd name="T12" fmla="*/ 0 w 69"/>
                  <a:gd name="T13" fmla="*/ 0 h 74"/>
                  <a:gd name="T14" fmla="*/ 69 w 69"/>
                  <a:gd name="T15" fmla="*/ 74 h 74"/>
                </a:gdLst>
                <a:ahLst/>
                <a:cxnLst>
                  <a:cxn ang="T8">
                    <a:pos x="T0" y="T1"/>
                  </a:cxn>
                  <a:cxn ang="T9">
                    <a:pos x="T2" y="T3"/>
                  </a:cxn>
                  <a:cxn ang="T10">
                    <a:pos x="T4" y="T5"/>
                  </a:cxn>
                  <a:cxn ang="T11">
                    <a:pos x="T6" y="T7"/>
                  </a:cxn>
                </a:cxnLst>
                <a:rect l="T12" t="T13" r="T14" b="T15"/>
                <a:pathLst>
                  <a:path w="69" h="74">
                    <a:moveTo>
                      <a:pt x="0" y="74"/>
                    </a:moveTo>
                    <a:lnTo>
                      <a:pt x="69" y="0"/>
                    </a:lnTo>
                    <a:lnTo>
                      <a:pt x="8" y="63"/>
                    </a:lnTo>
                    <a:lnTo>
                      <a:pt x="0" y="74"/>
                    </a:lnTo>
                    <a:close/>
                  </a:path>
                </a:pathLst>
              </a:custGeom>
              <a:solidFill>
                <a:srgbClr val="F2CC6B"/>
              </a:solidFill>
              <a:ln w="9525">
                <a:noFill/>
                <a:round/>
                <a:headEnd/>
                <a:tailEnd/>
              </a:ln>
            </p:spPr>
            <p:txBody>
              <a:bodyPr/>
              <a:lstStyle/>
              <a:p>
                <a:endParaRPr lang="fr-FR"/>
              </a:p>
            </p:txBody>
          </p:sp>
          <p:sp>
            <p:nvSpPr>
              <p:cNvPr id="121" name="Freeform 102"/>
              <p:cNvSpPr>
                <a:spLocks/>
              </p:cNvSpPr>
              <p:nvPr/>
            </p:nvSpPr>
            <p:spPr bwMode="auto">
              <a:xfrm>
                <a:off x="3788" y="3131"/>
                <a:ext cx="83" cy="50"/>
              </a:xfrm>
              <a:custGeom>
                <a:avLst/>
                <a:gdLst>
                  <a:gd name="T0" fmla="*/ 496 w 496"/>
                  <a:gd name="T1" fmla="*/ 0 h 300"/>
                  <a:gd name="T2" fmla="*/ 251 w 496"/>
                  <a:gd name="T3" fmla="*/ 152 h 300"/>
                  <a:gd name="T4" fmla="*/ 124 w 496"/>
                  <a:gd name="T5" fmla="*/ 229 h 300"/>
                  <a:gd name="T6" fmla="*/ 0 w 496"/>
                  <a:gd name="T7" fmla="*/ 300 h 300"/>
                  <a:gd name="T8" fmla="*/ 248 w 496"/>
                  <a:gd name="T9" fmla="*/ 149 h 300"/>
                  <a:gd name="T10" fmla="*/ 496 w 496"/>
                  <a:gd name="T11" fmla="*/ 0 h 300"/>
                  <a:gd name="T12" fmla="*/ 0 60000 65536"/>
                  <a:gd name="T13" fmla="*/ 0 60000 65536"/>
                  <a:gd name="T14" fmla="*/ 0 60000 65536"/>
                  <a:gd name="T15" fmla="*/ 0 60000 65536"/>
                  <a:gd name="T16" fmla="*/ 0 60000 65536"/>
                  <a:gd name="T17" fmla="*/ 0 60000 65536"/>
                  <a:gd name="T18" fmla="*/ 0 w 496"/>
                  <a:gd name="T19" fmla="*/ 0 h 300"/>
                  <a:gd name="T20" fmla="*/ 496 w 496"/>
                  <a:gd name="T21" fmla="*/ 300 h 300"/>
                </a:gdLst>
                <a:ahLst/>
                <a:cxnLst>
                  <a:cxn ang="T12">
                    <a:pos x="T0" y="T1"/>
                  </a:cxn>
                  <a:cxn ang="T13">
                    <a:pos x="T2" y="T3"/>
                  </a:cxn>
                  <a:cxn ang="T14">
                    <a:pos x="T4" y="T5"/>
                  </a:cxn>
                  <a:cxn ang="T15">
                    <a:pos x="T6" y="T7"/>
                  </a:cxn>
                  <a:cxn ang="T16">
                    <a:pos x="T8" y="T9"/>
                  </a:cxn>
                  <a:cxn ang="T17">
                    <a:pos x="T10" y="T11"/>
                  </a:cxn>
                </a:cxnLst>
                <a:rect l="T18" t="T19" r="T20" b="T21"/>
                <a:pathLst>
                  <a:path w="496" h="300">
                    <a:moveTo>
                      <a:pt x="496" y="0"/>
                    </a:moveTo>
                    <a:lnTo>
                      <a:pt x="251" y="152"/>
                    </a:lnTo>
                    <a:lnTo>
                      <a:pt x="124" y="229"/>
                    </a:lnTo>
                    <a:lnTo>
                      <a:pt x="0" y="300"/>
                    </a:lnTo>
                    <a:lnTo>
                      <a:pt x="248" y="149"/>
                    </a:lnTo>
                    <a:lnTo>
                      <a:pt x="496" y="0"/>
                    </a:lnTo>
                    <a:close/>
                  </a:path>
                </a:pathLst>
              </a:custGeom>
              <a:solidFill>
                <a:srgbClr val="F2CC6B"/>
              </a:solidFill>
              <a:ln w="9525">
                <a:noFill/>
                <a:round/>
                <a:headEnd/>
                <a:tailEnd/>
              </a:ln>
            </p:spPr>
            <p:txBody>
              <a:bodyPr/>
              <a:lstStyle/>
              <a:p>
                <a:endParaRPr lang="fr-FR"/>
              </a:p>
            </p:txBody>
          </p:sp>
          <p:sp>
            <p:nvSpPr>
              <p:cNvPr id="122" name="Freeform 103"/>
              <p:cNvSpPr>
                <a:spLocks/>
              </p:cNvSpPr>
              <p:nvPr/>
            </p:nvSpPr>
            <p:spPr bwMode="auto">
              <a:xfrm>
                <a:off x="3788" y="3142"/>
                <a:ext cx="35" cy="33"/>
              </a:xfrm>
              <a:custGeom>
                <a:avLst/>
                <a:gdLst>
                  <a:gd name="T0" fmla="*/ 0 w 208"/>
                  <a:gd name="T1" fmla="*/ 198 h 198"/>
                  <a:gd name="T2" fmla="*/ 21 w 208"/>
                  <a:gd name="T3" fmla="*/ 173 h 198"/>
                  <a:gd name="T4" fmla="*/ 46 w 208"/>
                  <a:gd name="T5" fmla="*/ 147 h 198"/>
                  <a:gd name="T6" fmla="*/ 99 w 208"/>
                  <a:gd name="T7" fmla="*/ 99 h 198"/>
                  <a:gd name="T8" fmla="*/ 155 w 208"/>
                  <a:gd name="T9" fmla="*/ 51 h 198"/>
                  <a:gd name="T10" fmla="*/ 208 w 208"/>
                  <a:gd name="T11" fmla="*/ 0 h 198"/>
                  <a:gd name="T12" fmla="*/ 108 w 208"/>
                  <a:gd name="T13" fmla="*/ 108 h 198"/>
                  <a:gd name="T14" fmla="*/ 57 w 208"/>
                  <a:gd name="T15" fmla="*/ 157 h 198"/>
                  <a:gd name="T16" fmla="*/ 37 w 208"/>
                  <a:gd name="T17" fmla="*/ 174 h 198"/>
                  <a:gd name="T18" fmla="*/ 32 w 208"/>
                  <a:gd name="T19" fmla="*/ 179 h 198"/>
                  <a:gd name="T20" fmla="*/ 0 w 208"/>
                  <a:gd name="T21" fmla="*/ 198 h 19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8"/>
                  <a:gd name="T34" fmla="*/ 0 h 198"/>
                  <a:gd name="T35" fmla="*/ 208 w 208"/>
                  <a:gd name="T36" fmla="*/ 198 h 19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8" h="198">
                    <a:moveTo>
                      <a:pt x="0" y="198"/>
                    </a:moveTo>
                    <a:lnTo>
                      <a:pt x="21" y="173"/>
                    </a:lnTo>
                    <a:lnTo>
                      <a:pt x="46" y="147"/>
                    </a:lnTo>
                    <a:lnTo>
                      <a:pt x="99" y="99"/>
                    </a:lnTo>
                    <a:lnTo>
                      <a:pt x="155" y="51"/>
                    </a:lnTo>
                    <a:lnTo>
                      <a:pt x="208" y="0"/>
                    </a:lnTo>
                    <a:lnTo>
                      <a:pt x="108" y="108"/>
                    </a:lnTo>
                    <a:lnTo>
                      <a:pt x="57" y="157"/>
                    </a:lnTo>
                    <a:lnTo>
                      <a:pt x="37" y="174"/>
                    </a:lnTo>
                    <a:lnTo>
                      <a:pt x="32" y="179"/>
                    </a:lnTo>
                    <a:lnTo>
                      <a:pt x="0" y="198"/>
                    </a:lnTo>
                    <a:close/>
                  </a:path>
                </a:pathLst>
              </a:custGeom>
              <a:solidFill>
                <a:srgbClr val="F2CC6B"/>
              </a:solidFill>
              <a:ln w="9525">
                <a:noFill/>
                <a:round/>
                <a:headEnd/>
                <a:tailEnd/>
              </a:ln>
            </p:spPr>
            <p:txBody>
              <a:bodyPr/>
              <a:lstStyle/>
              <a:p>
                <a:endParaRPr lang="fr-FR"/>
              </a:p>
            </p:txBody>
          </p:sp>
          <p:sp>
            <p:nvSpPr>
              <p:cNvPr id="123" name="Freeform 104"/>
              <p:cNvSpPr>
                <a:spLocks/>
              </p:cNvSpPr>
              <p:nvPr/>
            </p:nvSpPr>
            <p:spPr bwMode="auto">
              <a:xfrm>
                <a:off x="3984" y="3142"/>
                <a:ext cx="61" cy="62"/>
              </a:xfrm>
              <a:custGeom>
                <a:avLst/>
                <a:gdLst>
                  <a:gd name="T0" fmla="*/ 0 w 365"/>
                  <a:gd name="T1" fmla="*/ 370 h 370"/>
                  <a:gd name="T2" fmla="*/ 365 w 365"/>
                  <a:gd name="T3" fmla="*/ 0 h 370"/>
                  <a:gd name="T4" fmla="*/ 12 w 365"/>
                  <a:gd name="T5" fmla="*/ 352 h 370"/>
                  <a:gd name="T6" fmla="*/ 0 w 365"/>
                  <a:gd name="T7" fmla="*/ 370 h 370"/>
                  <a:gd name="T8" fmla="*/ 0 60000 65536"/>
                  <a:gd name="T9" fmla="*/ 0 60000 65536"/>
                  <a:gd name="T10" fmla="*/ 0 60000 65536"/>
                  <a:gd name="T11" fmla="*/ 0 60000 65536"/>
                  <a:gd name="T12" fmla="*/ 0 w 365"/>
                  <a:gd name="T13" fmla="*/ 0 h 370"/>
                  <a:gd name="T14" fmla="*/ 365 w 365"/>
                  <a:gd name="T15" fmla="*/ 370 h 370"/>
                </a:gdLst>
                <a:ahLst/>
                <a:cxnLst>
                  <a:cxn ang="T8">
                    <a:pos x="T0" y="T1"/>
                  </a:cxn>
                  <a:cxn ang="T9">
                    <a:pos x="T2" y="T3"/>
                  </a:cxn>
                  <a:cxn ang="T10">
                    <a:pos x="T4" y="T5"/>
                  </a:cxn>
                  <a:cxn ang="T11">
                    <a:pos x="T6" y="T7"/>
                  </a:cxn>
                </a:cxnLst>
                <a:rect l="T12" t="T13" r="T14" b="T15"/>
                <a:pathLst>
                  <a:path w="365" h="370">
                    <a:moveTo>
                      <a:pt x="0" y="370"/>
                    </a:moveTo>
                    <a:lnTo>
                      <a:pt x="365" y="0"/>
                    </a:lnTo>
                    <a:lnTo>
                      <a:pt x="12" y="352"/>
                    </a:lnTo>
                    <a:lnTo>
                      <a:pt x="0" y="370"/>
                    </a:lnTo>
                    <a:close/>
                  </a:path>
                </a:pathLst>
              </a:custGeom>
              <a:solidFill>
                <a:srgbClr val="F2CC6B"/>
              </a:solidFill>
              <a:ln w="9525">
                <a:noFill/>
                <a:round/>
                <a:headEnd/>
                <a:tailEnd/>
              </a:ln>
            </p:spPr>
            <p:txBody>
              <a:bodyPr/>
              <a:lstStyle/>
              <a:p>
                <a:endParaRPr lang="fr-FR"/>
              </a:p>
            </p:txBody>
          </p:sp>
          <p:sp>
            <p:nvSpPr>
              <p:cNvPr id="124" name="Freeform 105"/>
              <p:cNvSpPr>
                <a:spLocks/>
              </p:cNvSpPr>
              <p:nvPr/>
            </p:nvSpPr>
            <p:spPr bwMode="auto">
              <a:xfrm>
                <a:off x="3777" y="3147"/>
                <a:ext cx="15" cy="13"/>
              </a:xfrm>
              <a:custGeom>
                <a:avLst/>
                <a:gdLst>
                  <a:gd name="T0" fmla="*/ 0 w 85"/>
                  <a:gd name="T1" fmla="*/ 78 h 78"/>
                  <a:gd name="T2" fmla="*/ 79 w 85"/>
                  <a:gd name="T3" fmla="*/ 0 h 78"/>
                  <a:gd name="T4" fmla="*/ 85 w 85"/>
                  <a:gd name="T5" fmla="*/ 0 h 78"/>
                  <a:gd name="T6" fmla="*/ 0 w 85"/>
                  <a:gd name="T7" fmla="*/ 78 h 78"/>
                  <a:gd name="T8" fmla="*/ 0 60000 65536"/>
                  <a:gd name="T9" fmla="*/ 0 60000 65536"/>
                  <a:gd name="T10" fmla="*/ 0 60000 65536"/>
                  <a:gd name="T11" fmla="*/ 0 60000 65536"/>
                  <a:gd name="T12" fmla="*/ 0 w 85"/>
                  <a:gd name="T13" fmla="*/ 0 h 78"/>
                  <a:gd name="T14" fmla="*/ 85 w 85"/>
                  <a:gd name="T15" fmla="*/ 78 h 78"/>
                </a:gdLst>
                <a:ahLst/>
                <a:cxnLst>
                  <a:cxn ang="T8">
                    <a:pos x="T0" y="T1"/>
                  </a:cxn>
                  <a:cxn ang="T9">
                    <a:pos x="T2" y="T3"/>
                  </a:cxn>
                  <a:cxn ang="T10">
                    <a:pos x="T4" y="T5"/>
                  </a:cxn>
                  <a:cxn ang="T11">
                    <a:pos x="T6" y="T7"/>
                  </a:cxn>
                </a:cxnLst>
                <a:rect l="T12" t="T13" r="T14" b="T15"/>
                <a:pathLst>
                  <a:path w="85" h="78">
                    <a:moveTo>
                      <a:pt x="0" y="78"/>
                    </a:moveTo>
                    <a:lnTo>
                      <a:pt x="79" y="0"/>
                    </a:lnTo>
                    <a:lnTo>
                      <a:pt x="85" y="0"/>
                    </a:lnTo>
                    <a:lnTo>
                      <a:pt x="0" y="78"/>
                    </a:lnTo>
                    <a:close/>
                  </a:path>
                </a:pathLst>
              </a:custGeom>
              <a:solidFill>
                <a:srgbClr val="F2CC6B"/>
              </a:solidFill>
              <a:ln w="9525">
                <a:noFill/>
                <a:round/>
                <a:headEnd/>
                <a:tailEnd/>
              </a:ln>
            </p:spPr>
            <p:txBody>
              <a:bodyPr/>
              <a:lstStyle/>
              <a:p>
                <a:endParaRPr lang="fr-FR"/>
              </a:p>
            </p:txBody>
          </p:sp>
          <p:sp>
            <p:nvSpPr>
              <p:cNvPr id="125" name="Freeform 106"/>
              <p:cNvSpPr>
                <a:spLocks/>
              </p:cNvSpPr>
              <p:nvPr/>
            </p:nvSpPr>
            <p:spPr bwMode="auto">
              <a:xfrm>
                <a:off x="3776" y="3153"/>
                <a:ext cx="18" cy="17"/>
              </a:xfrm>
              <a:custGeom>
                <a:avLst/>
                <a:gdLst>
                  <a:gd name="T0" fmla="*/ 107 w 107"/>
                  <a:gd name="T1" fmla="*/ 0 h 104"/>
                  <a:gd name="T2" fmla="*/ 83 w 107"/>
                  <a:gd name="T3" fmla="*/ 29 h 104"/>
                  <a:gd name="T4" fmla="*/ 54 w 107"/>
                  <a:gd name="T5" fmla="*/ 53 h 104"/>
                  <a:gd name="T6" fmla="*/ 24 w 107"/>
                  <a:gd name="T7" fmla="*/ 78 h 104"/>
                  <a:gd name="T8" fmla="*/ 0 w 107"/>
                  <a:gd name="T9" fmla="*/ 104 h 104"/>
                  <a:gd name="T10" fmla="*/ 18 w 107"/>
                  <a:gd name="T11" fmla="*/ 77 h 104"/>
                  <a:gd name="T12" fmla="*/ 44 w 107"/>
                  <a:gd name="T13" fmla="*/ 48 h 104"/>
                  <a:gd name="T14" fmla="*/ 75 w 107"/>
                  <a:gd name="T15" fmla="*/ 20 h 104"/>
                  <a:gd name="T16" fmla="*/ 107 w 107"/>
                  <a:gd name="T17" fmla="*/ 0 h 1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7"/>
                  <a:gd name="T28" fmla="*/ 0 h 104"/>
                  <a:gd name="T29" fmla="*/ 107 w 107"/>
                  <a:gd name="T30" fmla="*/ 104 h 10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7" h="104">
                    <a:moveTo>
                      <a:pt x="107" y="0"/>
                    </a:moveTo>
                    <a:lnTo>
                      <a:pt x="83" y="29"/>
                    </a:lnTo>
                    <a:lnTo>
                      <a:pt x="54" y="53"/>
                    </a:lnTo>
                    <a:lnTo>
                      <a:pt x="24" y="78"/>
                    </a:lnTo>
                    <a:lnTo>
                      <a:pt x="0" y="104"/>
                    </a:lnTo>
                    <a:lnTo>
                      <a:pt x="18" y="77"/>
                    </a:lnTo>
                    <a:lnTo>
                      <a:pt x="44" y="48"/>
                    </a:lnTo>
                    <a:lnTo>
                      <a:pt x="75" y="20"/>
                    </a:lnTo>
                    <a:lnTo>
                      <a:pt x="107" y="0"/>
                    </a:lnTo>
                    <a:close/>
                  </a:path>
                </a:pathLst>
              </a:custGeom>
              <a:solidFill>
                <a:srgbClr val="F2CC6B"/>
              </a:solidFill>
              <a:ln w="9525">
                <a:noFill/>
                <a:round/>
                <a:headEnd/>
                <a:tailEnd/>
              </a:ln>
            </p:spPr>
            <p:txBody>
              <a:bodyPr/>
              <a:lstStyle/>
              <a:p>
                <a:endParaRPr lang="fr-FR"/>
              </a:p>
            </p:txBody>
          </p:sp>
          <p:sp>
            <p:nvSpPr>
              <p:cNvPr id="126" name="Freeform 107"/>
              <p:cNvSpPr>
                <a:spLocks/>
              </p:cNvSpPr>
              <p:nvPr/>
            </p:nvSpPr>
            <p:spPr bwMode="auto">
              <a:xfrm>
                <a:off x="4041" y="3160"/>
                <a:ext cx="12" cy="11"/>
              </a:xfrm>
              <a:custGeom>
                <a:avLst/>
                <a:gdLst>
                  <a:gd name="T0" fmla="*/ 67 w 69"/>
                  <a:gd name="T1" fmla="*/ 21 h 65"/>
                  <a:gd name="T2" fmla="*/ 69 w 69"/>
                  <a:gd name="T3" fmla="*/ 35 h 65"/>
                  <a:gd name="T4" fmla="*/ 64 w 69"/>
                  <a:gd name="T5" fmla="*/ 47 h 65"/>
                  <a:gd name="T6" fmla="*/ 47 w 69"/>
                  <a:gd name="T7" fmla="*/ 65 h 65"/>
                  <a:gd name="T8" fmla="*/ 30 w 69"/>
                  <a:gd name="T9" fmla="*/ 64 h 65"/>
                  <a:gd name="T10" fmla="*/ 18 w 69"/>
                  <a:gd name="T11" fmla="*/ 55 h 65"/>
                  <a:gd name="T12" fmla="*/ 0 w 69"/>
                  <a:gd name="T13" fmla="*/ 30 h 65"/>
                  <a:gd name="T14" fmla="*/ 12 w 69"/>
                  <a:gd name="T15" fmla="*/ 11 h 65"/>
                  <a:gd name="T16" fmla="*/ 21 w 69"/>
                  <a:gd name="T17" fmla="*/ 5 h 65"/>
                  <a:gd name="T18" fmla="*/ 31 w 69"/>
                  <a:gd name="T19" fmla="*/ 1 h 65"/>
                  <a:gd name="T20" fmla="*/ 42 w 69"/>
                  <a:gd name="T21" fmla="*/ 0 h 65"/>
                  <a:gd name="T22" fmla="*/ 52 w 69"/>
                  <a:gd name="T23" fmla="*/ 2 h 65"/>
                  <a:gd name="T24" fmla="*/ 61 w 69"/>
                  <a:gd name="T25" fmla="*/ 9 h 65"/>
                  <a:gd name="T26" fmla="*/ 67 w 69"/>
                  <a:gd name="T27" fmla="*/ 21 h 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65"/>
                  <a:gd name="T44" fmla="*/ 69 w 69"/>
                  <a:gd name="T45" fmla="*/ 65 h 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65">
                    <a:moveTo>
                      <a:pt x="67" y="21"/>
                    </a:moveTo>
                    <a:lnTo>
                      <a:pt x="69" y="35"/>
                    </a:lnTo>
                    <a:lnTo>
                      <a:pt x="64" y="47"/>
                    </a:lnTo>
                    <a:lnTo>
                      <a:pt x="47" y="65"/>
                    </a:lnTo>
                    <a:lnTo>
                      <a:pt x="30" y="64"/>
                    </a:lnTo>
                    <a:lnTo>
                      <a:pt x="18" y="55"/>
                    </a:lnTo>
                    <a:lnTo>
                      <a:pt x="0" y="30"/>
                    </a:lnTo>
                    <a:lnTo>
                      <a:pt x="12" y="11"/>
                    </a:lnTo>
                    <a:lnTo>
                      <a:pt x="21" y="5"/>
                    </a:lnTo>
                    <a:lnTo>
                      <a:pt x="31" y="1"/>
                    </a:lnTo>
                    <a:lnTo>
                      <a:pt x="42" y="0"/>
                    </a:lnTo>
                    <a:lnTo>
                      <a:pt x="52" y="2"/>
                    </a:lnTo>
                    <a:lnTo>
                      <a:pt x="61" y="9"/>
                    </a:lnTo>
                    <a:lnTo>
                      <a:pt x="67" y="21"/>
                    </a:lnTo>
                    <a:close/>
                  </a:path>
                </a:pathLst>
              </a:custGeom>
              <a:solidFill>
                <a:srgbClr val="000000"/>
              </a:solidFill>
              <a:ln w="9525">
                <a:noFill/>
                <a:round/>
                <a:headEnd/>
                <a:tailEnd/>
              </a:ln>
            </p:spPr>
            <p:txBody>
              <a:bodyPr/>
              <a:lstStyle/>
              <a:p>
                <a:endParaRPr lang="fr-FR"/>
              </a:p>
            </p:txBody>
          </p:sp>
          <p:sp>
            <p:nvSpPr>
              <p:cNvPr id="127" name="Freeform 108"/>
              <p:cNvSpPr>
                <a:spLocks/>
              </p:cNvSpPr>
              <p:nvPr/>
            </p:nvSpPr>
            <p:spPr bwMode="auto">
              <a:xfrm>
                <a:off x="4017" y="3170"/>
                <a:ext cx="25" cy="26"/>
              </a:xfrm>
              <a:custGeom>
                <a:avLst/>
                <a:gdLst>
                  <a:gd name="T0" fmla="*/ 152 w 152"/>
                  <a:gd name="T1" fmla="*/ 28 h 154"/>
                  <a:gd name="T2" fmla="*/ 109 w 152"/>
                  <a:gd name="T3" fmla="*/ 71 h 154"/>
                  <a:gd name="T4" fmla="*/ 90 w 152"/>
                  <a:gd name="T5" fmla="*/ 93 h 154"/>
                  <a:gd name="T6" fmla="*/ 83 w 152"/>
                  <a:gd name="T7" fmla="*/ 100 h 154"/>
                  <a:gd name="T8" fmla="*/ 69 w 152"/>
                  <a:gd name="T9" fmla="*/ 111 h 154"/>
                  <a:gd name="T10" fmla="*/ 69 w 152"/>
                  <a:gd name="T11" fmla="*/ 89 h 154"/>
                  <a:gd name="T12" fmla="*/ 60 w 152"/>
                  <a:gd name="T13" fmla="*/ 93 h 154"/>
                  <a:gd name="T14" fmla="*/ 57 w 152"/>
                  <a:gd name="T15" fmla="*/ 100 h 154"/>
                  <a:gd name="T16" fmla="*/ 58 w 152"/>
                  <a:gd name="T17" fmla="*/ 122 h 154"/>
                  <a:gd name="T18" fmla="*/ 56 w 152"/>
                  <a:gd name="T19" fmla="*/ 144 h 154"/>
                  <a:gd name="T20" fmla="*/ 51 w 152"/>
                  <a:gd name="T21" fmla="*/ 151 h 154"/>
                  <a:gd name="T22" fmla="*/ 46 w 152"/>
                  <a:gd name="T23" fmla="*/ 153 h 154"/>
                  <a:gd name="T24" fmla="*/ 38 w 152"/>
                  <a:gd name="T25" fmla="*/ 154 h 154"/>
                  <a:gd name="T26" fmla="*/ 26 w 152"/>
                  <a:gd name="T27" fmla="*/ 141 h 154"/>
                  <a:gd name="T28" fmla="*/ 10 w 152"/>
                  <a:gd name="T29" fmla="*/ 129 h 154"/>
                  <a:gd name="T30" fmla="*/ 0 w 152"/>
                  <a:gd name="T31" fmla="*/ 116 h 154"/>
                  <a:gd name="T32" fmla="*/ 1 w 152"/>
                  <a:gd name="T33" fmla="*/ 108 h 154"/>
                  <a:gd name="T34" fmla="*/ 8 w 152"/>
                  <a:gd name="T35" fmla="*/ 97 h 154"/>
                  <a:gd name="T36" fmla="*/ 22 w 152"/>
                  <a:gd name="T37" fmla="*/ 94 h 154"/>
                  <a:gd name="T38" fmla="*/ 38 w 152"/>
                  <a:gd name="T39" fmla="*/ 93 h 154"/>
                  <a:gd name="T40" fmla="*/ 46 w 152"/>
                  <a:gd name="T41" fmla="*/ 68 h 154"/>
                  <a:gd name="T42" fmla="*/ 53 w 152"/>
                  <a:gd name="T43" fmla="*/ 58 h 154"/>
                  <a:gd name="T44" fmla="*/ 62 w 152"/>
                  <a:gd name="T45" fmla="*/ 50 h 154"/>
                  <a:gd name="T46" fmla="*/ 73 w 152"/>
                  <a:gd name="T47" fmla="*/ 57 h 154"/>
                  <a:gd name="T48" fmla="*/ 77 w 152"/>
                  <a:gd name="T49" fmla="*/ 46 h 154"/>
                  <a:gd name="T50" fmla="*/ 84 w 152"/>
                  <a:gd name="T51" fmla="*/ 40 h 154"/>
                  <a:gd name="T52" fmla="*/ 100 w 152"/>
                  <a:gd name="T53" fmla="*/ 32 h 154"/>
                  <a:gd name="T54" fmla="*/ 111 w 152"/>
                  <a:gd name="T55" fmla="*/ 24 h 154"/>
                  <a:gd name="T56" fmla="*/ 114 w 152"/>
                  <a:gd name="T57" fmla="*/ 14 h 154"/>
                  <a:gd name="T58" fmla="*/ 112 w 152"/>
                  <a:gd name="T59" fmla="*/ 0 h 154"/>
                  <a:gd name="T60" fmla="*/ 137 w 152"/>
                  <a:gd name="T61" fmla="*/ 11 h 154"/>
                  <a:gd name="T62" fmla="*/ 146 w 152"/>
                  <a:gd name="T63" fmla="*/ 18 h 154"/>
                  <a:gd name="T64" fmla="*/ 152 w 152"/>
                  <a:gd name="T65" fmla="*/ 28 h 15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2"/>
                  <a:gd name="T100" fmla="*/ 0 h 154"/>
                  <a:gd name="T101" fmla="*/ 152 w 152"/>
                  <a:gd name="T102" fmla="*/ 154 h 15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2" h="154">
                    <a:moveTo>
                      <a:pt x="152" y="28"/>
                    </a:moveTo>
                    <a:lnTo>
                      <a:pt x="109" y="71"/>
                    </a:lnTo>
                    <a:lnTo>
                      <a:pt x="90" y="93"/>
                    </a:lnTo>
                    <a:lnTo>
                      <a:pt x="83" y="100"/>
                    </a:lnTo>
                    <a:lnTo>
                      <a:pt x="69" y="111"/>
                    </a:lnTo>
                    <a:lnTo>
                      <a:pt x="69" y="89"/>
                    </a:lnTo>
                    <a:lnTo>
                      <a:pt x="60" y="93"/>
                    </a:lnTo>
                    <a:lnTo>
                      <a:pt x="57" y="100"/>
                    </a:lnTo>
                    <a:lnTo>
                      <a:pt x="58" y="122"/>
                    </a:lnTo>
                    <a:lnTo>
                      <a:pt x="56" y="144"/>
                    </a:lnTo>
                    <a:lnTo>
                      <a:pt x="51" y="151"/>
                    </a:lnTo>
                    <a:lnTo>
                      <a:pt x="46" y="153"/>
                    </a:lnTo>
                    <a:lnTo>
                      <a:pt x="38" y="154"/>
                    </a:lnTo>
                    <a:lnTo>
                      <a:pt x="26" y="141"/>
                    </a:lnTo>
                    <a:lnTo>
                      <a:pt x="10" y="129"/>
                    </a:lnTo>
                    <a:lnTo>
                      <a:pt x="0" y="116"/>
                    </a:lnTo>
                    <a:lnTo>
                      <a:pt x="1" y="108"/>
                    </a:lnTo>
                    <a:lnTo>
                      <a:pt x="8" y="97"/>
                    </a:lnTo>
                    <a:lnTo>
                      <a:pt x="22" y="94"/>
                    </a:lnTo>
                    <a:lnTo>
                      <a:pt x="38" y="93"/>
                    </a:lnTo>
                    <a:lnTo>
                      <a:pt x="46" y="68"/>
                    </a:lnTo>
                    <a:lnTo>
                      <a:pt x="53" y="58"/>
                    </a:lnTo>
                    <a:lnTo>
                      <a:pt x="62" y="50"/>
                    </a:lnTo>
                    <a:lnTo>
                      <a:pt x="73" y="57"/>
                    </a:lnTo>
                    <a:lnTo>
                      <a:pt x="77" y="46"/>
                    </a:lnTo>
                    <a:lnTo>
                      <a:pt x="84" y="40"/>
                    </a:lnTo>
                    <a:lnTo>
                      <a:pt x="100" y="32"/>
                    </a:lnTo>
                    <a:lnTo>
                      <a:pt x="111" y="24"/>
                    </a:lnTo>
                    <a:lnTo>
                      <a:pt x="114" y="14"/>
                    </a:lnTo>
                    <a:lnTo>
                      <a:pt x="112" y="0"/>
                    </a:lnTo>
                    <a:lnTo>
                      <a:pt x="137" y="11"/>
                    </a:lnTo>
                    <a:lnTo>
                      <a:pt x="146" y="18"/>
                    </a:lnTo>
                    <a:lnTo>
                      <a:pt x="152" y="28"/>
                    </a:lnTo>
                    <a:close/>
                  </a:path>
                </a:pathLst>
              </a:custGeom>
              <a:solidFill>
                <a:srgbClr val="000000"/>
              </a:solidFill>
              <a:ln w="9525">
                <a:noFill/>
                <a:round/>
                <a:headEnd/>
                <a:tailEnd/>
              </a:ln>
            </p:spPr>
            <p:txBody>
              <a:bodyPr/>
              <a:lstStyle/>
              <a:p>
                <a:endParaRPr lang="fr-FR"/>
              </a:p>
            </p:txBody>
          </p:sp>
          <p:sp>
            <p:nvSpPr>
              <p:cNvPr id="128" name="Freeform 109"/>
              <p:cNvSpPr>
                <a:spLocks/>
              </p:cNvSpPr>
              <p:nvPr/>
            </p:nvSpPr>
            <p:spPr bwMode="auto">
              <a:xfrm>
                <a:off x="3733" y="3172"/>
                <a:ext cx="41" cy="41"/>
              </a:xfrm>
              <a:custGeom>
                <a:avLst/>
                <a:gdLst>
                  <a:gd name="T0" fmla="*/ 0 w 248"/>
                  <a:gd name="T1" fmla="*/ 247 h 247"/>
                  <a:gd name="T2" fmla="*/ 53 w 248"/>
                  <a:gd name="T3" fmla="*/ 186 h 247"/>
                  <a:gd name="T4" fmla="*/ 115 w 248"/>
                  <a:gd name="T5" fmla="*/ 123 h 247"/>
                  <a:gd name="T6" fmla="*/ 248 w 248"/>
                  <a:gd name="T7" fmla="*/ 0 h 247"/>
                  <a:gd name="T8" fmla="*/ 0 w 248"/>
                  <a:gd name="T9" fmla="*/ 247 h 247"/>
                  <a:gd name="T10" fmla="*/ 0 60000 65536"/>
                  <a:gd name="T11" fmla="*/ 0 60000 65536"/>
                  <a:gd name="T12" fmla="*/ 0 60000 65536"/>
                  <a:gd name="T13" fmla="*/ 0 60000 65536"/>
                  <a:gd name="T14" fmla="*/ 0 60000 65536"/>
                  <a:gd name="T15" fmla="*/ 0 w 248"/>
                  <a:gd name="T16" fmla="*/ 0 h 247"/>
                  <a:gd name="T17" fmla="*/ 248 w 248"/>
                  <a:gd name="T18" fmla="*/ 247 h 247"/>
                </a:gdLst>
                <a:ahLst/>
                <a:cxnLst>
                  <a:cxn ang="T10">
                    <a:pos x="T0" y="T1"/>
                  </a:cxn>
                  <a:cxn ang="T11">
                    <a:pos x="T2" y="T3"/>
                  </a:cxn>
                  <a:cxn ang="T12">
                    <a:pos x="T4" y="T5"/>
                  </a:cxn>
                  <a:cxn ang="T13">
                    <a:pos x="T6" y="T7"/>
                  </a:cxn>
                  <a:cxn ang="T14">
                    <a:pos x="T8" y="T9"/>
                  </a:cxn>
                </a:cxnLst>
                <a:rect l="T15" t="T16" r="T17" b="T18"/>
                <a:pathLst>
                  <a:path w="248" h="247">
                    <a:moveTo>
                      <a:pt x="0" y="247"/>
                    </a:moveTo>
                    <a:lnTo>
                      <a:pt x="53" y="186"/>
                    </a:lnTo>
                    <a:lnTo>
                      <a:pt x="115" y="123"/>
                    </a:lnTo>
                    <a:lnTo>
                      <a:pt x="248" y="0"/>
                    </a:lnTo>
                    <a:lnTo>
                      <a:pt x="0" y="247"/>
                    </a:lnTo>
                    <a:close/>
                  </a:path>
                </a:pathLst>
              </a:custGeom>
              <a:solidFill>
                <a:srgbClr val="F2CC6B"/>
              </a:solidFill>
              <a:ln w="9525">
                <a:noFill/>
                <a:round/>
                <a:headEnd/>
                <a:tailEnd/>
              </a:ln>
            </p:spPr>
            <p:txBody>
              <a:bodyPr/>
              <a:lstStyle/>
              <a:p>
                <a:endParaRPr lang="fr-FR"/>
              </a:p>
            </p:txBody>
          </p:sp>
          <p:sp>
            <p:nvSpPr>
              <p:cNvPr id="129" name="Freeform 110"/>
              <p:cNvSpPr>
                <a:spLocks/>
              </p:cNvSpPr>
              <p:nvPr/>
            </p:nvSpPr>
            <p:spPr bwMode="auto">
              <a:xfrm>
                <a:off x="3745" y="3176"/>
                <a:ext cx="94" cy="91"/>
              </a:xfrm>
              <a:custGeom>
                <a:avLst/>
                <a:gdLst>
                  <a:gd name="T0" fmla="*/ 381 w 562"/>
                  <a:gd name="T1" fmla="*/ 413 h 549"/>
                  <a:gd name="T2" fmla="*/ 192 w 562"/>
                  <a:gd name="T3" fmla="*/ 549 h 549"/>
                  <a:gd name="T4" fmla="*/ 146 w 562"/>
                  <a:gd name="T5" fmla="*/ 532 h 549"/>
                  <a:gd name="T6" fmla="*/ 113 w 562"/>
                  <a:gd name="T7" fmla="*/ 500 h 549"/>
                  <a:gd name="T8" fmla="*/ 49 w 562"/>
                  <a:gd name="T9" fmla="*/ 420 h 549"/>
                  <a:gd name="T10" fmla="*/ 11 w 562"/>
                  <a:gd name="T11" fmla="*/ 330 h 549"/>
                  <a:gd name="T12" fmla="*/ 0 w 562"/>
                  <a:gd name="T13" fmla="*/ 254 h 549"/>
                  <a:gd name="T14" fmla="*/ 23 w 562"/>
                  <a:gd name="T15" fmla="*/ 216 h 549"/>
                  <a:gd name="T16" fmla="*/ 85 w 562"/>
                  <a:gd name="T17" fmla="*/ 310 h 549"/>
                  <a:gd name="T18" fmla="*/ 146 w 562"/>
                  <a:gd name="T19" fmla="*/ 402 h 549"/>
                  <a:gd name="T20" fmla="*/ 167 w 562"/>
                  <a:gd name="T21" fmla="*/ 388 h 549"/>
                  <a:gd name="T22" fmla="*/ 99 w 562"/>
                  <a:gd name="T23" fmla="*/ 169 h 549"/>
                  <a:gd name="T24" fmla="*/ 118 w 562"/>
                  <a:gd name="T25" fmla="*/ 192 h 549"/>
                  <a:gd name="T26" fmla="*/ 140 w 562"/>
                  <a:gd name="T27" fmla="*/ 237 h 549"/>
                  <a:gd name="T28" fmla="*/ 160 w 562"/>
                  <a:gd name="T29" fmla="*/ 253 h 549"/>
                  <a:gd name="T30" fmla="*/ 175 w 562"/>
                  <a:gd name="T31" fmla="*/ 235 h 549"/>
                  <a:gd name="T32" fmla="*/ 141 w 562"/>
                  <a:gd name="T33" fmla="*/ 180 h 549"/>
                  <a:gd name="T34" fmla="*/ 132 w 562"/>
                  <a:gd name="T35" fmla="*/ 148 h 549"/>
                  <a:gd name="T36" fmla="*/ 175 w 562"/>
                  <a:gd name="T37" fmla="*/ 130 h 549"/>
                  <a:gd name="T38" fmla="*/ 218 w 562"/>
                  <a:gd name="T39" fmla="*/ 204 h 549"/>
                  <a:gd name="T40" fmla="*/ 242 w 562"/>
                  <a:gd name="T41" fmla="*/ 216 h 549"/>
                  <a:gd name="T42" fmla="*/ 241 w 562"/>
                  <a:gd name="T43" fmla="*/ 189 h 549"/>
                  <a:gd name="T44" fmla="*/ 196 w 562"/>
                  <a:gd name="T45" fmla="*/ 115 h 549"/>
                  <a:gd name="T46" fmla="*/ 256 w 562"/>
                  <a:gd name="T47" fmla="*/ 108 h 549"/>
                  <a:gd name="T48" fmla="*/ 285 w 562"/>
                  <a:gd name="T49" fmla="*/ 163 h 549"/>
                  <a:gd name="T50" fmla="*/ 315 w 562"/>
                  <a:gd name="T51" fmla="*/ 167 h 549"/>
                  <a:gd name="T52" fmla="*/ 310 w 562"/>
                  <a:gd name="T53" fmla="*/ 136 h 549"/>
                  <a:gd name="T54" fmla="*/ 281 w 562"/>
                  <a:gd name="T55" fmla="*/ 95 h 549"/>
                  <a:gd name="T56" fmla="*/ 270 w 562"/>
                  <a:gd name="T57" fmla="*/ 65 h 549"/>
                  <a:gd name="T58" fmla="*/ 328 w 562"/>
                  <a:gd name="T59" fmla="*/ 70 h 549"/>
                  <a:gd name="T60" fmla="*/ 362 w 562"/>
                  <a:gd name="T61" fmla="*/ 126 h 549"/>
                  <a:gd name="T62" fmla="*/ 364 w 562"/>
                  <a:gd name="T63" fmla="*/ 151 h 549"/>
                  <a:gd name="T64" fmla="*/ 382 w 562"/>
                  <a:gd name="T65" fmla="*/ 157 h 549"/>
                  <a:gd name="T66" fmla="*/ 414 w 562"/>
                  <a:gd name="T67" fmla="*/ 205 h 549"/>
                  <a:gd name="T68" fmla="*/ 390 w 562"/>
                  <a:gd name="T69" fmla="*/ 219 h 549"/>
                  <a:gd name="T70" fmla="*/ 390 w 562"/>
                  <a:gd name="T71" fmla="*/ 251 h 549"/>
                  <a:gd name="T72" fmla="*/ 402 w 562"/>
                  <a:gd name="T73" fmla="*/ 261 h 549"/>
                  <a:gd name="T74" fmla="*/ 435 w 562"/>
                  <a:gd name="T75" fmla="*/ 236 h 549"/>
                  <a:gd name="T76" fmla="*/ 455 w 562"/>
                  <a:gd name="T77" fmla="*/ 276 h 549"/>
                  <a:gd name="T78" fmla="*/ 447 w 562"/>
                  <a:gd name="T79" fmla="*/ 288 h 549"/>
                  <a:gd name="T80" fmla="*/ 417 w 562"/>
                  <a:gd name="T81" fmla="*/ 288 h 549"/>
                  <a:gd name="T82" fmla="*/ 376 w 562"/>
                  <a:gd name="T83" fmla="*/ 262 h 549"/>
                  <a:gd name="T84" fmla="*/ 365 w 562"/>
                  <a:gd name="T85" fmla="*/ 272 h 549"/>
                  <a:gd name="T86" fmla="*/ 385 w 562"/>
                  <a:gd name="T87" fmla="*/ 328 h 549"/>
                  <a:gd name="T88" fmla="*/ 403 w 562"/>
                  <a:gd name="T89" fmla="*/ 338 h 549"/>
                  <a:gd name="T90" fmla="*/ 443 w 562"/>
                  <a:gd name="T91" fmla="*/ 322 h 549"/>
                  <a:gd name="T92" fmla="*/ 503 w 562"/>
                  <a:gd name="T93" fmla="*/ 275 h 549"/>
                  <a:gd name="T94" fmla="*/ 523 w 562"/>
                  <a:gd name="T95" fmla="*/ 269 h 549"/>
                  <a:gd name="T96" fmla="*/ 500 w 562"/>
                  <a:gd name="T97" fmla="*/ 226 h 549"/>
                  <a:gd name="T98" fmla="*/ 453 w 562"/>
                  <a:gd name="T99" fmla="*/ 149 h 549"/>
                  <a:gd name="T100" fmla="*/ 426 w 562"/>
                  <a:gd name="T101" fmla="*/ 108 h 549"/>
                  <a:gd name="T102" fmla="*/ 400 w 562"/>
                  <a:gd name="T103" fmla="*/ 126 h 549"/>
                  <a:gd name="T104" fmla="*/ 379 w 562"/>
                  <a:gd name="T105" fmla="*/ 0 h 549"/>
                  <a:gd name="T106" fmla="*/ 562 w 562"/>
                  <a:gd name="T107" fmla="*/ 299 h 54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62"/>
                  <a:gd name="T163" fmla="*/ 0 h 549"/>
                  <a:gd name="T164" fmla="*/ 562 w 562"/>
                  <a:gd name="T165" fmla="*/ 549 h 54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62" h="549">
                    <a:moveTo>
                      <a:pt x="562" y="299"/>
                    </a:moveTo>
                    <a:lnTo>
                      <a:pt x="381" y="413"/>
                    </a:lnTo>
                    <a:lnTo>
                      <a:pt x="196" y="527"/>
                    </a:lnTo>
                    <a:lnTo>
                      <a:pt x="192" y="549"/>
                    </a:lnTo>
                    <a:lnTo>
                      <a:pt x="167" y="542"/>
                    </a:lnTo>
                    <a:lnTo>
                      <a:pt x="146" y="532"/>
                    </a:lnTo>
                    <a:lnTo>
                      <a:pt x="129" y="517"/>
                    </a:lnTo>
                    <a:lnTo>
                      <a:pt x="113" y="500"/>
                    </a:lnTo>
                    <a:lnTo>
                      <a:pt x="82" y="461"/>
                    </a:lnTo>
                    <a:lnTo>
                      <a:pt x="49" y="420"/>
                    </a:lnTo>
                    <a:lnTo>
                      <a:pt x="28" y="378"/>
                    </a:lnTo>
                    <a:lnTo>
                      <a:pt x="11" y="330"/>
                    </a:lnTo>
                    <a:lnTo>
                      <a:pt x="1" y="280"/>
                    </a:lnTo>
                    <a:lnTo>
                      <a:pt x="0" y="254"/>
                    </a:lnTo>
                    <a:lnTo>
                      <a:pt x="2" y="230"/>
                    </a:lnTo>
                    <a:lnTo>
                      <a:pt x="23" y="216"/>
                    </a:lnTo>
                    <a:lnTo>
                      <a:pt x="57" y="260"/>
                    </a:lnTo>
                    <a:lnTo>
                      <a:pt x="85" y="310"/>
                    </a:lnTo>
                    <a:lnTo>
                      <a:pt x="113" y="358"/>
                    </a:lnTo>
                    <a:lnTo>
                      <a:pt x="146" y="402"/>
                    </a:lnTo>
                    <a:lnTo>
                      <a:pt x="158" y="400"/>
                    </a:lnTo>
                    <a:lnTo>
                      <a:pt x="167" y="388"/>
                    </a:lnTo>
                    <a:lnTo>
                      <a:pt x="60" y="201"/>
                    </a:lnTo>
                    <a:lnTo>
                      <a:pt x="99" y="169"/>
                    </a:lnTo>
                    <a:lnTo>
                      <a:pt x="110" y="179"/>
                    </a:lnTo>
                    <a:lnTo>
                      <a:pt x="118" y="192"/>
                    </a:lnTo>
                    <a:lnTo>
                      <a:pt x="132" y="223"/>
                    </a:lnTo>
                    <a:lnTo>
                      <a:pt x="140" y="237"/>
                    </a:lnTo>
                    <a:lnTo>
                      <a:pt x="149" y="248"/>
                    </a:lnTo>
                    <a:lnTo>
                      <a:pt x="160" y="253"/>
                    </a:lnTo>
                    <a:lnTo>
                      <a:pt x="175" y="251"/>
                    </a:lnTo>
                    <a:lnTo>
                      <a:pt x="175" y="235"/>
                    </a:lnTo>
                    <a:lnTo>
                      <a:pt x="166" y="217"/>
                    </a:lnTo>
                    <a:lnTo>
                      <a:pt x="141" y="180"/>
                    </a:lnTo>
                    <a:lnTo>
                      <a:pt x="132" y="163"/>
                    </a:lnTo>
                    <a:lnTo>
                      <a:pt x="132" y="148"/>
                    </a:lnTo>
                    <a:lnTo>
                      <a:pt x="145" y="136"/>
                    </a:lnTo>
                    <a:lnTo>
                      <a:pt x="175" y="130"/>
                    </a:lnTo>
                    <a:lnTo>
                      <a:pt x="201" y="183"/>
                    </a:lnTo>
                    <a:lnTo>
                      <a:pt x="218" y="204"/>
                    </a:lnTo>
                    <a:lnTo>
                      <a:pt x="226" y="211"/>
                    </a:lnTo>
                    <a:lnTo>
                      <a:pt x="242" y="216"/>
                    </a:lnTo>
                    <a:lnTo>
                      <a:pt x="243" y="202"/>
                    </a:lnTo>
                    <a:lnTo>
                      <a:pt x="241" y="189"/>
                    </a:lnTo>
                    <a:lnTo>
                      <a:pt x="229" y="164"/>
                    </a:lnTo>
                    <a:lnTo>
                      <a:pt x="196" y="115"/>
                    </a:lnTo>
                    <a:lnTo>
                      <a:pt x="235" y="82"/>
                    </a:lnTo>
                    <a:lnTo>
                      <a:pt x="256" y="108"/>
                    </a:lnTo>
                    <a:lnTo>
                      <a:pt x="270" y="136"/>
                    </a:lnTo>
                    <a:lnTo>
                      <a:pt x="285" y="163"/>
                    </a:lnTo>
                    <a:lnTo>
                      <a:pt x="308" y="184"/>
                    </a:lnTo>
                    <a:lnTo>
                      <a:pt x="315" y="167"/>
                    </a:lnTo>
                    <a:lnTo>
                      <a:pt x="315" y="151"/>
                    </a:lnTo>
                    <a:lnTo>
                      <a:pt x="310" y="136"/>
                    </a:lnTo>
                    <a:lnTo>
                      <a:pt x="301" y="123"/>
                    </a:lnTo>
                    <a:lnTo>
                      <a:pt x="281" y="95"/>
                    </a:lnTo>
                    <a:lnTo>
                      <a:pt x="274" y="80"/>
                    </a:lnTo>
                    <a:lnTo>
                      <a:pt x="270" y="65"/>
                    </a:lnTo>
                    <a:lnTo>
                      <a:pt x="314" y="41"/>
                    </a:lnTo>
                    <a:lnTo>
                      <a:pt x="328" y="70"/>
                    </a:lnTo>
                    <a:lnTo>
                      <a:pt x="347" y="99"/>
                    </a:lnTo>
                    <a:lnTo>
                      <a:pt x="362" y="126"/>
                    </a:lnTo>
                    <a:lnTo>
                      <a:pt x="365" y="138"/>
                    </a:lnTo>
                    <a:lnTo>
                      <a:pt x="364" y="151"/>
                    </a:lnTo>
                    <a:lnTo>
                      <a:pt x="375" y="152"/>
                    </a:lnTo>
                    <a:lnTo>
                      <a:pt x="382" y="157"/>
                    </a:lnTo>
                    <a:lnTo>
                      <a:pt x="395" y="170"/>
                    </a:lnTo>
                    <a:lnTo>
                      <a:pt x="414" y="205"/>
                    </a:lnTo>
                    <a:lnTo>
                      <a:pt x="400" y="210"/>
                    </a:lnTo>
                    <a:lnTo>
                      <a:pt x="390" y="219"/>
                    </a:lnTo>
                    <a:lnTo>
                      <a:pt x="384" y="233"/>
                    </a:lnTo>
                    <a:lnTo>
                      <a:pt x="390" y="251"/>
                    </a:lnTo>
                    <a:lnTo>
                      <a:pt x="396" y="259"/>
                    </a:lnTo>
                    <a:lnTo>
                      <a:pt x="402" y="261"/>
                    </a:lnTo>
                    <a:lnTo>
                      <a:pt x="415" y="256"/>
                    </a:lnTo>
                    <a:lnTo>
                      <a:pt x="435" y="236"/>
                    </a:lnTo>
                    <a:lnTo>
                      <a:pt x="452" y="263"/>
                    </a:lnTo>
                    <a:lnTo>
                      <a:pt x="455" y="276"/>
                    </a:lnTo>
                    <a:lnTo>
                      <a:pt x="453" y="281"/>
                    </a:lnTo>
                    <a:lnTo>
                      <a:pt x="447" y="288"/>
                    </a:lnTo>
                    <a:lnTo>
                      <a:pt x="433" y="293"/>
                    </a:lnTo>
                    <a:lnTo>
                      <a:pt x="417" y="288"/>
                    </a:lnTo>
                    <a:lnTo>
                      <a:pt x="388" y="269"/>
                    </a:lnTo>
                    <a:lnTo>
                      <a:pt x="376" y="262"/>
                    </a:lnTo>
                    <a:lnTo>
                      <a:pt x="368" y="262"/>
                    </a:lnTo>
                    <a:lnTo>
                      <a:pt x="365" y="272"/>
                    </a:lnTo>
                    <a:lnTo>
                      <a:pt x="368" y="299"/>
                    </a:lnTo>
                    <a:lnTo>
                      <a:pt x="385" y="328"/>
                    </a:lnTo>
                    <a:lnTo>
                      <a:pt x="395" y="334"/>
                    </a:lnTo>
                    <a:lnTo>
                      <a:pt x="403" y="338"/>
                    </a:lnTo>
                    <a:lnTo>
                      <a:pt x="424" y="335"/>
                    </a:lnTo>
                    <a:lnTo>
                      <a:pt x="443" y="322"/>
                    </a:lnTo>
                    <a:lnTo>
                      <a:pt x="483" y="288"/>
                    </a:lnTo>
                    <a:lnTo>
                      <a:pt x="503" y="275"/>
                    </a:lnTo>
                    <a:lnTo>
                      <a:pt x="511" y="270"/>
                    </a:lnTo>
                    <a:lnTo>
                      <a:pt x="523" y="269"/>
                    </a:lnTo>
                    <a:lnTo>
                      <a:pt x="529" y="259"/>
                    </a:lnTo>
                    <a:lnTo>
                      <a:pt x="500" y="226"/>
                    </a:lnTo>
                    <a:lnTo>
                      <a:pt x="475" y="188"/>
                    </a:lnTo>
                    <a:lnTo>
                      <a:pt x="453" y="149"/>
                    </a:lnTo>
                    <a:lnTo>
                      <a:pt x="435" y="108"/>
                    </a:lnTo>
                    <a:lnTo>
                      <a:pt x="426" y="108"/>
                    </a:lnTo>
                    <a:lnTo>
                      <a:pt x="416" y="112"/>
                    </a:lnTo>
                    <a:lnTo>
                      <a:pt x="400" y="126"/>
                    </a:lnTo>
                    <a:lnTo>
                      <a:pt x="340" y="32"/>
                    </a:lnTo>
                    <a:lnTo>
                      <a:pt x="379" y="0"/>
                    </a:lnTo>
                    <a:lnTo>
                      <a:pt x="473" y="147"/>
                    </a:lnTo>
                    <a:lnTo>
                      <a:pt x="562" y="299"/>
                    </a:lnTo>
                    <a:close/>
                  </a:path>
                </a:pathLst>
              </a:custGeom>
              <a:solidFill>
                <a:srgbClr val="F2CC6B"/>
              </a:solidFill>
              <a:ln w="9525">
                <a:noFill/>
                <a:round/>
                <a:headEnd/>
                <a:tailEnd/>
              </a:ln>
            </p:spPr>
            <p:txBody>
              <a:bodyPr/>
              <a:lstStyle/>
              <a:p>
                <a:endParaRPr lang="fr-FR"/>
              </a:p>
            </p:txBody>
          </p:sp>
          <p:sp>
            <p:nvSpPr>
              <p:cNvPr id="130" name="Freeform 111"/>
              <p:cNvSpPr>
                <a:spLocks/>
              </p:cNvSpPr>
              <p:nvPr/>
            </p:nvSpPr>
            <p:spPr bwMode="auto">
              <a:xfrm>
                <a:off x="3776" y="3184"/>
                <a:ext cx="7" cy="5"/>
              </a:xfrm>
              <a:custGeom>
                <a:avLst/>
                <a:gdLst>
                  <a:gd name="T0" fmla="*/ 0 w 46"/>
                  <a:gd name="T1" fmla="*/ 29 h 29"/>
                  <a:gd name="T2" fmla="*/ 46 w 46"/>
                  <a:gd name="T3" fmla="*/ 0 h 29"/>
                  <a:gd name="T4" fmla="*/ 7 w 46"/>
                  <a:gd name="T5" fmla="*/ 29 h 29"/>
                  <a:gd name="T6" fmla="*/ 0 w 46"/>
                  <a:gd name="T7" fmla="*/ 29 h 29"/>
                  <a:gd name="T8" fmla="*/ 0 60000 65536"/>
                  <a:gd name="T9" fmla="*/ 0 60000 65536"/>
                  <a:gd name="T10" fmla="*/ 0 60000 65536"/>
                  <a:gd name="T11" fmla="*/ 0 60000 65536"/>
                  <a:gd name="T12" fmla="*/ 0 w 46"/>
                  <a:gd name="T13" fmla="*/ 0 h 29"/>
                  <a:gd name="T14" fmla="*/ 46 w 46"/>
                  <a:gd name="T15" fmla="*/ 29 h 29"/>
                </a:gdLst>
                <a:ahLst/>
                <a:cxnLst>
                  <a:cxn ang="T8">
                    <a:pos x="T0" y="T1"/>
                  </a:cxn>
                  <a:cxn ang="T9">
                    <a:pos x="T2" y="T3"/>
                  </a:cxn>
                  <a:cxn ang="T10">
                    <a:pos x="T4" y="T5"/>
                  </a:cxn>
                  <a:cxn ang="T11">
                    <a:pos x="T6" y="T7"/>
                  </a:cxn>
                </a:cxnLst>
                <a:rect l="T12" t="T13" r="T14" b="T15"/>
                <a:pathLst>
                  <a:path w="46" h="29">
                    <a:moveTo>
                      <a:pt x="0" y="29"/>
                    </a:moveTo>
                    <a:lnTo>
                      <a:pt x="46" y="0"/>
                    </a:lnTo>
                    <a:lnTo>
                      <a:pt x="7" y="29"/>
                    </a:lnTo>
                    <a:lnTo>
                      <a:pt x="0" y="29"/>
                    </a:lnTo>
                    <a:close/>
                  </a:path>
                </a:pathLst>
              </a:custGeom>
              <a:solidFill>
                <a:srgbClr val="F2CC6B"/>
              </a:solidFill>
              <a:ln w="9525">
                <a:noFill/>
                <a:round/>
                <a:headEnd/>
                <a:tailEnd/>
              </a:ln>
            </p:spPr>
            <p:txBody>
              <a:bodyPr/>
              <a:lstStyle/>
              <a:p>
                <a:endParaRPr lang="fr-FR"/>
              </a:p>
            </p:txBody>
          </p:sp>
          <p:sp>
            <p:nvSpPr>
              <p:cNvPr id="131" name="Freeform 112"/>
              <p:cNvSpPr>
                <a:spLocks/>
              </p:cNvSpPr>
              <p:nvPr/>
            </p:nvSpPr>
            <p:spPr bwMode="auto">
              <a:xfrm>
                <a:off x="3751" y="3196"/>
                <a:ext cx="14" cy="10"/>
              </a:xfrm>
              <a:custGeom>
                <a:avLst/>
                <a:gdLst>
                  <a:gd name="T0" fmla="*/ 0 w 83"/>
                  <a:gd name="T1" fmla="*/ 57 h 57"/>
                  <a:gd name="T2" fmla="*/ 16 w 83"/>
                  <a:gd name="T3" fmla="*/ 41 h 57"/>
                  <a:gd name="T4" fmla="*/ 36 w 83"/>
                  <a:gd name="T5" fmla="*/ 25 h 57"/>
                  <a:gd name="T6" fmla="*/ 58 w 83"/>
                  <a:gd name="T7" fmla="*/ 10 h 57"/>
                  <a:gd name="T8" fmla="*/ 83 w 83"/>
                  <a:gd name="T9" fmla="*/ 0 h 57"/>
                  <a:gd name="T10" fmla="*/ 0 w 83"/>
                  <a:gd name="T11" fmla="*/ 57 h 57"/>
                  <a:gd name="T12" fmla="*/ 0 60000 65536"/>
                  <a:gd name="T13" fmla="*/ 0 60000 65536"/>
                  <a:gd name="T14" fmla="*/ 0 60000 65536"/>
                  <a:gd name="T15" fmla="*/ 0 60000 65536"/>
                  <a:gd name="T16" fmla="*/ 0 60000 65536"/>
                  <a:gd name="T17" fmla="*/ 0 60000 65536"/>
                  <a:gd name="T18" fmla="*/ 0 w 83"/>
                  <a:gd name="T19" fmla="*/ 0 h 57"/>
                  <a:gd name="T20" fmla="*/ 83 w 83"/>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83" h="57">
                    <a:moveTo>
                      <a:pt x="0" y="57"/>
                    </a:moveTo>
                    <a:lnTo>
                      <a:pt x="16" y="41"/>
                    </a:lnTo>
                    <a:lnTo>
                      <a:pt x="36" y="25"/>
                    </a:lnTo>
                    <a:lnTo>
                      <a:pt x="58" y="10"/>
                    </a:lnTo>
                    <a:lnTo>
                      <a:pt x="83" y="0"/>
                    </a:lnTo>
                    <a:lnTo>
                      <a:pt x="0" y="57"/>
                    </a:lnTo>
                    <a:close/>
                  </a:path>
                </a:pathLst>
              </a:custGeom>
              <a:solidFill>
                <a:srgbClr val="F2CC6B"/>
              </a:solidFill>
              <a:ln w="9525">
                <a:noFill/>
                <a:round/>
                <a:headEnd/>
                <a:tailEnd/>
              </a:ln>
            </p:spPr>
            <p:txBody>
              <a:bodyPr/>
              <a:lstStyle/>
              <a:p>
                <a:endParaRPr lang="fr-FR"/>
              </a:p>
            </p:txBody>
          </p:sp>
          <p:sp>
            <p:nvSpPr>
              <p:cNvPr id="132" name="Freeform 113"/>
              <p:cNvSpPr>
                <a:spLocks/>
              </p:cNvSpPr>
              <p:nvPr/>
            </p:nvSpPr>
            <p:spPr bwMode="auto">
              <a:xfrm>
                <a:off x="3903" y="3203"/>
                <a:ext cx="134" cy="128"/>
              </a:xfrm>
              <a:custGeom>
                <a:avLst/>
                <a:gdLst>
                  <a:gd name="T0" fmla="*/ 757 w 805"/>
                  <a:gd name="T1" fmla="*/ 302 h 769"/>
                  <a:gd name="T2" fmla="*/ 685 w 805"/>
                  <a:gd name="T3" fmla="*/ 230 h 769"/>
                  <a:gd name="T4" fmla="*/ 696 w 805"/>
                  <a:gd name="T5" fmla="*/ 208 h 769"/>
                  <a:gd name="T6" fmla="*/ 625 w 805"/>
                  <a:gd name="T7" fmla="*/ 158 h 769"/>
                  <a:gd name="T8" fmla="*/ 569 w 805"/>
                  <a:gd name="T9" fmla="*/ 111 h 769"/>
                  <a:gd name="T10" fmla="*/ 534 w 805"/>
                  <a:gd name="T11" fmla="*/ 142 h 769"/>
                  <a:gd name="T12" fmla="*/ 525 w 805"/>
                  <a:gd name="T13" fmla="*/ 180 h 769"/>
                  <a:gd name="T14" fmla="*/ 570 w 805"/>
                  <a:gd name="T15" fmla="*/ 181 h 769"/>
                  <a:gd name="T16" fmla="*/ 629 w 805"/>
                  <a:gd name="T17" fmla="*/ 245 h 769"/>
                  <a:gd name="T18" fmla="*/ 672 w 805"/>
                  <a:gd name="T19" fmla="*/ 245 h 769"/>
                  <a:gd name="T20" fmla="*/ 697 w 805"/>
                  <a:gd name="T21" fmla="*/ 357 h 769"/>
                  <a:gd name="T22" fmla="*/ 647 w 805"/>
                  <a:gd name="T23" fmla="*/ 306 h 769"/>
                  <a:gd name="T24" fmla="*/ 627 w 805"/>
                  <a:gd name="T25" fmla="*/ 324 h 769"/>
                  <a:gd name="T26" fmla="*/ 686 w 805"/>
                  <a:gd name="T27" fmla="*/ 384 h 769"/>
                  <a:gd name="T28" fmla="*/ 675 w 805"/>
                  <a:gd name="T29" fmla="*/ 427 h 769"/>
                  <a:gd name="T30" fmla="*/ 622 w 805"/>
                  <a:gd name="T31" fmla="*/ 393 h 769"/>
                  <a:gd name="T32" fmla="*/ 583 w 805"/>
                  <a:gd name="T33" fmla="*/ 359 h 769"/>
                  <a:gd name="T34" fmla="*/ 572 w 805"/>
                  <a:gd name="T35" fmla="*/ 385 h 769"/>
                  <a:gd name="T36" fmla="*/ 644 w 805"/>
                  <a:gd name="T37" fmla="*/ 456 h 769"/>
                  <a:gd name="T38" fmla="*/ 600 w 805"/>
                  <a:gd name="T39" fmla="*/ 487 h 769"/>
                  <a:gd name="T40" fmla="*/ 529 w 805"/>
                  <a:gd name="T41" fmla="*/ 418 h 769"/>
                  <a:gd name="T42" fmla="*/ 505 w 805"/>
                  <a:gd name="T43" fmla="*/ 427 h 769"/>
                  <a:gd name="T44" fmla="*/ 560 w 805"/>
                  <a:gd name="T45" fmla="*/ 489 h 769"/>
                  <a:gd name="T46" fmla="*/ 563 w 805"/>
                  <a:gd name="T47" fmla="*/ 540 h 769"/>
                  <a:gd name="T48" fmla="*/ 531 w 805"/>
                  <a:gd name="T49" fmla="*/ 535 h 769"/>
                  <a:gd name="T50" fmla="*/ 415 w 805"/>
                  <a:gd name="T51" fmla="*/ 414 h 769"/>
                  <a:gd name="T52" fmla="*/ 363 w 805"/>
                  <a:gd name="T53" fmla="*/ 402 h 769"/>
                  <a:gd name="T54" fmla="*/ 514 w 805"/>
                  <a:gd name="T55" fmla="*/ 590 h 769"/>
                  <a:gd name="T56" fmla="*/ 469 w 805"/>
                  <a:gd name="T57" fmla="*/ 587 h 769"/>
                  <a:gd name="T58" fmla="*/ 418 w 805"/>
                  <a:gd name="T59" fmla="*/ 533 h 769"/>
                  <a:gd name="T60" fmla="*/ 404 w 805"/>
                  <a:gd name="T61" fmla="*/ 563 h 769"/>
                  <a:gd name="T62" fmla="*/ 435 w 805"/>
                  <a:gd name="T63" fmla="*/ 664 h 769"/>
                  <a:gd name="T64" fmla="*/ 389 w 805"/>
                  <a:gd name="T65" fmla="*/ 615 h 769"/>
                  <a:gd name="T66" fmla="*/ 337 w 805"/>
                  <a:gd name="T67" fmla="*/ 586 h 769"/>
                  <a:gd name="T68" fmla="*/ 347 w 805"/>
                  <a:gd name="T69" fmla="*/ 623 h 769"/>
                  <a:gd name="T70" fmla="*/ 397 w 805"/>
                  <a:gd name="T71" fmla="*/ 666 h 769"/>
                  <a:gd name="T72" fmla="*/ 403 w 805"/>
                  <a:gd name="T73" fmla="*/ 696 h 769"/>
                  <a:gd name="T74" fmla="*/ 354 w 805"/>
                  <a:gd name="T75" fmla="*/ 698 h 769"/>
                  <a:gd name="T76" fmla="*/ 300 w 805"/>
                  <a:gd name="T77" fmla="*/ 647 h 769"/>
                  <a:gd name="T78" fmla="*/ 275 w 805"/>
                  <a:gd name="T79" fmla="*/ 666 h 769"/>
                  <a:gd name="T80" fmla="*/ 333 w 805"/>
                  <a:gd name="T81" fmla="*/ 721 h 769"/>
                  <a:gd name="T82" fmla="*/ 331 w 805"/>
                  <a:gd name="T83" fmla="*/ 769 h 769"/>
                  <a:gd name="T84" fmla="*/ 257 w 805"/>
                  <a:gd name="T85" fmla="*/ 710 h 769"/>
                  <a:gd name="T86" fmla="*/ 197 w 805"/>
                  <a:gd name="T87" fmla="*/ 621 h 769"/>
                  <a:gd name="T88" fmla="*/ 108 w 805"/>
                  <a:gd name="T89" fmla="*/ 563 h 769"/>
                  <a:gd name="T90" fmla="*/ 0 w 805"/>
                  <a:gd name="T91" fmla="*/ 542 h 769"/>
                  <a:gd name="T92" fmla="*/ 783 w 805"/>
                  <a:gd name="T93" fmla="*/ 317 h 76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05"/>
                  <a:gd name="T142" fmla="*/ 0 h 769"/>
                  <a:gd name="T143" fmla="*/ 805 w 805"/>
                  <a:gd name="T144" fmla="*/ 769 h 76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05" h="769">
                    <a:moveTo>
                      <a:pt x="783" y="317"/>
                    </a:moveTo>
                    <a:lnTo>
                      <a:pt x="769" y="310"/>
                    </a:lnTo>
                    <a:lnTo>
                      <a:pt x="757" y="302"/>
                    </a:lnTo>
                    <a:lnTo>
                      <a:pt x="734" y="277"/>
                    </a:lnTo>
                    <a:lnTo>
                      <a:pt x="712" y="251"/>
                    </a:lnTo>
                    <a:lnTo>
                      <a:pt x="685" y="230"/>
                    </a:lnTo>
                    <a:lnTo>
                      <a:pt x="696" y="221"/>
                    </a:lnTo>
                    <a:lnTo>
                      <a:pt x="698" y="216"/>
                    </a:lnTo>
                    <a:lnTo>
                      <a:pt x="696" y="208"/>
                    </a:lnTo>
                    <a:lnTo>
                      <a:pt x="675" y="203"/>
                    </a:lnTo>
                    <a:lnTo>
                      <a:pt x="657" y="192"/>
                    </a:lnTo>
                    <a:lnTo>
                      <a:pt x="625" y="158"/>
                    </a:lnTo>
                    <a:lnTo>
                      <a:pt x="594" y="125"/>
                    </a:lnTo>
                    <a:lnTo>
                      <a:pt x="577" y="114"/>
                    </a:lnTo>
                    <a:lnTo>
                      <a:pt x="569" y="111"/>
                    </a:lnTo>
                    <a:lnTo>
                      <a:pt x="557" y="108"/>
                    </a:lnTo>
                    <a:lnTo>
                      <a:pt x="547" y="127"/>
                    </a:lnTo>
                    <a:lnTo>
                      <a:pt x="534" y="142"/>
                    </a:lnTo>
                    <a:lnTo>
                      <a:pt x="524" y="159"/>
                    </a:lnTo>
                    <a:lnTo>
                      <a:pt x="523" y="169"/>
                    </a:lnTo>
                    <a:lnTo>
                      <a:pt x="525" y="180"/>
                    </a:lnTo>
                    <a:lnTo>
                      <a:pt x="542" y="172"/>
                    </a:lnTo>
                    <a:lnTo>
                      <a:pt x="557" y="173"/>
                    </a:lnTo>
                    <a:lnTo>
                      <a:pt x="570" y="181"/>
                    </a:lnTo>
                    <a:lnTo>
                      <a:pt x="583" y="192"/>
                    </a:lnTo>
                    <a:lnTo>
                      <a:pt x="607" y="221"/>
                    </a:lnTo>
                    <a:lnTo>
                      <a:pt x="629" y="245"/>
                    </a:lnTo>
                    <a:lnTo>
                      <a:pt x="625" y="267"/>
                    </a:lnTo>
                    <a:lnTo>
                      <a:pt x="632" y="277"/>
                    </a:lnTo>
                    <a:lnTo>
                      <a:pt x="672" y="245"/>
                    </a:lnTo>
                    <a:lnTo>
                      <a:pt x="755" y="349"/>
                    </a:lnTo>
                    <a:lnTo>
                      <a:pt x="718" y="381"/>
                    </a:lnTo>
                    <a:lnTo>
                      <a:pt x="697" y="357"/>
                    </a:lnTo>
                    <a:lnTo>
                      <a:pt x="674" y="327"/>
                    </a:lnTo>
                    <a:lnTo>
                      <a:pt x="661" y="315"/>
                    </a:lnTo>
                    <a:lnTo>
                      <a:pt x="647" y="306"/>
                    </a:lnTo>
                    <a:lnTo>
                      <a:pt x="633" y="303"/>
                    </a:lnTo>
                    <a:lnTo>
                      <a:pt x="617" y="308"/>
                    </a:lnTo>
                    <a:lnTo>
                      <a:pt x="627" y="324"/>
                    </a:lnTo>
                    <a:lnTo>
                      <a:pt x="641" y="340"/>
                    </a:lnTo>
                    <a:lnTo>
                      <a:pt x="674" y="370"/>
                    </a:lnTo>
                    <a:lnTo>
                      <a:pt x="686" y="384"/>
                    </a:lnTo>
                    <a:lnTo>
                      <a:pt x="693" y="399"/>
                    </a:lnTo>
                    <a:lnTo>
                      <a:pt x="690" y="412"/>
                    </a:lnTo>
                    <a:lnTo>
                      <a:pt x="675" y="427"/>
                    </a:lnTo>
                    <a:lnTo>
                      <a:pt x="657" y="427"/>
                    </a:lnTo>
                    <a:lnTo>
                      <a:pt x="643" y="420"/>
                    </a:lnTo>
                    <a:lnTo>
                      <a:pt x="622" y="393"/>
                    </a:lnTo>
                    <a:lnTo>
                      <a:pt x="610" y="378"/>
                    </a:lnTo>
                    <a:lnTo>
                      <a:pt x="598" y="367"/>
                    </a:lnTo>
                    <a:lnTo>
                      <a:pt x="583" y="359"/>
                    </a:lnTo>
                    <a:lnTo>
                      <a:pt x="564" y="359"/>
                    </a:lnTo>
                    <a:lnTo>
                      <a:pt x="566" y="372"/>
                    </a:lnTo>
                    <a:lnTo>
                      <a:pt x="572" y="385"/>
                    </a:lnTo>
                    <a:lnTo>
                      <a:pt x="592" y="410"/>
                    </a:lnTo>
                    <a:lnTo>
                      <a:pt x="617" y="435"/>
                    </a:lnTo>
                    <a:lnTo>
                      <a:pt x="644" y="456"/>
                    </a:lnTo>
                    <a:lnTo>
                      <a:pt x="632" y="472"/>
                    </a:lnTo>
                    <a:lnTo>
                      <a:pt x="616" y="483"/>
                    </a:lnTo>
                    <a:lnTo>
                      <a:pt x="600" y="487"/>
                    </a:lnTo>
                    <a:lnTo>
                      <a:pt x="585" y="477"/>
                    </a:lnTo>
                    <a:lnTo>
                      <a:pt x="550" y="434"/>
                    </a:lnTo>
                    <a:lnTo>
                      <a:pt x="529" y="418"/>
                    </a:lnTo>
                    <a:lnTo>
                      <a:pt x="520" y="414"/>
                    </a:lnTo>
                    <a:lnTo>
                      <a:pt x="502" y="412"/>
                    </a:lnTo>
                    <a:lnTo>
                      <a:pt x="505" y="427"/>
                    </a:lnTo>
                    <a:lnTo>
                      <a:pt x="512" y="441"/>
                    </a:lnTo>
                    <a:lnTo>
                      <a:pt x="534" y="466"/>
                    </a:lnTo>
                    <a:lnTo>
                      <a:pt x="560" y="489"/>
                    </a:lnTo>
                    <a:lnTo>
                      <a:pt x="581" y="514"/>
                    </a:lnTo>
                    <a:lnTo>
                      <a:pt x="575" y="529"/>
                    </a:lnTo>
                    <a:lnTo>
                      <a:pt x="563" y="540"/>
                    </a:lnTo>
                    <a:lnTo>
                      <a:pt x="547" y="543"/>
                    </a:lnTo>
                    <a:lnTo>
                      <a:pt x="539" y="541"/>
                    </a:lnTo>
                    <a:lnTo>
                      <a:pt x="531" y="535"/>
                    </a:lnTo>
                    <a:lnTo>
                      <a:pt x="492" y="493"/>
                    </a:lnTo>
                    <a:lnTo>
                      <a:pt x="454" y="451"/>
                    </a:lnTo>
                    <a:lnTo>
                      <a:pt x="415" y="414"/>
                    </a:lnTo>
                    <a:lnTo>
                      <a:pt x="394" y="399"/>
                    </a:lnTo>
                    <a:lnTo>
                      <a:pt x="370" y="388"/>
                    </a:lnTo>
                    <a:lnTo>
                      <a:pt x="363" y="402"/>
                    </a:lnTo>
                    <a:lnTo>
                      <a:pt x="525" y="567"/>
                    </a:lnTo>
                    <a:lnTo>
                      <a:pt x="522" y="579"/>
                    </a:lnTo>
                    <a:lnTo>
                      <a:pt x="514" y="590"/>
                    </a:lnTo>
                    <a:lnTo>
                      <a:pt x="496" y="606"/>
                    </a:lnTo>
                    <a:lnTo>
                      <a:pt x="482" y="598"/>
                    </a:lnTo>
                    <a:lnTo>
                      <a:pt x="469" y="587"/>
                    </a:lnTo>
                    <a:lnTo>
                      <a:pt x="445" y="555"/>
                    </a:lnTo>
                    <a:lnTo>
                      <a:pt x="432" y="541"/>
                    </a:lnTo>
                    <a:lnTo>
                      <a:pt x="418" y="533"/>
                    </a:lnTo>
                    <a:lnTo>
                      <a:pt x="402" y="530"/>
                    </a:lnTo>
                    <a:lnTo>
                      <a:pt x="385" y="538"/>
                    </a:lnTo>
                    <a:lnTo>
                      <a:pt x="404" y="563"/>
                    </a:lnTo>
                    <a:lnTo>
                      <a:pt x="427" y="585"/>
                    </a:lnTo>
                    <a:lnTo>
                      <a:pt x="475" y="627"/>
                    </a:lnTo>
                    <a:lnTo>
                      <a:pt x="435" y="664"/>
                    </a:lnTo>
                    <a:lnTo>
                      <a:pt x="420" y="655"/>
                    </a:lnTo>
                    <a:lnTo>
                      <a:pt x="409" y="642"/>
                    </a:lnTo>
                    <a:lnTo>
                      <a:pt x="389" y="615"/>
                    </a:lnTo>
                    <a:lnTo>
                      <a:pt x="367" y="593"/>
                    </a:lnTo>
                    <a:lnTo>
                      <a:pt x="354" y="587"/>
                    </a:lnTo>
                    <a:lnTo>
                      <a:pt x="337" y="586"/>
                    </a:lnTo>
                    <a:lnTo>
                      <a:pt x="335" y="596"/>
                    </a:lnTo>
                    <a:lnTo>
                      <a:pt x="337" y="605"/>
                    </a:lnTo>
                    <a:lnTo>
                      <a:pt x="347" y="623"/>
                    </a:lnTo>
                    <a:lnTo>
                      <a:pt x="363" y="638"/>
                    </a:lnTo>
                    <a:lnTo>
                      <a:pt x="381" y="653"/>
                    </a:lnTo>
                    <a:lnTo>
                      <a:pt x="397" y="666"/>
                    </a:lnTo>
                    <a:lnTo>
                      <a:pt x="406" y="681"/>
                    </a:lnTo>
                    <a:lnTo>
                      <a:pt x="406" y="689"/>
                    </a:lnTo>
                    <a:lnTo>
                      <a:pt x="403" y="696"/>
                    </a:lnTo>
                    <a:lnTo>
                      <a:pt x="385" y="714"/>
                    </a:lnTo>
                    <a:lnTo>
                      <a:pt x="368" y="709"/>
                    </a:lnTo>
                    <a:lnTo>
                      <a:pt x="354" y="698"/>
                    </a:lnTo>
                    <a:lnTo>
                      <a:pt x="328" y="670"/>
                    </a:lnTo>
                    <a:lnTo>
                      <a:pt x="315" y="656"/>
                    </a:lnTo>
                    <a:lnTo>
                      <a:pt x="300" y="647"/>
                    </a:lnTo>
                    <a:lnTo>
                      <a:pt x="284" y="644"/>
                    </a:lnTo>
                    <a:lnTo>
                      <a:pt x="266" y="649"/>
                    </a:lnTo>
                    <a:lnTo>
                      <a:pt x="275" y="666"/>
                    </a:lnTo>
                    <a:lnTo>
                      <a:pt x="289" y="681"/>
                    </a:lnTo>
                    <a:lnTo>
                      <a:pt x="320" y="708"/>
                    </a:lnTo>
                    <a:lnTo>
                      <a:pt x="333" y="721"/>
                    </a:lnTo>
                    <a:lnTo>
                      <a:pt x="341" y="735"/>
                    </a:lnTo>
                    <a:lnTo>
                      <a:pt x="341" y="749"/>
                    </a:lnTo>
                    <a:lnTo>
                      <a:pt x="331" y="769"/>
                    </a:lnTo>
                    <a:lnTo>
                      <a:pt x="303" y="757"/>
                    </a:lnTo>
                    <a:lnTo>
                      <a:pt x="279" y="737"/>
                    </a:lnTo>
                    <a:lnTo>
                      <a:pt x="257" y="710"/>
                    </a:lnTo>
                    <a:lnTo>
                      <a:pt x="237" y="681"/>
                    </a:lnTo>
                    <a:lnTo>
                      <a:pt x="220" y="648"/>
                    </a:lnTo>
                    <a:lnTo>
                      <a:pt x="197" y="621"/>
                    </a:lnTo>
                    <a:lnTo>
                      <a:pt x="170" y="597"/>
                    </a:lnTo>
                    <a:lnTo>
                      <a:pt x="141" y="578"/>
                    </a:lnTo>
                    <a:lnTo>
                      <a:pt x="108" y="563"/>
                    </a:lnTo>
                    <a:lnTo>
                      <a:pt x="73" y="552"/>
                    </a:lnTo>
                    <a:lnTo>
                      <a:pt x="36" y="545"/>
                    </a:lnTo>
                    <a:lnTo>
                      <a:pt x="0" y="542"/>
                    </a:lnTo>
                    <a:lnTo>
                      <a:pt x="525" y="0"/>
                    </a:lnTo>
                    <a:lnTo>
                      <a:pt x="805" y="280"/>
                    </a:lnTo>
                    <a:lnTo>
                      <a:pt x="783" y="317"/>
                    </a:lnTo>
                    <a:close/>
                  </a:path>
                </a:pathLst>
              </a:custGeom>
              <a:solidFill>
                <a:srgbClr val="F2CC6B"/>
              </a:solidFill>
              <a:ln w="9525">
                <a:noFill/>
                <a:round/>
                <a:headEnd/>
                <a:tailEnd/>
              </a:ln>
            </p:spPr>
            <p:txBody>
              <a:bodyPr/>
              <a:lstStyle/>
              <a:p>
                <a:endParaRPr lang="fr-FR"/>
              </a:p>
            </p:txBody>
          </p:sp>
          <p:sp>
            <p:nvSpPr>
              <p:cNvPr id="133" name="Freeform 114"/>
              <p:cNvSpPr>
                <a:spLocks/>
              </p:cNvSpPr>
              <p:nvPr/>
            </p:nvSpPr>
            <p:spPr bwMode="auto">
              <a:xfrm>
                <a:off x="3973" y="3207"/>
                <a:ext cx="9" cy="8"/>
              </a:xfrm>
              <a:custGeom>
                <a:avLst/>
                <a:gdLst>
                  <a:gd name="T0" fmla="*/ 51 w 51"/>
                  <a:gd name="T1" fmla="*/ 0 h 50"/>
                  <a:gd name="T2" fmla="*/ 0 w 51"/>
                  <a:gd name="T3" fmla="*/ 50 h 50"/>
                  <a:gd name="T4" fmla="*/ 51 w 51"/>
                  <a:gd name="T5" fmla="*/ 0 h 50"/>
                  <a:gd name="T6" fmla="*/ 0 60000 65536"/>
                  <a:gd name="T7" fmla="*/ 0 60000 65536"/>
                  <a:gd name="T8" fmla="*/ 0 60000 65536"/>
                  <a:gd name="T9" fmla="*/ 0 w 51"/>
                  <a:gd name="T10" fmla="*/ 0 h 50"/>
                  <a:gd name="T11" fmla="*/ 51 w 51"/>
                  <a:gd name="T12" fmla="*/ 50 h 50"/>
                </a:gdLst>
                <a:ahLst/>
                <a:cxnLst>
                  <a:cxn ang="T6">
                    <a:pos x="T0" y="T1"/>
                  </a:cxn>
                  <a:cxn ang="T7">
                    <a:pos x="T2" y="T3"/>
                  </a:cxn>
                  <a:cxn ang="T8">
                    <a:pos x="T4" y="T5"/>
                  </a:cxn>
                </a:cxnLst>
                <a:rect l="T9" t="T10" r="T11" b="T12"/>
                <a:pathLst>
                  <a:path w="51" h="50">
                    <a:moveTo>
                      <a:pt x="51" y="0"/>
                    </a:moveTo>
                    <a:lnTo>
                      <a:pt x="0" y="50"/>
                    </a:lnTo>
                    <a:lnTo>
                      <a:pt x="51" y="0"/>
                    </a:lnTo>
                    <a:close/>
                  </a:path>
                </a:pathLst>
              </a:custGeom>
              <a:solidFill>
                <a:srgbClr val="F2CC6B"/>
              </a:solidFill>
              <a:ln w="9525">
                <a:noFill/>
                <a:round/>
                <a:headEnd/>
                <a:tailEnd/>
              </a:ln>
            </p:spPr>
            <p:txBody>
              <a:bodyPr/>
              <a:lstStyle/>
              <a:p>
                <a:endParaRPr lang="fr-FR"/>
              </a:p>
            </p:txBody>
          </p:sp>
          <p:sp>
            <p:nvSpPr>
              <p:cNvPr id="134" name="Freeform 115"/>
              <p:cNvSpPr>
                <a:spLocks/>
              </p:cNvSpPr>
              <p:nvPr/>
            </p:nvSpPr>
            <p:spPr bwMode="auto">
              <a:xfrm>
                <a:off x="3726" y="3222"/>
                <a:ext cx="8" cy="20"/>
              </a:xfrm>
              <a:custGeom>
                <a:avLst/>
                <a:gdLst>
                  <a:gd name="T0" fmla="*/ 0 w 46"/>
                  <a:gd name="T1" fmla="*/ 0 h 115"/>
                  <a:gd name="T2" fmla="*/ 46 w 46"/>
                  <a:gd name="T3" fmla="*/ 115 h 115"/>
                  <a:gd name="T4" fmla="*/ 0 w 46"/>
                  <a:gd name="T5" fmla="*/ 0 h 115"/>
                  <a:gd name="T6" fmla="*/ 0 60000 65536"/>
                  <a:gd name="T7" fmla="*/ 0 60000 65536"/>
                  <a:gd name="T8" fmla="*/ 0 60000 65536"/>
                  <a:gd name="T9" fmla="*/ 0 w 46"/>
                  <a:gd name="T10" fmla="*/ 0 h 115"/>
                  <a:gd name="T11" fmla="*/ 46 w 46"/>
                  <a:gd name="T12" fmla="*/ 115 h 115"/>
                </a:gdLst>
                <a:ahLst/>
                <a:cxnLst>
                  <a:cxn ang="T6">
                    <a:pos x="T0" y="T1"/>
                  </a:cxn>
                  <a:cxn ang="T7">
                    <a:pos x="T2" y="T3"/>
                  </a:cxn>
                  <a:cxn ang="T8">
                    <a:pos x="T4" y="T5"/>
                  </a:cxn>
                </a:cxnLst>
                <a:rect l="T9" t="T10" r="T11" b="T12"/>
                <a:pathLst>
                  <a:path w="46" h="115">
                    <a:moveTo>
                      <a:pt x="0" y="0"/>
                    </a:moveTo>
                    <a:lnTo>
                      <a:pt x="46" y="115"/>
                    </a:lnTo>
                    <a:lnTo>
                      <a:pt x="0" y="0"/>
                    </a:lnTo>
                    <a:close/>
                  </a:path>
                </a:pathLst>
              </a:custGeom>
              <a:solidFill>
                <a:srgbClr val="F2CC6B"/>
              </a:solidFill>
              <a:ln w="9525">
                <a:noFill/>
                <a:round/>
                <a:headEnd/>
                <a:tailEnd/>
              </a:ln>
            </p:spPr>
            <p:txBody>
              <a:bodyPr/>
              <a:lstStyle/>
              <a:p>
                <a:endParaRPr lang="fr-FR"/>
              </a:p>
            </p:txBody>
          </p:sp>
          <p:sp>
            <p:nvSpPr>
              <p:cNvPr id="135" name="Freeform 116"/>
              <p:cNvSpPr>
                <a:spLocks/>
              </p:cNvSpPr>
              <p:nvPr/>
            </p:nvSpPr>
            <p:spPr bwMode="auto">
              <a:xfrm>
                <a:off x="3738" y="3228"/>
                <a:ext cx="6" cy="15"/>
              </a:xfrm>
              <a:custGeom>
                <a:avLst/>
                <a:gdLst>
                  <a:gd name="T0" fmla="*/ 0 w 35"/>
                  <a:gd name="T1" fmla="*/ 0 h 86"/>
                  <a:gd name="T2" fmla="*/ 35 w 35"/>
                  <a:gd name="T3" fmla="*/ 86 h 86"/>
                  <a:gd name="T4" fmla="*/ 0 w 35"/>
                  <a:gd name="T5" fmla="*/ 0 h 86"/>
                  <a:gd name="T6" fmla="*/ 0 60000 65536"/>
                  <a:gd name="T7" fmla="*/ 0 60000 65536"/>
                  <a:gd name="T8" fmla="*/ 0 60000 65536"/>
                  <a:gd name="T9" fmla="*/ 0 w 35"/>
                  <a:gd name="T10" fmla="*/ 0 h 86"/>
                  <a:gd name="T11" fmla="*/ 35 w 35"/>
                  <a:gd name="T12" fmla="*/ 86 h 86"/>
                </a:gdLst>
                <a:ahLst/>
                <a:cxnLst>
                  <a:cxn ang="T6">
                    <a:pos x="T0" y="T1"/>
                  </a:cxn>
                  <a:cxn ang="T7">
                    <a:pos x="T2" y="T3"/>
                  </a:cxn>
                  <a:cxn ang="T8">
                    <a:pos x="T4" y="T5"/>
                  </a:cxn>
                </a:cxnLst>
                <a:rect l="T9" t="T10" r="T11" b="T12"/>
                <a:pathLst>
                  <a:path w="35" h="86">
                    <a:moveTo>
                      <a:pt x="0" y="0"/>
                    </a:moveTo>
                    <a:lnTo>
                      <a:pt x="35" y="86"/>
                    </a:lnTo>
                    <a:lnTo>
                      <a:pt x="0" y="0"/>
                    </a:lnTo>
                    <a:close/>
                  </a:path>
                </a:pathLst>
              </a:custGeom>
              <a:solidFill>
                <a:srgbClr val="F2CC6B"/>
              </a:solidFill>
              <a:ln w="9525">
                <a:noFill/>
                <a:round/>
                <a:headEnd/>
                <a:tailEnd/>
              </a:ln>
            </p:spPr>
            <p:txBody>
              <a:bodyPr/>
              <a:lstStyle/>
              <a:p>
                <a:endParaRPr lang="fr-FR"/>
              </a:p>
            </p:txBody>
          </p:sp>
          <p:sp>
            <p:nvSpPr>
              <p:cNvPr id="136" name="Freeform 117"/>
              <p:cNvSpPr>
                <a:spLocks/>
              </p:cNvSpPr>
              <p:nvPr/>
            </p:nvSpPr>
            <p:spPr bwMode="auto">
              <a:xfrm>
                <a:off x="3784" y="3241"/>
                <a:ext cx="47" cy="34"/>
              </a:xfrm>
              <a:custGeom>
                <a:avLst/>
                <a:gdLst>
                  <a:gd name="T0" fmla="*/ 65 w 283"/>
                  <a:gd name="T1" fmla="*/ 209 h 209"/>
                  <a:gd name="T2" fmla="*/ 45 w 283"/>
                  <a:gd name="T3" fmla="*/ 201 h 209"/>
                  <a:gd name="T4" fmla="*/ 24 w 283"/>
                  <a:gd name="T5" fmla="*/ 197 h 209"/>
                  <a:gd name="T6" fmla="*/ 6 w 283"/>
                  <a:gd name="T7" fmla="*/ 189 h 209"/>
                  <a:gd name="T8" fmla="*/ 1 w 283"/>
                  <a:gd name="T9" fmla="*/ 183 h 209"/>
                  <a:gd name="T10" fmla="*/ 0 w 283"/>
                  <a:gd name="T11" fmla="*/ 172 h 209"/>
                  <a:gd name="T12" fmla="*/ 61 w 283"/>
                  <a:gd name="T13" fmla="*/ 158 h 209"/>
                  <a:gd name="T14" fmla="*/ 58 w 283"/>
                  <a:gd name="T15" fmla="*/ 144 h 209"/>
                  <a:gd name="T16" fmla="*/ 283 w 283"/>
                  <a:gd name="T17" fmla="*/ 0 h 209"/>
                  <a:gd name="T18" fmla="*/ 233 w 283"/>
                  <a:gd name="T19" fmla="*/ 56 h 209"/>
                  <a:gd name="T20" fmla="*/ 180 w 283"/>
                  <a:gd name="T21" fmla="*/ 109 h 209"/>
                  <a:gd name="T22" fmla="*/ 124 w 283"/>
                  <a:gd name="T23" fmla="*/ 160 h 209"/>
                  <a:gd name="T24" fmla="*/ 65 w 283"/>
                  <a:gd name="T25" fmla="*/ 209 h 20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83"/>
                  <a:gd name="T40" fmla="*/ 0 h 209"/>
                  <a:gd name="T41" fmla="*/ 283 w 283"/>
                  <a:gd name="T42" fmla="*/ 209 h 20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83" h="209">
                    <a:moveTo>
                      <a:pt x="65" y="209"/>
                    </a:moveTo>
                    <a:lnTo>
                      <a:pt x="45" y="201"/>
                    </a:lnTo>
                    <a:lnTo>
                      <a:pt x="24" y="197"/>
                    </a:lnTo>
                    <a:lnTo>
                      <a:pt x="6" y="189"/>
                    </a:lnTo>
                    <a:lnTo>
                      <a:pt x="1" y="183"/>
                    </a:lnTo>
                    <a:lnTo>
                      <a:pt x="0" y="172"/>
                    </a:lnTo>
                    <a:lnTo>
                      <a:pt x="61" y="158"/>
                    </a:lnTo>
                    <a:lnTo>
                      <a:pt x="58" y="144"/>
                    </a:lnTo>
                    <a:lnTo>
                      <a:pt x="283" y="0"/>
                    </a:lnTo>
                    <a:lnTo>
                      <a:pt x="233" y="56"/>
                    </a:lnTo>
                    <a:lnTo>
                      <a:pt x="180" y="109"/>
                    </a:lnTo>
                    <a:lnTo>
                      <a:pt x="124" y="160"/>
                    </a:lnTo>
                    <a:lnTo>
                      <a:pt x="65" y="209"/>
                    </a:lnTo>
                    <a:close/>
                  </a:path>
                </a:pathLst>
              </a:custGeom>
              <a:solidFill>
                <a:srgbClr val="F2CC6B"/>
              </a:solidFill>
              <a:ln w="9525">
                <a:noFill/>
                <a:round/>
                <a:headEnd/>
                <a:tailEnd/>
              </a:ln>
            </p:spPr>
            <p:txBody>
              <a:bodyPr/>
              <a:lstStyle/>
              <a:p>
                <a:endParaRPr lang="fr-FR"/>
              </a:p>
            </p:txBody>
          </p:sp>
          <p:sp>
            <p:nvSpPr>
              <p:cNvPr id="137" name="Freeform 118"/>
              <p:cNvSpPr>
                <a:spLocks/>
              </p:cNvSpPr>
              <p:nvPr/>
            </p:nvSpPr>
            <p:spPr bwMode="auto">
              <a:xfrm>
                <a:off x="3938" y="3251"/>
                <a:ext cx="24" cy="21"/>
              </a:xfrm>
              <a:custGeom>
                <a:avLst/>
                <a:gdLst>
                  <a:gd name="T0" fmla="*/ 147 w 147"/>
                  <a:gd name="T1" fmla="*/ 51 h 124"/>
                  <a:gd name="T2" fmla="*/ 123 w 147"/>
                  <a:gd name="T3" fmla="*/ 62 h 124"/>
                  <a:gd name="T4" fmla="*/ 99 w 147"/>
                  <a:gd name="T5" fmla="*/ 67 h 124"/>
                  <a:gd name="T6" fmla="*/ 89 w 147"/>
                  <a:gd name="T7" fmla="*/ 70 h 124"/>
                  <a:gd name="T8" fmla="*/ 81 w 147"/>
                  <a:gd name="T9" fmla="*/ 75 h 124"/>
                  <a:gd name="T10" fmla="*/ 77 w 147"/>
                  <a:gd name="T11" fmla="*/ 85 h 124"/>
                  <a:gd name="T12" fmla="*/ 75 w 147"/>
                  <a:gd name="T13" fmla="*/ 101 h 124"/>
                  <a:gd name="T14" fmla="*/ 67 w 147"/>
                  <a:gd name="T15" fmla="*/ 99 h 124"/>
                  <a:gd name="T16" fmla="*/ 61 w 147"/>
                  <a:gd name="T17" fmla="*/ 94 h 124"/>
                  <a:gd name="T18" fmla="*/ 47 w 147"/>
                  <a:gd name="T19" fmla="*/ 82 h 124"/>
                  <a:gd name="T20" fmla="*/ 41 w 147"/>
                  <a:gd name="T21" fmla="*/ 89 h 124"/>
                  <a:gd name="T22" fmla="*/ 41 w 147"/>
                  <a:gd name="T23" fmla="*/ 94 h 124"/>
                  <a:gd name="T24" fmla="*/ 49 w 147"/>
                  <a:gd name="T25" fmla="*/ 101 h 124"/>
                  <a:gd name="T26" fmla="*/ 57 w 147"/>
                  <a:gd name="T27" fmla="*/ 108 h 124"/>
                  <a:gd name="T28" fmla="*/ 57 w 147"/>
                  <a:gd name="T29" fmla="*/ 115 h 124"/>
                  <a:gd name="T30" fmla="*/ 54 w 147"/>
                  <a:gd name="T31" fmla="*/ 123 h 124"/>
                  <a:gd name="T32" fmla="*/ 40 w 147"/>
                  <a:gd name="T33" fmla="*/ 124 h 124"/>
                  <a:gd name="T34" fmla="*/ 25 w 147"/>
                  <a:gd name="T35" fmla="*/ 119 h 124"/>
                  <a:gd name="T36" fmla="*/ 0 w 147"/>
                  <a:gd name="T37" fmla="*/ 104 h 124"/>
                  <a:gd name="T38" fmla="*/ 25 w 147"/>
                  <a:gd name="T39" fmla="*/ 78 h 124"/>
                  <a:gd name="T40" fmla="*/ 41 w 147"/>
                  <a:gd name="T41" fmla="*/ 67 h 124"/>
                  <a:gd name="T42" fmla="*/ 48 w 147"/>
                  <a:gd name="T43" fmla="*/ 64 h 124"/>
                  <a:gd name="T44" fmla="*/ 61 w 147"/>
                  <a:gd name="T45" fmla="*/ 62 h 124"/>
                  <a:gd name="T46" fmla="*/ 71 w 147"/>
                  <a:gd name="T47" fmla="*/ 54 h 124"/>
                  <a:gd name="T48" fmla="*/ 80 w 147"/>
                  <a:gd name="T49" fmla="*/ 43 h 124"/>
                  <a:gd name="T50" fmla="*/ 95 w 147"/>
                  <a:gd name="T51" fmla="*/ 16 h 124"/>
                  <a:gd name="T52" fmla="*/ 103 w 147"/>
                  <a:gd name="T53" fmla="*/ 5 h 124"/>
                  <a:gd name="T54" fmla="*/ 114 w 147"/>
                  <a:gd name="T55" fmla="*/ 0 h 124"/>
                  <a:gd name="T56" fmla="*/ 129 w 147"/>
                  <a:gd name="T57" fmla="*/ 2 h 124"/>
                  <a:gd name="T58" fmla="*/ 147 w 147"/>
                  <a:gd name="T59" fmla="*/ 15 h 124"/>
                  <a:gd name="T60" fmla="*/ 147 w 147"/>
                  <a:gd name="T61" fmla="*/ 51 h 12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47"/>
                  <a:gd name="T94" fmla="*/ 0 h 124"/>
                  <a:gd name="T95" fmla="*/ 147 w 147"/>
                  <a:gd name="T96" fmla="*/ 124 h 12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47" h="124">
                    <a:moveTo>
                      <a:pt x="147" y="51"/>
                    </a:moveTo>
                    <a:lnTo>
                      <a:pt x="123" y="62"/>
                    </a:lnTo>
                    <a:lnTo>
                      <a:pt x="99" y="67"/>
                    </a:lnTo>
                    <a:lnTo>
                      <a:pt x="89" y="70"/>
                    </a:lnTo>
                    <a:lnTo>
                      <a:pt x="81" y="75"/>
                    </a:lnTo>
                    <a:lnTo>
                      <a:pt x="77" y="85"/>
                    </a:lnTo>
                    <a:lnTo>
                      <a:pt x="75" y="101"/>
                    </a:lnTo>
                    <a:lnTo>
                      <a:pt x="67" y="99"/>
                    </a:lnTo>
                    <a:lnTo>
                      <a:pt x="61" y="94"/>
                    </a:lnTo>
                    <a:lnTo>
                      <a:pt x="47" y="82"/>
                    </a:lnTo>
                    <a:lnTo>
                      <a:pt x="41" y="89"/>
                    </a:lnTo>
                    <a:lnTo>
                      <a:pt x="41" y="94"/>
                    </a:lnTo>
                    <a:lnTo>
                      <a:pt x="49" y="101"/>
                    </a:lnTo>
                    <a:lnTo>
                      <a:pt x="57" y="108"/>
                    </a:lnTo>
                    <a:lnTo>
                      <a:pt x="57" y="115"/>
                    </a:lnTo>
                    <a:lnTo>
                      <a:pt x="54" y="123"/>
                    </a:lnTo>
                    <a:lnTo>
                      <a:pt x="40" y="124"/>
                    </a:lnTo>
                    <a:lnTo>
                      <a:pt x="25" y="119"/>
                    </a:lnTo>
                    <a:lnTo>
                      <a:pt x="0" y="104"/>
                    </a:lnTo>
                    <a:lnTo>
                      <a:pt x="25" y="78"/>
                    </a:lnTo>
                    <a:lnTo>
                      <a:pt x="41" y="67"/>
                    </a:lnTo>
                    <a:lnTo>
                      <a:pt x="48" y="64"/>
                    </a:lnTo>
                    <a:lnTo>
                      <a:pt x="61" y="62"/>
                    </a:lnTo>
                    <a:lnTo>
                      <a:pt x="71" y="54"/>
                    </a:lnTo>
                    <a:lnTo>
                      <a:pt x="80" y="43"/>
                    </a:lnTo>
                    <a:lnTo>
                      <a:pt x="95" y="16"/>
                    </a:lnTo>
                    <a:lnTo>
                      <a:pt x="103" y="5"/>
                    </a:lnTo>
                    <a:lnTo>
                      <a:pt x="114" y="0"/>
                    </a:lnTo>
                    <a:lnTo>
                      <a:pt x="129" y="2"/>
                    </a:lnTo>
                    <a:lnTo>
                      <a:pt x="147" y="15"/>
                    </a:lnTo>
                    <a:lnTo>
                      <a:pt x="147" y="51"/>
                    </a:lnTo>
                    <a:close/>
                  </a:path>
                </a:pathLst>
              </a:custGeom>
              <a:solidFill>
                <a:srgbClr val="000000"/>
              </a:solidFill>
              <a:ln w="9525">
                <a:noFill/>
                <a:round/>
                <a:headEnd/>
                <a:tailEnd/>
              </a:ln>
            </p:spPr>
            <p:txBody>
              <a:bodyPr/>
              <a:lstStyle/>
              <a:p>
                <a:endParaRPr lang="fr-FR"/>
              </a:p>
            </p:txBody>
          </p:sp>
          <p:sp>
            <p:nvSpPr>
              <p:cNvPr id="138" name="Freeform 119"/>
              <p:cNvSpPr>
                <a:spLocks/>
              </p:cNvSpPr>
              <p:nvPr/>
            </p:nvSpPr>
            <p:spPr bwMode="auto">
              <a:xfrm>
                <a:off x="3801" y="3260"/>
                <a:ext cx="5" cy="7"/>
              </a:xfrm>
              <a:custGeom>
                <a:avLst/>
                <a:gdLst>
                  <a:gd name="T0" fmla="*/ 32 w 32"/>
                  <a:gd name="T1" fmla="*/ 0 h 46"/>
                  <a:gd name="T2" fmla="*/ 27 w 32"/>
                  <a:gd name="T3" fmla="*/ 14 h 46"/>
                  <a:gd name="T4" fmla="*/ 20 w 32"/>
                  <a:gd name="T5" fmla="*/ 23 h 46"/>
                  <a:gd name="T6" fmla="*/ 11 w 32"/>
                  <a:gd name="T7" fmla="*/ 32 h 46"/>
                  <a:gd name="T8" fmla="*/ 7 w 32"/>
                  <a:gd name="T9" fmla="*/ 46 h 46"/>
                  <a:gd name="T10" fmla="*/ 0 w 32"/>
                  <a:gd name="T11" fmla="*/ 35 h 46"/>
                  <a:gd name="T12" fmla="*/ 0 w 32"/>
                  <a:gd name="T13" fmla="*/ 28 h 46"/>
                  <a:gd name="T14" fmla="*/ 12 w 32"/>
                  <a:gd name="T15" fmla="*/ 20 h 46"/>
                  <a:gd name="T16" fmla="*/ 26 w 32"/>
                  <a:gd name="T17" fmla="*/ 14 h 46"/>
                  <a:gd name="T18" fmla="*/ 28 w 32"/>
                  <a:gd name="T19" fmla="*/ 9 h 46"/>
                  <a:gd name="T20" fmla="*/ 25 w 32"/>
                  <a:gd name="T21" fmla="*/ 0 h 46"/>
                  <a:gd name="T22" fmla="*/ 32 w 32"/>
                  <a:gd name="T23" fmla="*/ 0 h 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2"/>
                  <a:gd name="T37" fmla="*/ 0 h 46"/>
                  <a:gd name="T38" fmla="*/ 32 w 32"/>
                  <a:gd name="T39" fmla="*/ 46 h 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2" h="46">
                    <a:moveTo>
                      <a:pt x="32" y="0"/>
                    </a:moveTo>
                    <a:lnTo>
                      <a:pt x="27" y="14"/>
                    </a:lnTo>
                    <a:lnTo>
                      <a:pt x="20" y="23"/>
                    </a:lnTo>
                    <a:lnTo>
                      <a:pt x="11" y="32"/>
                    </a:lnTo>
                    <a:lnTo>
                      <a:pt x="7" y="46"/>
                    </a:lnTo>
                    <a:lnTo>
                      <a:pt x="0" y="35"/>
                    </a:lnTo>
                    <a:lnTo>
                      <a:pt x="0" y="28"/>
                    </a:lnTo>
                    <a:lnTo>
                      <a:pt x="12" y="20"/>
                    </a:lnTo>
                    <a:lnTo>
                      <a:pt x="26" y="14"/>
                    </a:lnTo>
                    <a:lnTo>
                      <a:pt x="28" y="9"/>
                    </a:lnTo>
                    <a:lnTo>
                      <a:pt x="25" y="0"/>
                    </a:lnTo>
                    <a:lnTo>
                      <a:pt x="32" y="0"/>
                    </a:lnTo>
                    <a:close/>
                  </a:path>
                </a:pathLst>
              </a:custGeom>
              <a:solidFill>
                <a:srgbClr val="000000"/>
              </a:solidFill>
              <a:ln w="9525">
                <a:noFill/>
                <a:round/>
                <a:headEnd/>
                <a:tailEnd/>
              </a:ln>
            </p:spPr>
            <p:txBody>
              <a:bodyPr/>
              <a:lstStyle/>
              <a:p>
                <a:endParaRPr lang="fr-FR"/>
              </a:p>
            </p:txBody>
          </p:sp>
          <p:sp>
            <p:nvSpPr>
              <p:cNvPr id="139" name="Freeform 120"/>
              <p:cNvSpPr>
                <a:spLocks/>
              </p:cNvSpPr>
              <p:nvPr/>
            </p:nvSpPr>
            <p:spPr bwMode="auto">
              <a:xfrm>
                <a:off x="3921" y="3271"/>
                <a:ext cx="21" cy="21"/>
              </a:xfrm>
              <a:custGeom>
                <a:avLst/>
                <a:gdLst>
                  <a:gd name="T0" fmla="*/ 121 w 122"/>
                  <a:gd name="T1" fmla="*/ 37 h 124"/>
                  <a:gd name="T2" fmla="*/ 115 w 122"/>
                  <a:gd name="T3" fmla="*/ 52 h 124"/>
                  <a:gd name="T4" fmla="*/ 100 w 122"/>
                  <a:gd name="T5" fmla="*/ 59 h 124"/>
                  <a:gd name="T6" fmla="*/ 91 w 122"/>
                  <a:gd name="T7" fmla="*/ 74 h 124"/>
                  <a:gd name="T8" fmla="*/ 78 w 122"/>
                  <a:gd name="T9" fmla="*/ 87 h 124"/>
                  <a:gd name="T10" fmla="*/ 47 w 122"/>
                  <a:gd name="T11" fmla="*/ 113 h 124"/>
                  <a:gd name="T12" fmla="*/ 38 w 122"/>
                  <a:gd name="T13" fmla="*/ 124 h 124"/>
                  <a:gd name="T14" fmla="*/ 0 w 122"/>
                  <a:gd name="T15" fmla="*/ 84 h 124"/>
                  <a:gd name="T16" fmla="*/ 39 w 122"/>
                  <a:gd name="T17" fmla="*/ 49 h 124"/>
                  <a:gd name="T18" fmla="*/ 56 w 122"/>
                  <a:gd name="T19" fmla="*/ 28 h 124"/>
                  <a:gd name="T20" fmla="*/ 63 w 122"/>
                  <a:gd name="T21" fmla="*/ 19 h 124"/>
                  <a:gd name="T22" fmla="*/ 67 w 122"/>
                  <a:gd name="T23" fmla="*/ 4 h 124"/>
                  <a:gd name="T24" fmla="*/ 86 w 122"/>
                  <a:gd name="T25" fmla="*/ 0 h 124"/>
                  <a:gd name="T26" fmla="*/ 105 w 122"/>
                  <a:gd name="T27" fmla="*/ 3 h 124"/>
                  <a:gd name="T28" fmla="*/ 119 w 122"/>
                  <a:gd name="T29" fmla="*/ 16 h 124"/>
                  <a:gd name="T30" fmla="*/ 122 w 122"/>
                  <a:gd name="T31" fmla="*/ 26 h 124"/>
                  <a:gd name="T32" fmla="*/ 121 w 122"/>
                  <a:gd name="T33" fmla="*/ 37 h 1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2"/>
                  <a:gd name="T52" fmla="*/ 0 h 124"/>
                  <a:gd name="T53" fmla="*/ 122 w 122"/>
                  <a:gd name="T54" fmla="*/ 124 h 12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2" h="124">
                    <a:moveTo>
                      <a:pt x="121" y="37"/>
                    </a:moveTo>
                    <a:lnTo>
                      <a:pt x="115" y="52"/>
                    </a:lnTo>
                    <a:lnTo>
                      <a:pt x="100" y="59"/>
                    </a:lnTo>
                    <a:lnTo>
                      <a:pt x="91" y="74"/>
                    </a:lnTo>
                    <a:lnTo>
                      <a:pt x="78" y="87"/>
                    </a:lnTo>
                    <a:lnTo>
                      <a:pt x="47" y="113"/>
                    </a:lnTo>
                    <a:lnTo>
                      <a:pt x="38" y="124"/>
                    </a:lnTo>
                    <a:lnTo>
                      <a:pt x="0" y="84"/>
                    </a:lnTo>
                    <a:lnTo>
                      <a:pt x="39" y="49"/>
                    </a:lnTo>
                    <a:lnTo>
                      <a:pt x="56" y="28"/>
                    </a:lnTo>
                    <a:lnTo>
                      <a:pt x="63" y="19"/>
                    </a:lnTo>
                    <a:lnTo>
                      <a:pt x="67" y="4"/>
                    </a:lnTo>
                    <a:lnTo>
                      <a:pt x="86" y="0"/>
                    </a:lnTo>
                    <a:lnTo>
                      <a:pt x="105" y="3"/>
                    </a:lnTo>
                    <a:lnTo>
                      <a:pt x="119" y="16"/>
                    </a:lnTo>
                    <a:lnTo>
                      <a:pt x="122" y="26"/>
                    </a:lnTo>
                    <a:lnTo>
                      <a:pt x="121" y="37"/>
                    </a:lnTo>
                    <a:close/>
                  </a:path>
                </a:pathLst>
              </a:custGeom>
              <a:solidFill>
                <a:srgbClr val="000000"/>
              </a:solidFill>
              <a:ln w="9525">
                <a:noFill/>
                <a:round/>
                <a:headEnd/>
                <a:tailEnd/>
              </a:ln>
            </p:spPr>
            <p:txBody>
              <a:bodyPr/>
              <a:lstStyle/>
              <a:p>
                <a:endParaRPr lang="fr-FR"/>
              </a:p>
            </p:txBody>
          </p:sp>
          <p:sp>
            <p:nvSpPr>
              <p:cNvPr id="140" name="Freeform 121"/>
              <p:cNvSpPr>
                <a:spLocks/>
              </p:cNvSpPr>
              <p:nvPr/>
            </p:nvSpPr>
            <p:spPr bwMode="auto">
              <a:xfrm>
                <a:off x="3902" y="3298"/>
                <a:ext cx="27" cy="17"/>
              </a:xfrm>
              <a:custGeom>
                <a:avLst/>
                <a:gdLst>
                  <a:gd name="T0" fmla="*/ 148 w 163"/>
                  <a:gd name="T1" fmla="*/ 58 h 101"/>
                  <a:gd name="T2" fmla="*/ 142 w 163"/>
                  <a:gd name="T3" fmla="*/ 63 h 101"/>
                  <a:gd name="T4" fmla="*/ 141 w 163"/>
                  <a:gd name="T5" fmla="*/ 72 h 101"/>
                  <a:gd name="T6" fmla="*/ 163 w 163"/>
                  <a:gd name="T7" fmla="*/ 75 h 101"/>
                  <a:gd name="T8" fmla="*/ 156 w 163"/>
                  <a:gd name="T9" fmla="*/ 93 h 101"/>
                  <a:gd name="T10" fmla="*/ 148 w 163"/>
                  <a:gd name="T11" fmla="*/ 99 h 101"/>
                  <a:gd name="T12" fmla="*/ 144 w 163"/>
                  <a:gd name="T13" fmla="*/ 101 h 101"/>
                  <a:gd name="T14" fmla="*/ 133 w 163"/>
                  <a:gd name="T15" fmla="*/ 97 h 101"/>
                  <a:gd name="T16" fmla="*/ 139 w 163"/>
                  <a:gd name="T17" fmla="*/ 93 h 101"/>
                  <a:gd name="T18" fmla="*/ 145 w 163"/>
                  <a:gd name="T19" fmla="*/ 94 h 101"/>
                  <a:gd name="T20" fmla="*/ 149 w 163"/>
                  <a:gd name="T21" fmla="*/ 94 h 101"/>
                  <a:gd name="T22" fmla="*/ 154 w 163"/>
                  <a:gd name="T23" fmla="*/ 87 h 101"/>
                  <a:gd name="T24" fmla="*/ 141 w 163"/>
                  <a:gd name="T25" fmla="*/ 67 h 101"/>
                  <a:gd name="T26" fmla="*/ 122 w 163"/>
                  <a:gd name="T27" fmla="*/ 50 h 101"/>
                  <a:gd name="T28" fmla="*/ 98 w 163"/>
                  <a:gd name="T29" fmla="*/ 40 h 101"/>
                  <a:gd name="T30" fmla="*/ 69 w 163"/>
                  <a:gd name="T31" fmla="*/ 39 h 101"/>
                  <a:gd name="T32" fmla="*/ 69 w 163"/>
                  <a:gd name="T33" fmla="*/ 58 h 101"/>
                  <a:gd name="T34" fmla="*/ 58 w 163"/>
                  <a:gd name="T35" fmla="*/ 55 h 101"/>
                  <a:gd name="T36" fmla="*/ 49 w 163"/>
                  <a:gd name="T37" fmla="*/ 50 h 101"/>
                  <a:gd name="T38" fmla="*/ 33 w 163"/>
                  <a:gd name="T39" fmla="*/ 33 h 101"/>
                  <a:gd name="T40" fmla="*/ 18 w 163"/>
                  <a:gd name="T41" fmla="*/ 14 h 101"/>
                  <a:gd name="T42" fmla="*/ 0 w 163"/>
                  <a:gd name="T43" fmla="*/ 0 h 101"/>
                  <a:gd name="T44" fmla="*/ 33 w 163"/>
                  <a:gd name="T45" fmla="*/ 9 h 101"/>
                  <a:gd name="T46" fmla="*/ 74 w 163"/>
                  <a:gd name="T47" fmla="*/ 18 h 101"/>
                  <a:gd name="T48" fmla="*/ 116 w 163"/>
                  <a:gd name="T49" fmla="*/ 33 h 101"/>
                  <a:gd name="T50" fmla="*/ 134 w 163"/>
                  <a:gd name="T51" fmla="*/ 43 h 101"/>
                  <a:gd name="T52" fmla="*/ 148 w 163"/>
                  <a:gd name="T53" fmla="*/ 58 h 10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3"/>
                  <a:gd name="T82" fmla="*/ 0 h 101"/>
                  <a:gd name="T83" fmla="*/ 163 w 163"/>
                  <a:gd name="T84" fmla="*/ 101 h 10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3" h="101">
                    <a:moveTo>
                      <a:pt x="148" y="58"/>
                    </a:moveTo>
                    <a:lnTo>
                      <a:pt x="142" y="63"/>
                    </a:lnTo>
                    <a:lnTo>
                      <a:pt x="141" y="72"/>
                    </a:lnTo>
                    <a:lnTo>
                      <a:pt x="163" y="75"/>
                    </a:lnTo>
                    <a:lnTo>
                      <a:pt x="156" y="93"/>
                    </a:lnTo>
                    <a:lnTo>
                      <a:pt x="148" y="99"/>
                    </a:lnTo>
                    <a:lnTo>
                      <a:pt x="144" y="101"/>
                    </a:lnTo>
                    <a:lnTo>
                      <a:pt x="133" y="97"/>
                    </a:lnTo>
                    <a:lnTo>
                      <a:pt x="139" y="93"/>
                    </a:lnTo>
                    <a:lnTo>
                      <a:pt x="145" y="94"/>
                    </a:lnTo>
                    <a:lnTo>
                      <a:pt x="149" y="94"/>
                    </a:lnTo>
                    <a:lnTo>
                      <a:pt x="154" y="87"/>
                    </a:lnTo>
                    <a:lnTo>
                      <a:pt x="141" y="67"/>
                    </a:lnTo>
                    <a:lnTo>
                      <a:pt x="122" y="50"/>
                    </a:lnTo>
                    <a:lnTo>
                      <a:pt x="98" y="40"/>
                    </a:lnTo>
                    <a:lnTo>
                      <a:pt x="69" y="39"/>
                    </a:lnTo>
                    <a:lnTo>
                      <a:pt x="69" y="58"/>
                    </a:lnTo>
                    <a:lnTo>
                      <a:pt x="58" y="55"/>
                    </a:lnTo>
                    <a:lnTo>
                      <a:pt x="49" y="50"/>
                    </a:lnTo>
                    <a:lnTo>
                      <a:pt x="33" y="33"/>
                    </a:lnTo>
                    <a:lnTo>
                      <a:pt x="18" y="14"/>
                    </a:lnTo>
                    <a:lnTo>
                      <a:pt x="0" y="0"/>
                    </a:lnTo>
                    <a:lnTo>
                      <a:pt x="33" y="9"/>
                    </a:lnTo>
                    <a:lnTo>
                      <a:pt x="74" y="18"/>
                    </a:lnTo>
                    <a:lnTo>
                      <a:pt x="116" y="33"/>
                    </a:lnTo>
                    <a:lnTo>
                      <a:pt x="134" y="43"/>
                    </a:lnTo>
                    <a:lnTo>
                      <a:pt x="148" y="58"/>
                    </a:lnTo>
                    <a:close/>
                  </a:path>
                </a:pathLst>
              </a:custGeom>
              <a:solidFill>
                <a:srgbClr val="F2CC6B"/>
              </a:solidFill>
              <a:ln w="9525">
                <a:noFill/>
                <a:round/>
                <a:headEnd/>
                <a:tailEnd/>
              </a:ln>
            </p:spPr>
            <p:txBody>
              <a:bodyPr/>
              <a:lstStyle/>
              <a:p>
                <a:endParaRPr lang="fr-FR"/>
              </a:p>
            </p:txBody>
          </p:sp>
          <p:sp>
            <p:nvSpPr>
              <p:cNvPr id="141" name="Freeform 122"/>
              <p:cNvSpPr>
                <a:spLocks/>
              </p:cNvSpPr>
              <p:nvPr/>
            </p:nvSpPr>
            <p:spPr bwMode="auto">
              <a:xfrm>
                <a:off x="3916" y="3307"/>
                <a:ext cx="6" cy="8"/>
              </a:xfrm>
              <a:custGeom>
                <a:avLst/>
                <a:gdLst>
                  <a:gd name="T0" fmla="*/ 21 w 36"/>
                  <a:gd name="T1" fmla="*/ 18 h 49"/>
                  <a:gd name="T2" fmla="*/ 23 w 36"/>
                  <a:gd name="T3" fmla="*/ 21 h 49"/>
                  <a:gd name="T4" fmla="*/ 28 w 36"/>
                  <a:gd name="T5" fmla="*/ 22 h 49"/>
                  <a:gd name="T6" fmla="*/ 36 w 36"/>
                  <a:gd name="T7" fmla="*/ 21 h 49"/>
                  <a:gd name="T8" fmla="*/ 26 w 36"/>
                  <a:gd name="T9" fmla="*/ 22 h 49"/>
                  <a:gd name="T10" fmla="*/ 22 w 36"/>
                  <a:gd name="T11" fmla="*/ 24 h 49"/>
                  <a:gd name="T12" fmla="*/ 21 w 36"/>
                  <a:gd name="T13" fmla="*/ 28 h 49"/>
                  <a:gd name="T14" fmla="*/ 21 w 36"/>
                  <a:gd name="T15" fmla="*/ 39 h 49"/>
                  <a:gd name="T16" fmla="*/ 26 w 36"/>
                  <a:gd name="T17" fmla="*/ 41 h 49"/>
                  <a:gd name="T18" fmla="*/ 33 w 36"/>
                  <a:gd name="T19" fmla="*/ 41 h 49"/>
                  <a:gd name="T20" fmla="*/ 36 w 36"/>
                  <a:gd name="T21" fmla="*/ 43 h 49"/>
                  <a:gd name="T22" fmla="*/ 23 w 36"/>
                  <a:gd name="T23" fmla="*/ 49 h 49"/>
                  <a:gd name="T24" fmla="*/ 13 w 36"/>
                  <a:gd name="T25" fmla="*/ 43 h 49"/>
                  <a:gd name="T26" fmla="*/ 6 w 36"/>
                  <a:gd name="T27" fmla="*/ 33 h 49"/>
                  <a:gd name="T28" fmla="*/ 8 w 36"/>
                  <a:gd name="T29" fmla="*/ 21 h 49"/>
                  <a:gd name="T30" fmla="*/ 0 w 36"/>
                  <a:gd name="T31" fmla="*/ 28 h 49"/>
                  <a:gd name="T32" fmla="*/ 0 w 36"/>
                  <a:gd name="T33" fmla="*/ 0 h 49"/>
                  <a:gd name="T34" fmla="*/ 7 w 36"/>
                  <a:gd name="T35" fmla="*/ 2 h 49"/>
                  <a:gd name="T36" fmla="*/ 17 w 36"/>
                  <a:gd name="T37" fmla="*/ 2 h 49"/>
                  <a:gd name="T38" fmla="*/ 22 w 36"/>
                  <a:gd name="T39" fmla="*/ 5 h 49"/>
                  <a:gd name="T40" fmla="*/ 21 w 36"/>
                  <a:gd name="T41" fmla="*/ 18 h 4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6"/>
                  <a:gd name="T64" fmla="*/ 0 h 49"/>
                  <a:gd name="T65" fmla="*/ 36 w 36"/>
                  <a:gd name="T66" fmla="*/ 49 h 4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6" h="49">
                    <a:moveTo>
                      <a:pt x="21" y="18"/>
                    </a:moveTo>
                    <a:lnTo>
                      <a:pt x="23" y="21"/>
                    </a:lnTo>
                    <a:lnTo>
                      <a:pt x="28" y="22"/>
                    </a:lnTo>
                    <a:lnTo>
                      <a:pt x="36" y="21"/>
                    </a:lnTo>
                    <a:lnTo>
                      <a:pt x="26" y="22"/>
                    </a:lnTo>
                    <a:lnTo>
                      <a:pt x="22" y="24"/>
                    </a:lnTo>
                    <a:lnTo>
                      <a:pt x="21" y="28"/>
                    </a:lnTo>
                    <a:lnTo>
                      <a:pt x="21" y="39"/>
                    </a:lnTo>
                    <a:lnTo>
                      <a:pt x="26" y="41"/>
                    </a:lnTo>
                    <a:lnTo>
                      <a:pt x="33" y="41"/>
                    </a:lnTo>
                    <a:lnTo>
                      <a:pt x="36" y="43"/>
                    </a:lnTo>
                    <a:lnTo>
                      <a:pt x="23" y="49"/>
                    </a:lnTo>
                    <a:lnTo>
                      <a:pt x="13" y="43"/>
                    </a:lnTo>
                    <a:lnTo>
                      <a:pt x="6" y="33"/>
                    </a:lnTo>
                    <a:lnTo>
                      <a:pt x="8" y="21"/>
                    </a:lnTo>
                    <a:lnTo>
                      <a:pt x="0" y="28"/>
                    </a:lnTo>
                    <a:lnTo>
                      <a:pt x="0" y="0"/>
                    </a:lnTo>
                    <a:lnTo>
                      <a:pt x="7" y="2"/>
                    </a:lnTo>
                    <a:lnTo>
                      <a:pt x="17" y="2"/>
                    </a:lnTo>
                    <a:lnTo>
                      <a:pt x="22" y="5"/>
                    </a:lnTo>
                    <a:lnTo>
                      <a:pt x="21" y="18"/>
                    </a:lnTo>
                    <a:close/>
                  </a:path>
                </a:pathLst>
              </a:custGeom>
              <a:solidFill>
                <a:srgbClr val="F2CC6B"/>
              </a:solidFill>
              <a:ln w="9525">
                <a:noFill/>
                <a:round/>
                <a:headEnd/>
                <a:tailEnd/>
              </a:ln>
            </p:spPr>
            <p:txBody>
              <a:bodyPr/>
              <a:lstStyle/>
              <a:p>
                <a:endParaRPr lang="fr-FR"/>
              </a:p>
            </p:txBody>
          </p:sp>
          <p:sp>
            <p:nvSpPr>
              <p:cNvPr id="142" name="Freeform 123"/>
              <p:cNvSpPr>
                <a:spLocks/>
              </p:cNvSpPr>
              <p:nvPr/>
            </p:nvSpPr>
            <p:spPr bwMode="auto">
              <a:xfrm>
                <a:off x="3931" y="3313"/>
                <a:ext cx="14" cy="27"/>
              </a:xfrm>
              <a:custGeom>
                <a:avLst/>
                <a:gdLst>
                  <a:gd name="T0" fmla="*/ 40 w 85"/>
                  <a:gd name="T1" fmla="*/ 71 h 163"/>
                  <a:gd name="T2" fmla="*/ 54 w 85"/>
                  <a:gd name="T3" fmla="*/ 76 h 163"/>
                  <a:gd name="T4" fmla="*/ 62 w 85"/>
                  <a:gd name="T5" fmla="*/ 84 h 163"/>
                  <a:gd name="T6" fmla="*/ 69 w 85"/>
                  <a:gd name="T7" fmla="*/ 109 h 163"/>
                  <a:gd name="T8" fmla="*/ 74 w 85"/>
                  <a:gd name="T9" fmla="*/ 138 h 163"/>
                  <a:gd name="T10" fmla="*/ 78 w 85"/>
                  <a:gd name="T11" fmla="*/ 151 h 163"/>
                  <a:gd name="T12" fmla="*/ 85 w 85"/>
                  <a:gd name="T13" fmla="*/ 163 h 163"/>
                  <a:gd name="T14" fmla="*/ 35 w 85"/>
                  <a:gd name="T15" fmla="*/ 117 h 163"/>
                  <a:gd name="T16" fmla="*/ 14 w 85"/>
                  <a:gd name="T17" fmla="*/ 94 h 163"/>
                  <a:gd name="T18" fmla="*/ 0 w 85"/>
                  <a:gd name="T19" fmla="*/ 71 h 163"/>
                  <a:gd name="T20" fmla="*/ 9 w 85"/>
                  <a:gd name="T21" fmla="*/ 80 h 163"/>
                  <a:gd name="T22" fmla="*/ 18 w 85"/>
                  <a:gd name="T23" fmla="*/ 79 h 163"/>
                  <a:gd name="T24" fmla="*/ 40 w 85"/>
                  <a:gd name="T25" fmla="*/ 71 h 163"/>
                  <a:gd name="T26" fmla="*/ 25 w 85"/>
                  <a:gd name="T27" fmla="*/ 59 h 163"/>
                  <a:gd name="T28" fmla="*/ 32 w 85"/>
                  <a:gd name="T29" fmla="*/ 59 h 163"/>
                  <a:gd name="T30" fmla="*/ 40 w 85"/>
                  <a:gd name="T31" fmla="*/ 54 h 163"/>
                  <a:gd name="T32" fmla="*/ 28 w 85"/>
                  <a:gd name="T33" fmla="*/ 46 h 163"/>
                  <a:gd name="T34" fmla="*/ 21 w 85"/>
                  <a:gd name="T35" fmla="*/ 36 h 163"/>
                  <a:gd name="T36" fmla="*/ 8 w 85"/>
                  <a:gd name="T37" fmla="*/ 15 h 163"/>
                  <a:gd name="T38" fmla="*/ 10 w 85"/>
                  <a:gd name="T39" fmla="*/ 15 h 163"/>
                  <a:gd name="T40" fmla="*/ 0 w 85"/>
                  <a:gd name="T41" fmla="*/ 0 h 163"/>
                  <a:gd name="T42" fmla="*/ 19 w 85"/>
                  <a:gd name="T43" fmla="*/ 15 h 163"/>
                  <a:gd name="T44" fmla="*/ 40 w 85"/>
                  <a:gd name="T45" fmla="*/ 35 h 163"/>
                  <a:gd name="T46" fmla="*/ 51 w 85"/>
                  <a:gd name="T47" fmla="*/ 55 h 163"/>
                  <a:gd name="T48" fmla="*/ 49 w 85"/>
                  <a:gd name="T49" fmla="*/ 64 h 163"/>
                  <a:gd name="T50" fmla="*/ 40 w 85"/>
                  <a:gd name="T51" fmla="*/ 71 h 16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5"/>
                  <a:gd name="T79" fmla="*/ 0 h 163"/>
                  <a:gd name="T80" fmla="*/ 85 w 85"/>
                  <a:gd name="T81" fmla="*/ 163 h 16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5" h="163">
                    <a:moveTo>
                      <a:pt x="40" y="71"/>
                    </a:moveTo>
                    <a:lnTo>
                      <a:pt x="54" y="76"/>
                    </a:lnTo>
                    <a:lnTo>
                      <a:pt x="62" y="84"/>
                    </a:lnTo>
                    <a:lnTo>
                      <a:pt x="69" y="109"/>
                    </a:lnTo>
                    <a:lnTo>
                      <a:pt x="74" y="138"/>
                    </a:lnTo>
                    <a:lnTo>
                      <a:pt x="78" y="151"/>
                    </a:lnTo>
                    <a:lnTo>
                      <a:pt x="85" y="163"/>
                    </a:lnTo>
                    <a:lnTo>
                      <a:pt x="35" y="117"/>
                    </a:lnTo>
                    <a:lnTo>
                      <a:pt x="14" y="94"/>
                    </a:lnTo>
                    <a:lnTo>
                      <a:pt x="0" y="71"/>
                    </a:lnTo>
                    <a:lnTo>
                      <a:pt x="9" y="80"/>
                    </a:lnTo>
                    <a:lnTo>
                      <a:pt x="18" y="79"/>
                    </a:lnTo>
                    <a:lnTo>
                      <a:pt x="40" y="71"/>
                    </a:lnTo>
                    <a:lnTo>
                      <a:pt x="25" y="59"/>
                    </a:lnTo>
                    <a:lnTo>
                      <a:pt x="32" y="59"/>
                    </a:lnTo>
                    <a:lnTo>
                      <a:pt x="40" y="54"/>
                    </a:lnTo>
                    <a:lnTo>
                      <a:pt x="28" y="46"/>
                    </a:lnTo>
                    <a:lnTo>
                      <a:pt x="21" y="36"/>
                    </a:lnTo>
                    <a:lnTo>
                      <a:pt x="8" y="15"/>
                    </a:lnTo>
                    <a:lnTo>
                      <a:pt x="10" y="15"/>
                    </a:lnTo>
                    <a:lnTo>
                      <a:pt x="0" y="0"/>
                    </a:lnTo>
                    <a:lnTo>
                      <a:pt x="19" y="15"/>
                    </a:lnTo>
                    <a:lnTo>
                      <a:pt x="40" y="35"/>
                    </a:lnTo>
                    <a:lnTo>
                      <a:pt x="51" y="55"/>
                    </a:lnTo>
                    <a:lnTo>
                      <a:pt x="49" y="64"/>
                    </a:lnTo>
                    <a:lnTo>
                      <a:pt x="40" y="71"/>
                    </a:lnTo>
                    <a:close/>
                  </a:path>
                </a:pathLst>
              </a:custGeom>
              <a:solidFill>
                <a:srgbClr val="F2CC6B"/>
              </a:solidFill>
              <a:ln w="9525">
                <a:noFill/>
                <a:round/>
                <a:headEnd/>
                <a:tailEnd/>
              </a:ln>
            </p:spPr>
            <p:txBody>
              <a:bodyPr/>
              <a:lstStyle/>
              <a:p>
                <a:endParaRPr lang="fr-FR"/>
              </a:p>
            </p:txBody>
          </p:sp>
        </p:grpSp>
        <p:pic>
          <p:nvPicPr>
            <p:cNvPr id="20" name="Picture 124"/>
            <p:cNvPicPr>
              <a:picLocks noChangeAspect="1" noChangeArrowheads="1"/>
            </p:cNvPicPr>
            <p:nvPr/>
          </p:nvPicPr>
          <p:blipFill>
            <a:blip r:embed="rId2" cstate="print"/>
            <a:srcRect/>
            <a:stretch>
              <a:fillRect/>
            </a:stretch>
          </p:blipFill>
          <p:spPr bwMode="auto">
            <a:xfrm>
              <a:off x="1619250" y="2205038"/>
              <a:ext cx="685800" cy="1123950"/>
            </a:xfrm>
            <a:prstGeom prst="rect">
              <a:avLst/>
            </a:prstGeom>
            <a:noFill/>
            <a:ln w="9525">
              <a:noFill/>
              <a:miter lim="800000"/>
              <a:headEnd/>
              <a:tailEnd/>
            </a:ln>
          </p:spPr>
        </p:pic>
        <p:pic>
          <p:nvPicPr>
            <p:cNvPr id="21" name="Picture 127" descr="chronomètre"/>
            <p:cNvPicPr>
              <a:picLocks noChangeAspect="1" noChangeArrowheads="1"/>
            </p:cNvPicPr>
            <p:nvPr/>
          </p:nvPicPr>
          <p:blipFill>
            <a:blip r:embed="rId3" cstate="print"/>
            <a:srcRect l="7416" t="2013" r="2188" b="6696"/>
            <a:stretch>
              <a:fillRect/>
            </a:stretch>
          </p:blipFill>
          <p:spPr bwMode="auto">
            <a:xfrm>
              <a:off x="395288" y="3429000"/>
              <a:ext cx="1584325" cy="1193800"/>
            </a:xfrm>
            <a:prstGeom prst="rect">
              <a:avLst/>
            </a:prstGeom>
            <a:noFill/>
            <a:ln w="9525">
              <a:noFill/>
              <a:miter lim="800000"/>
              <a:headEnd/>
              <a:tailEnd/>
            </a:ln>
          </p:spPr>
        </p:pic>
        <p:pic>
          <p:nvPicPr>
            <p:cNvPr id="22" name="Picture 128"/>
            <p:cNvPicPr>
              <a:picLocks noChangeAspect="1" noChangeArrowheads="1"/>
            </p:cNvPicPr>
            <p:nvPr/>
          </p:nvPicPr>
          <p:blipFill>
            <a:blip r:embed="rId4" cstate="print"/>
            <a:srcRect/>
            <a:stretch>
              <a:fillRect/>
            </a:stretch>
          </p:blipFill>
          <p:spPr bwMode="auto">
            <a:xfrm>
              <a:off x="971550" y="5013325"/>
              <a:ext cx="1517650" cy="1262063"/>
            </a:xfrm>
            <a:prstGeom prst="rect">
              <a:avLst/>
            </a:prstGeom>
            <a:noFill/>
            <a:ln w="9525">
              <a:noFill/>
              <a:miter lim="800000"/>
              <a:headEnd/>
              <a:tailEnd/>
            </a:ln>
          </p:spPr>
        </p:pic>
        <p:pic>
          <p:nvPicPr>
            <p:cNvPr id="23" name="Picture 129"/>
            <p:cNvPicPr>
              <a:picLocks noChangeAspect="1" noChangeArrowheads="1"/>
            </p:cNvPicPr>
            <p:nvPr/>
          </p:nvPicPr>
          <p:blipFill>
            <a:blip r:embed="rId5" cstate="print"/>
            <a:srcRect l="36139" r="36139" b="-389"/>
            <a:stretch>
              <a:fillRect/>
            </a:stretch>
          </p:blipFill>
          <p:spPr bwMode="auto">
            <a:xfrm>
              <a:off x="155575" y="4797425"/>
              <a:ext cx="528638" cy="1916113"/>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ZoneTexte 15"/>
          <p:cNvSpPr txBox="1"/>
          <p:nvPr/>
        </p:nvSpPr>
        <p:spPr>
          <a:xfrm>
            <a:off x="5781181" y="6167045"/>
            <a:ext cx="3183307" cy="646331"/>
          </a:xfrm>
          <a:prstGeom prst="rect">
            <a:avLst/>
          </a:prstGeom>
          <a:noFill/>
        </p:spPr>
        <p:txBody>
          <a:bodyPr wrap="none" rtlCol="0">
            <a:spAutoFit/>
          </a:bodyPr>
          <a:lstStyle/>
          <a:p>
            <a:pPr algn="r"/>
            <a:r>
              <a:rPr lang="fr-FR" sz="1200" b="1" dirty="0" smtClean="0"/>
              <a:t>Semaine Nationale de la Qualité – SENAQ 2016</a:t>
            </a:r>
          </a:p>
          <a:p>
            <a:pPr algn="r"/>
            <a:r>
              <a:rPr lang="fr-FR" sz="1200" b="1" dirty="0" smtClean="0"/>
              <a:t>Forum – débat national du 21 au 23 Avril 2016</a:t>
            </a:r>
          </a:p>
          <a:p>
            <a:pPr algn="r"/>
            <a:r>
              <a:rPr lang="fr-FR" sz="1200" b="1" dirty="0" smtClean="0"/>
              <a:t>Maison </a:t>
            </a:r>
            <a:r>
              <a:rPr lang="fr-FR" sz="1200" b="1" smtClean="0"/>
              <a:t>du Parti </a:t>
            </a:r>
            <a:r>
              <a:rPr lang="fr-FR" sz="1200" b="1" dirty="0" smtClean="0"/>
              <a:t>de </a:t>
            </a:r>
            <a:r>
              <a:rPr lang="fr-FR" sz="1200" b="1" dirty="0" err="1" smtClean="0"/>
              <a:t>Bonanjo</a:t>
            </a:r>
            <a:r>
              <a:rPr lang="fr-FR" sz="1200" b="1" dirty="0" smtClean="0"/>
              <a:t> à Douala</a:t>
            </a:r>
            <a:r>
              <a:rPr lang="fr-FR" sz="1200" dirty="0" smtClean="0"/>
              <a:t>)</a:t>
            </a:r>
            <a:endParaRPr lang="fr-FR" sz="1200" dirty="0"/>
          </a:p>
        </p:txBody>
      </p:sp>
      <p:sp>
        <p:nvSpPr>
          <p:cNvPr id="10" name="Rectangle 3"/>
          <p:cNvSpPr txBox="1">
            <a:spLocks noChangeArrowheads="1"/>
          </p:cNvSpPr>
          <p:nvPr/>
        </p:nvSpPr>
        <p:spPr bwMode="auto">
          <a:xfrm>
            <a:off x="1500166" y="1129878"/>
            <a:ext cx="6048375" cy="642938"/>
          </a:xfrm>
          <a:prstGeom prst="rect">
            <a:avLst/>
          </a:prstGeom>
          <a:solidFill>
            <a:srgbClr val="FFFFFF"/>
          </a:solidFill>
          <a:ln w="38100" cmpd="dbl">
            <a:solidFill>
              <a:srgbClr val="FF0000"/>
            </a:solidFill>
            <a:miter lim="800000"/>
            <a:headEnd/>
            <a:tailEnd/>
          </a:ln>
        </p:spPr>
        <p:txBody>
          <a:bodyPr anchor="ctr"/>
          <a:lstStyle/>
          <a:p>
            <a:pPr algn="ctr" eaLnBrk="1" hangingPunct="1"/>
            <a:r>
              <a:rPr lang="fr-FR" sz="3200" dirty="0"/>
              <a:t>Traçabilité</a:t>
            </a:r>
          </a:p>
        </p:txBody>
      </p:sp>
      <p:sp>
        <p:nvSpPr>
          <p:cNvPr id="12" name="Rectangle 2"/>
          <p:cNvSpPr>
            <a:spLocks noChangeArrowheads="1"/>
          </p:cNvSpPr>
          <p:nvPr/>
        </p:nvSpPr>
        <p:spPr bwMode="auto">
          <a:xfrm>
            <a:off x="3714750" y="2286000"/>
            <a:ext cx="5070475" cy="3929063"/>
          </a:xfrm>
          <a:prstGeom prst="rect">
            <a:avLst/>
          </a:prstGeom>
          <a:noFill/>
          <a:ln w="9525" algn="ctr">
            <a:noFill/>
            <a:miter lim="800000"/>
            <a:headEnd/>
            <a:tailEnd/>
          </a:ln>
        </p:spPr>
        <p:txBody>
          <a:bodyPr lIns="0" rIns="0"/>
          <a:lstStyle/>
          <a:p>
            <a:pPr marL="342900" indent="-342900" eaLnBrk="1" hangingPunct="1">
              <a:lnSpc>
                <a:spcPct val="150000"/>
              </a:lnSpc>
              <a:spcBef>
                <a:spcPct val="20000"/>
              </a:spcBef>
              <a:buFont typeface="Wingdings 3" pitchFamily="18" charset="2"/>
              <a:buNone/>
            </a:pPr>
            <a:r>
              <a:rPr lang="fr-FR"/>
              <a:t>     </a:t>
            </a:r>
            <a:r>
              <a:rPr lang="fr-FR" sz="2400"/>
              <a:t>Propriété d’un résultat de mesure consistant à pouvoir le relier à des étalons appropriés, généralement internationaux ou nationaux, par l’intermédiaire d’une chaîne ininterrompue de comparaisons.</a:t>
            </a:r>
          </a:p>
        </p:txBody>
      </p:sp>
      <p:grpSp>
        <p:nvGrpSpPr>
          <p:cNvPr id="14" name="Groupe 4"/>
          <p:cNvGrpSpPr>
            <a:grpSpLocks/>
          </p:cNvGrpSpPr>
          <p:nvPr/>
        </p:nvGrpSpPr>
        <p:grpSpPr bwMode="auto">
          <a:xfrm>
            <a:off x="250825" y="1958975"/>
            <a:ext cx="3168650" cy="4289425"/>
            <a:chOff x="250825" y="1958975"/>
            <a:chExt cx="3168650" cy="4289425"/>
          </a:xfrm>
        </p:grpSpPr>
        <p:sp>
          <p:nvSpPr>
            <p:cNvPr id="18" name="Text Box 11"/>
            <p:cNvSpPr txBox="1">
              <a:spLocks noChangeArrowheads="1"/>
            </p:cNvSpPr>
            <p:nvPr/>
          </p:nvSpPr>
          <p:spPr bwMode="auto">
            <a:xfrm>
              <a:off x="395288" y="1958975"/>
              <a:ext cx="3024187" cy="533400"/>
            </a:xfrm>
            <a:prstGeom prst="rect">
              <a:avLst/>
            </a:prstGeom>
            <a:solidFill>
              <a:srgbClr val="FFFFFF"/>
            </a:solidFill>
            <a:ln w="9525">
              <a:solidFill>
                <a:srgbClr val="FF9933"/>
              </a:solidFill>
              <a:miter lim="800000"/>
              <a:headEnd/>
              <a:tailEnd/>
            </a:ln>
          </p:spPr>
          <p:txBody>
            <a:bodyPr/>
            <a:lstStyle/>
            <a:p>
              <a:pPr eaLnBrk="1" hangingPunct="1"/>
              <a:r>
                <a:rPr lang="fr-FR" sz="2000"/>
                <a:t> </a:t>
              </a:r>
              <a:r>
                <a:rPr lang="fr-FR" sz="2000" b="1"/>
                <a:t>«  étalons primaires »</a:t>
              </a:r>
              <a:endParaRPr lang="fr-FR" sz="2000" b="1">
                <a:latin typeface="Times New Roman" pitchFamily="18" charset="0"/>
                <a:cs typeface="Times New Roman" pitchFamily="18" charset="0"/>
              </a:endParaRPr>
            </a:p>
          </p:txBody>
        </p:sp>
        <p:sp>
          <p:nvSpPr>
            <p:cNvPr id="20" name="Text Box 12"/>
            <p:cNvSpPr txBox="1">
              <a:spLocks noChangeArrowheads="1"/>
            </p:cNvSpPr>
            <p:nvPr/>
          </p:nvSpPr>
          <p:spPr bwMode="auto">
            <a:xfrm>
              <a:off x="250825" y="3505200"/>
              <a:ext cx="3168650" cy="533400"/>
            </a:xfrm>
            <a:prstGeom prst="rect">
              <a:avLst/>
            </a:prstGeom>
            <a:solidFill>
              <a:srgbClr val="FFFFFF"/>
            </a:solidFill>
            <a:ln w="9525">
              <a:solidFill>
                <a:srgbClr val="CC6600"/>
              </a:solidFill>
              <a:miter lim="800000"/>
              <a:headEnd/>
              <a:tailEnd/>
            </a:ln>
          </p:spPr>
          <p:txBody>
            <a:bodyPr/>
            <a:lstStyle/>
            <a:p>
              <a:pPr eaLnBrk="1" hangingPunct="1"/>
              <a:r>
                <a:rPr lang="fr-FR" sz="2000" b="1"/>
                <a:t>« étalons secondaires »</a:t>
              </a:r>
              <a:endParaRPr lang="fr-FR" sz="2000" b="1">
                <a:latin typeface="Times New Roman" pitchFamily="18" charset="0"/>
              </a:endParaRPr>
            </a:p>
          </p:txBody>
        </p:sp>
        <p:sp>
          <p:nvSpPr>
            <p:cNvPr id="21" name="Text Box 13"/>
            <p:cNvSpPr txBox="1">
              <a:spLocks noChangeArrowheads="1"/>
            </p:cNvSpPr>
            <p:nvPr/>
          </p:nvSpPr>
          <p:spPr bwMode="auto">
            <a:xfrm>
              <a:off x="323850" y="4724400"/>
              <a:ext cx="3095625" cy="457200"/>
            </a:xfrm>
            <a:prstGeom prst="rect">
              <a:avLst/>
            </a:prstGeom>
            <a:solidFill>
              <a:srgbClr val="FFFFFF"/>
            </a:solidFill>
            <a:ln w="9525">
              <a:solidFill>
                <a:srgbClr val="CC6600"/>
              </a:solidFill>
              <a:miter lim="800000"/>
              <a:headEnd/>
              <a:tailEnd/>
            </a:ln>
          </p:spPr>
          <p:txBody>
            <a:bodyPr/>
            <a:lstStyle/>
            <a:p>
              <a:pPr eaLnBrk="1" hangingPunct="1"/>
              <a:r>
                <a:rPr lang="fr-FR" sz="2000" b="1"/>
                <a:t>« étalons de référence »</a:t>
              </a:r>
              <a:endParaRPr lang="fr-FR" sz="2000" b="1">
                <a:latin typeface="Times New Roman" pitchFamily="18" charset="0"/>
              </a:endParaRPr>
            </a:p>
          </p:txBody>
        </p:sp>
        <p:sp>
          <p:nvSpPr>
            <p:cNvPr id="22" name="Line 14"/>
            <p:cNvSpPr>
              <a:spLocks noChangeShapeType="1"/>
            </p:cNvSpPr>
            <p:nvPr/>
          </p:nvSpPr>
          <p:spPr bwMode="auto">
            <a:xfrm>
              <a:off x="1847850" y="4114800"/>
              <a:ext cx="0" cy="609600"/>
            </a:xfrm>
            <a:prstGeom prst="line">
              <a:avLst/>
            </a:prstGeom>
            <a:noFill/>
            <a:ln w="9525">
              <a:solidFill>
                <a:schemeClr val="tx2"/>
              </a:solidFill>
              <a:round/>
              <a:headEnd/>
              <a:tailEnd type="triangle" w="med" len="med"/>
            </a:ln>
          </p:spPr>
          <p:txBody>
            <a:bodyPr/>
            <a:lstStyle/>
            <a:p>
              <a:endParaRPr lang="fr-FR"/>
            </a:p>
          </p:txBody>
        </p:sp>
        <p:sp>
          <p:nvSpPr>
            <p:cNvPr id="23" name="Line 15"/>
            <p:cNvSpPr>
              <a:spLocks noChangeShapeType="1"/>
            </p:cNvSpPr>
            <p:nvPr/>
          </p:nvSpPr>
          <p:spPr bwMode="auto">
            <a:xfrm>
              <a:off x="1847850" y="2509838"/>
              <a:ext cx="0" cy="990600"/>
            </a:xfrm>
            <a:prstGeom prst="line">
              <a:avLst/>
            </a:prstGeom>
            <a:noFill/>
            <a:ln w="9525">
              <a:solidFill>
                <a:schemeClr val="tx2"/>
              </a:solidFill>
              <a:round/>
              <a:headEnd/>
              <a:tailEnd type="triangle" w="med" len="med"/>
            </a:ln>
          </p:spPr>
          <p:txBody>
            <a:bodyPr/>
            <a:lstStyle/>
            <a:p>
              <a:endParaRPr lang="fr-FR"/>
            </a:p>
          </p:txBody>
        </p:sp>
        <p:sp>
          <p:nvSpPr>
            <p:cNvPr id="24" name="Text Box 16"/>
            <p:cNvSpPr txBox="1">
              <a:spLocks noChangeArrowheads="1"/>
            </p:cNvSpPr>
            <p:nvPr/>
          </p:nvSpPr>
          <p:spPr bwMode="auto">
            <a:xfrm>
              <a:off x="325438" y="5791200"/>
              <a:ext cx="3086100" cy="457200"/>
            </a:xfrm>
            <a:prstGeom prst="rect">
              <a:avLst/>
            </a:prstGeom>
            <a:solidFill>
              <a:srgbClr val="FFFFFF"/>
            </a:solidFill>
            <a:ln w="9525">
              <a:solidFill>
                <a:srgbClr val="CC6600"/>
              </a:solidFill>
              <a:miter lim="800000"/>
              <a:headEnd/>
              <a:tailEnd/>
            </a:ln>
          </p:spPr>
          <p:txBody>
            <a:bodyPr/>
            <a:lstStyle/>
            <a:p>
              <a:pPr eaLnBrk="1" hangingPunct="1"/>
              <a:r>
                <a:rPr lang="fr-FR" sz="2000" b="1"/>
                <a:t>« étalons de travail »</a:t>
              </a:r>
              <a:endParaRPr lang="fr-FR" sz="2000" b="1">
                <a:latin typeface="Times New Roman" pitchFamily="18" charset="0"/>
              </a:endParaRPr>
            </a:p>
          </p:txBody>
        </p:sp>
        <p:sp>
          <p:nvSpPr>
            <p:cNvPr id="25" name="Line 17"/>
            <p:cNvSpPr>
              <a:spLocks noChangeShapeType="1"/>
            </p:cNvSpPr>
            <p:nvPr/>
          </p:nvSpPr>
          <p:spPr bwMode="auto">
            <a:xfrm>
              <a:off x="1847850" y="5257800"/>
              <a:ext cx="0" cy="457200"/>
            </a:xfrm>
            <a:prstGeom prst="line">
              <a:avLst/>
            </a:prstGeom>
            <a:noFill/>
            <a:ln w="9525">
              <a:solidFill>
                <a:schemeClr val="tx2"/>
              </a:solidFill>
              <a:round/>
              <a:headEnd/>
              <a:tailEnd type="triangle" w="med" len="med"/>
            </a:ln>
          </p:spPr>
          <p:txBody>
            <a:bodyPr/>
            <a:lstStyle/>
            <a:p>
              <a:endParaRPr lang="fr-F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ZoneTexte 15"/>
          <p:cNvSpPr txBox="1"/>
          <p:nvPr/>
        </p:nvSpPr>
        <p:spPr>
          <a:xfrm>
            <a:off x="5781181" y="6167045"/>
            <a:ext cx="3183307" cy="646331"/>
          </a:xfrm>
          <a:prstGeom prst="rect">
            <a:avLst/>
          </a:prstGeom>
          <a:noFill/>
        </p:spPr>
        <p:txBody>
          <a:bodyPr wrap="none" rtlCol="0">
            <a:spAutoFit/>
          </a:bodyPr>
          <a:lstStyle/>
          <a:p>
            <a:pPr algn="r"/>
            <a:r>
              <a:rPr lang="fr-FR" sz="1200" b="1" dirty="0" smtClean="0"/>
              <a:t>Semaine Nationale de la Qualité – SENAQ 2016</a:t>
            </a:r>
          </a:p>
          <a:p>
            <a:pPr algn="r"/>
            <a:r>
              <a:rPr lang="fr-FR" sz="1200" b="1" dirty="0" smtClean="0"/>
              <a:t>Forum – débat national du 21 au 23 Avril 2016</a:t>
            </a:r>
          </a:p>
          <a:p>
            <a:pPr algn="r"/>
            <a:r>
              <a:rPr lang="fr-FR" sz="1200" b="1" dirty="0" smtClean="0"/>
              <a:t>Maison </a:t>
            </a:r>
            <a:r>
              <a:rPr lang="fr-FR" sz="1200" b="1" smtClean="0"/>
              <a:t>du Parti </a:t>
            </a:r>
            <a:r>
              <a:rPr lang="fr-FR" sz="1200" b="1" dirty="0" smtClean="0"/>
              <a:t>de </a:t>
            </a:r>
            <a:r>
              <a:rPr lang="fr-FR" sz="1200" b="1" dirty="0" err="1" smtClean="0"/>
              <a:t>Bonanjo</a:t>
            </a:r>
            <a:r>
              <a:rPr lang="fr-FR" sz="1200" b="1" dirty="0" smtClean="0"/>
              <a:t> à Douala</a:t>
            </a:r>
            <a:r>
              <a:rPr lang="fr-FR" sz="1200" dirty="0" smtClean="0"/>
              <a:t>)</a:t>
            </a:r>
            <a:endParaRPr lang="fr-FR" sz="1200" dirty="0"/>
          </a:p>
        </p:txBody>
      </p:sp>
      <p:sp>
        <p:nvSpPr>
          <p:cNvPr id="54" name="Triangle isocèle 53"/>
          <p:cNvSpPr/>
          <p:nvPr/>
        </p:nvSpPr>
        <p:spPr>
          <a:xfrm>
            <a:off x="3428992" y="1500174"/>
            <a:ext cx="4357718" cy="4357718"/>
          </a:xfrm>
          <a:prstGeom prst="triangle">
            <a:avLst>
              <a:gd name="adj" fmla="val 50277"/>
            </a:avLst>
          </a:prstGeom>
          <a:ln>
            <a:prstDash val="sysDot"/>
          </a:ln>
        </p:spPr>
        <p:style>
          <a:lnRef idx="2">
            <a:schemeClr val="dk1"/>
          </a:lnRef>
          <a:fillRef idx="1">
            <a:schemeClr val="lt1"/>
          </a:fillRef>
          <a:effectRef idx="0">
            <a:schemeClr val="dk1"/>
          </a:effectRef>
          <a:fontRef idx="minor">
            <a:schemeClr val="dk1"/>
          </a:fontRef>
        </p:style>
        <p:txBody>
          <a:bodyPr rtlCol="0" anchor="ctr"/>
          <a:lstStyle/>
          <a:p>
            <a:pPr algn="ctr"/>
            <a:endParaRPr lang="fr-FR">
              <a:ln>
                <a:solidFill>
                  <a:schemeClr val="tx1"/>
                </a:solidFill>
                <a:prstDash val="sysDash"/>
              </a:ln>
            </a:endParaRPr>
          </a:p>
        </p:txBody>
      </p:sp>
      <p:sp>
        <p:nvSpPr>
          <p:cNvPr id="55" name="ZoneTexte 54"/>
          <p:cNvSpPr txBox="1"/>
          <p:nvPr/>
        </p:nvSpPr>
        <p:spPr>
          <a:xfrm>
            <a:off x="4214810" y="1000108"/>
            <a:ext cx="3500462" cy="369332"/>
          </a:xfrm>
          <a:prstGeom prst="rect">
            <a:avLst/>
          </a:prstGeom>
          <a:noFill/>
        </p:spPr>
        <p:txBody>
          <a:bodyPr wrap="square" rtlCol="0">
            <a:spAutoFit/>
          </a:bodyPr>
          <a:lstStyle/>
          <a:p>
            <a:r>
              <a:rPr lang="fr-FR" dirty="0" smtClean="0"/>
              <a:t>Traçabilité de la chaine de mesure </a:t>
            </a:r>
            <a:endParaRPr lang="fr-FR" dirty="0"/>
          </a:p>
        </p:txBody>
      </p:sp>
      <p:sp>
        <p:nvSpPr>
          <p:cNvPr id="56" name="ZoneTexte 55"/>
          <p:cNvSpPr txBox="1"/>
          <p:nvPr/>
        </p:nvSpPr>
        <p:spPr>
          <a:xfrm>
            <a:off x="4143372" y="1428736"/>
            <a:ext cx="3000396" cy="4616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fr-FR" sz="1200" dirty="0" smtClean="0"/>
              <a:t>Conservation des unités</a:t>
            </a:r>
          </a:p>
          <a:p>
            <a:pPr algn="ctr"/>
            <a:r>
              <a:rPr lang="fr-FR" sz="1200" dirty="0" smtClean="0"/>
              <a:t>Comparaison Internationales</a:t>
            </a:r>
            <a:endParaRPr lang="fr-FR" sz="1200" dirty="0"/>
          </a:p>
        </p:txBody>
      </p:sp>
      <p:sp>
        <p:nvSpPr>
          <p:cNvPr id="57" name="ZoneTexte 56"/>
          <p:cNvSpPr txBox="1"/>
          <p:nvPr/>
        </p:nvSpPr>
        <p:spPr>
          <a:xfrm>
            <a:off x="3643306" y="2214554"/>
            <a:ext cx="2000264" cy="4616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fr-FR" sz="1200" dirty="0" smtClean="0"/>
              <a:t>Etalons primaires </a:t>
            </a:r>
          </a:p>
          <a:p>
            <a:pPr algn="ctr"/>
            <a:r>
              <a:rPr lang="fr-FR" sz="1200" dirty="0" smtClean="0"/>
              <a:t>nationaux ou étrangers</a:t>
            </a:r>
            <a:endParaRPr lang="fr-FR" sz="1200" dirty="0"/>
          </a:p>
        </p:txBody>
      </p:sp>
      <p:sp>
        <p:nvSpPr>
          <p:cNvPr id="58" name="ZoneTexte 57"/>
          <p:cNvSpPr txBox="1"/>
          <p:nvPr/>
        </p:nvSpPr>
        <p:spPr>
          <a:xfrm>
            <a:off x="5857884" y="2214554"/>
            <a:ext cx="2071702" cy="461665"/>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fr-FR" sz="1200" dirty="0" smtClean="0"/>
              <a:t>Etalons primaires  nationaux</a:t>
            </a:r>
          </a:p>
          <a:p>
            <a:pPr algn="ctr"/>
            <a:r>
              <a:rPr lang="fr-FR" sz="1200" dirty="0" smtClean="0"/>
              <a:t>  </a:t>
            </a:r>
            <a:endParaRPr lang="fr-FR" sz="1200" dirty="0"/>
          </a:p>
        </p:txBody>
      </p:sp>
      <p:sp>
        <p:nvSpPr>
          <p:cNvPr id="59" name="ZoneTexte 58"/>
          <p:cNvSpPr txBox="1"/>
          <p:nvPr/>
        </p:nvSpPr>
        <p:spPr>
          <a:xfrm>
            <a:off x="4714876" y="3286124"/>
            <a:ext cx="2071702" cy="461665"/>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fr-FR" sz="1200" dirty="0" smtClean="0"/>
              <a:t>Etalons de référence</a:t>
            </a:r>
          </a:p>
          <a:p>
            <a:pPr algn="ctr"/>
            <a:r>
              <a:rPr lang="fr-FR" sz="1200" dirty="0" smtClean="0"/>
              <a:t>  </a:t>
            </a:r>
            <a:endParaRPr lang="fr-FR" sz="1200" dirty="0"/>
          </a:p>
        </p:txBody>
      </p:sp>
      <p:sp>
        <p:nvSpPr>
          <p:cNvPr id="60" name="ZoneTexte 59"/>
          <p:cNvSpPr txBox="1"/>
          <p:nvPr/>
        </p:nvSpPr>
        <p:spPr>
          <a:xfrm>
            <a:off x="4786314" y="4286256"/>
            <a:ext cx="2071702" cy="461665"/>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fr-FR" sz="1200" dirty="0" smtClean="0"/>
              <a:t>Etalons industriels</a:t>
            </a:r>
          </a:p>
          <a:p>
            <a:r>
              <a:rPr lang="fr-FR" sz="1200" dirty="0" smtClean="0"/>
              <a:t>  </a:t>
            </a:r>
            <a:endParaRPr lang="fr-FR" sz="1200" dirty="0"/>
          </a:p>
        </p:txBody>
      </p:sp>
      <p:sp>
        <p:nvSpPr>
          <p:cNvPr id="61" name="ZoneTexte 60"/>
          <p:cNvSpPr txBox="1"/>
          <p:nvPr/>
        </p:nvSpPr>
        <p:spPr>
          <a:xfrm>
            <a:off x="4786314" y="5357826"/>
            <a:ext cx="2071702" cy="461665"/>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pPr algn="ctr"/>
            <a:r>
              <a:rPr lang="fr-FR" sz="1200" dirty="0" smtClean="0"/>
              <a:t>Appareils de mesure</a:t>
            </a:r>
          </a:p>
          <a:p>
            <a:pPr algn="ctr"/>
            <a:r>
              <a:rPr lang="fr-FR" sz="1200" dirty="0" smtClean="0"/>
              <a:t>  </a:t>
            </a:r>
            <a:endParaRPr lang="fr-FR" sz="1200" dirty="0"/>
          </a:p>
        </p:txBody>
      </p:sp>
      <p:sp>
        <p:nvSpPr>
          <p:cNvPr id="62" name="ZoneTexte 61"/>
          <p:cNvSpPr txBox="1"/>
          <p:nvPr/>
        </p:nvSpPr>
        <p:spPr>
          <a:xfrm>
            <a:off x="500034" y="1357298"/>
            <a:ext cx="2071702" cy="646331"/>
          </a:xfrm>
          <a:prstGeom prst="rect">
            <a:avLst/>
          </a:prstGeom>
          <a:ln>
            <a:no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fr-FR" sz="1200" dirty="0" smtClean="0"/>
              <a:t>BIPM</a:t>
            </a:r>
          </a:p>
          <a:p>
            <a:r>
              <a:rPr lang="fr-FR" sz="1200" dirty="0" smtClean="0"/>
              <a:t>(Bureau International des Poids et Mesures</a:t>
            </a:r>
          </a:p>
        </p:txBody>
      </p:sp>
      <p:sp>
        <p:nvSpPr>
          <p:cNvPr id="63" name="ZoneTexte 62"/>
          <p:cNvSpPr txBox="1"/>
          <p:nvPr/>
        </p:nvSpPr>
        <p:spPr>
          <a:xfrm>
            <a:off x="500034" y="2214554"/>
            <a:ext cx="2071702" cy="461665"/>
          </a:xfrm>
          <a:prstGeom prst="rect">
            <a:avLst/>
          </a:prstGeom>
          <a:ln>
            <a:no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fr-FR" sz="1200" dirty="0" smtClean="0"/>
              <a:t>Laboratoire Nationaux de Métrologie</a:t>
            </a:r>
          </a:p>
        </p:txBody>
      </p:sp>
      <p:sp>
        <p:nvSpPr>
          <p:cNvPr id="64" name="ZoneTexte 63"/>
          <p:cNvSpPr txBox="1"/>
          <p:nvPr/>
        </p:nvSpPr>
        <p:spPr>
          <a:xfrm>
            <a:off x="642910" y="3214686"/>
            <a:ext cx="2071702" cy="461665"/>
          </a:xfrm>
          <a:prstGeom prst="rect">
            <a:avLst/>
          </a:prstGeom>
          <a:ln>
            <a:no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fr-FR" sz="1200" dirty="0" smtClean="0"/>
              <a:t>Laboratoire  d’étalonnage souvent accrédité</a:t>
            </a:r>
          </a:p>
        </p:txBody>
      </p:sp>
      <p:sp>
        <p:nvSpPr>
          <p:cNvPr id="65" name="ZoneTexte 64"/>
          <p:cNvSpPr txBox="1"/>
          <p:nvPr/>
        </p:nvSpPr>
        <p:spPr>
          <a:xfrm>
            <a:off x="571472" y="4429132"/>
            <a:ext cx="2071702" cy="276999"/>
          </a:xfrm>
          <a:prstGeom prst="rect">
            <a:avLst/>
          </a:prstGeom>
          <a:ln>
            <a:no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fr-FR" sz="1200" dirty="0" smtClean="0"/>
              <a:t>Entreprise</a:t>
            </a:r>
          </a:p>
        </p:txBody>
      </p:sp>
      <p:sp>
        <p:nvSpPr>
          <p:cNvPr id="66" name="ZoneTexte 65"/>
          <p:cNvSpPr txBox="1"/>
          <p:nvPr/>
        </p:nvSpPr>
        <p:spPr>
          <a:xfrm>
            <a:off x="571472" y="5357826"/>
            <a:ext cx="2071702" cy="276999"/>
          </a:xfrm>
          <a:prstGeom prst="rect">
            <a:avLst/>
          </a:prstGeom>
          <a:ln>
            <a:noFill/>
          </a:ln>
        </p:spPr>
        <p:style>
          <a:lnRef idx="2">
            <a:schemeClr val="accent6"/>
          </a:lnRef>
          <a:fillRef idx="1">
            <a:schemeClr val="lt1"/>
          </a:fillRef>
          <a:effectRef idx="0">
            <a:schemeClr val="accent6"/>
          </a:effectRef>
          <a:fontRef idx="minor">
            <a:schemeClr val="dk1"/>
          </a:fontRef>
        </p:style>
        <p:txBody>
          <a:bodyPr wrap="square" rtlCol="0">
            <a:spAutoFit/>
          </a:bodyPr>
          <a:lstStyle/>
          <a:p>
            <a:r>
              <a:rPr lang="fr-FR" sz="1200" dirty="0" smtClean="0"/>
              <a:t>Utilisateurs finaux</a:t>
            </a:r>
          </a:p>
        </p:txBody>
      </p:sp>
      <p:cxnSp>
        <p:nvCxnSpPr>
          <p:cNvPr id="67" name="Connecteur droit 66"/>
          <p:cNvCxnSpPr/>
          <p:nvPr/>
        </p:nvCxnSpPr>
        <p:spPr>
          <a:xfrm rot="5400000">
            <a:off x="4714876" y="2071678"/>
            <a:ext cx="285752"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68" name="Connecteur droit 67"/>
          <p:cNvCxnSpPr/>
          <p:nvPr/>
        </p:nvCxnSpPr>
        <p:spPr>
          <a:xfrm rot="5400000">
            <a:off x="6429388" y="2071678"/>
            <a:ext cx="285752"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69" name="Connecteur droit 68"/>
          <p:cNvCxnSpPr/>
          <p:nvPr/>
        </p:nvCxnSpPr>
        <p:spPr>
          <a:xfrm rot="5400000">
            <a:off x="4857752" y="3000372"/>
            <a:ext cx="571504"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70" name="Connecteur droit 69"/>
          <p:cNvCxnSpPr/>
          <p:nvPr/>
        </p:nvCxnSpPr>
        <p:spPr>
          <a:xfrm rot="5400000">
            <a:off x="6215074" y="3000372"/>
            <a:ext cx="571504"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Connecteur droit 70"/>
          <p:cNvCxnSpPr/>
          <p:nvPr/>
        </p:nvCxnSpPr>
        <p:spPr>
          <a:xfrm rot="5400000">
            <a:off x="5394331" y="4035429"/>
            <a:ext cx="500066"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72" name="Connecteur droit 71"/>
          <p:cNvCxnSpPr/>
          <p:nvPr/>
        </p:nvCxnSpPr>
        <p:spPr>
          <a:xfrm rot="5400000">
            <a:off x="5322893" y="5035561"/>
            <a:ext cx="642942" cy="1588"/>
          </a:xfrm>
          <a:prstGeom prst="line">
            <a:avLst/>
          </a:prstGeom>
        </p:spPr>
        <p:style>
          <a:lnRef idx="1">
            <a:schemeClr val="accent1"/>
          </a:lnRef>
          <a:fillRef idx="0">
            <a:schemeClr val="accent1"/>
          </a:fillRef>
          <a:effectRef idx="0">
            <a:schemeClr val="accent1"/>
          </a:effectRef>
          <a:fontRef idx="minor">
            <a:schemeClr val="tx1"/>
          </a:fontRef>
        </p:style>
      </p:cxnSp>
      <p:sp>
        <p:nvSpPr>
          <p:cNvPr id="73" name="ZoneTexte 72"/>
          <p:cNvSpPr txBox="1"/>
          <p:nvPr/>
        </p:nvSpPr>
        <p:spPr>
          <a:xfrm>
            <a:off x="3428992" y="5857892"/>
            <a:ext cx="4929222" cy="369332"/>
          </a:xfrm>
          <a:prstGeom prst="rect">
            <a:avLst/>
          </a:prstGeom>
          <a:noFill/>
        </p:spPr>
        <p:txBody>
          <a:bodyPr wrap="square" rtlCol="0">
            <a:spAutoFit/>
          </a:bodyPr>
          <a:lstStyle/>
          <a:p>
            <a:r>
              <a:rPr lang="fr-FR" dirty="0" smtClean="0"/>
              <a:t>L’incertitude augmente en descendant de la chaine</a:t>
            </a:r>
            <a:endParaRPr lang="fr-FR" dirty="0"/>
          </a:p>
        </p:txBody>
      </p:sp>
      <p:sp>
        <p:nvSpPr>
          <p:cNvPr id="74" name="Rectangle 73"/>
          <p:cNvSpPr/>
          <p:nvPr/>
        </p:nvSpPr>
        <p:spPr>
          <a:xfrm>
            <a:off x="428596" y="6286520"/>
            <a:ext cx="505243" cy="35719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fr-FR"/>
          </a:p>
        </p:txBody>
      </p:sp>
      <p:sp>
        <p:nvSpPr>
          <p:cNvPr id="75" name="ZoneTexte 74"/>
          <p:cNvSpPr txBox="1"/>
          <p:nvPr/>
        </p:nvSpPr>
        <p:spPr>
          <a:xfrm>
            <a:off x="1214414" y="6286520"/>
            <a:ext cx="4357718" cy="369332"/>
          </a:xfrm>
          <a:prstGeom prst="rect">
            <a:avLst/>
          </a:prstGeom>
          <a:noFill/>
        </p:spPr>
        <p:txBody>
          <a:bodyPr wrap="square" rtlCol="0">
            <a:spAutoFit/>
          </a:bodyPr>
          <a:lstStyle/>
          <a:p>
            <a:r>
              <a:rPr lang="fr-FR" dirty="0" smtClean="0"/>
              <a:t>I 'infrastructure métrologique nationale</a:t>
            </a:r>
            <a:endParaRPr lang="fr-FR"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ZoneTexte 15"/>
          <p:cNvSpPr txBox="1"/>
          <p:nvPr/>
        </p:nvSpPr>
        <p:spPr>
          <a:xfrm>
            <a:off x="5781181" y="6167045"/>
            <a:ext cx="3183307" cy="646331"/>
          </a:xfrm>
          <a:prstGeom prst="rect">
            <a:avLst/>
          </a:prstGeom>
          <a:noFill/>
        </p:spPr>
        <p:txBody>
          <a:bodyPr wrap="none" rtlCol="0">
            <a:spAutoFit/>
          </a:bodyPr>
          <a:lstStyle/>
          <a:p>
            <a:pPr algn="r"/>
            <a:r>
              <a:rPr lang="fr-FR" sz="1200" b="1" dirty="0" smtClean="0"/>
              <a:t>Semaine Nationale de la Qualité – SENAQ 2016</a:t>
            </a:r>
          </a:p>
          <a:p>
            <a:pPr algn="r"/>
            <a:r>
              <a:rPr lang="fr-FR" sz="1200" b="1" dirty="0" smtClean="0"/>
              <a:t>Forum – débat national du 21 au 23 Avril 2016</a:t>
            </a:r>
          </a:p>
          <a:p>
            <a:pPr algn="r"/>
            <a:r>
              <a:rPr lang="fr-FR" sz="1200" b="1" dirty="0" smtClean="0"/>
              <a:t>Maison </a:t>
            </a:r>
            <a:r>
              <a:rPr lang="fr-FR" sz="1200" b="1" smtClean="0"/>
              <a:t>du Parti </a:t>
            </a:r>
            <a:r>
              <a:rPr lang="fr-FR" sz="1200" b="1" dirty="0" smtClean="0"/>
              <a:t>de </a:t>
            </a:r>
            <a:r>
              <a:rPr lang="fr-FR" sz="1200" b="1" dirty="0" err="1" smtClean="0"/>
              <a:t>Bonanjo</a:t>
            </a:r>
            <a:r>
              <a:rPr lang="fr-FR" sz="1200" b="1" dirty="0" smtClean="0"/>
              <a:t> à Douala</a:t>
            </a:r>
            <a:r>
              <a:rPr lang="fr-FR" sz="1200" dirty="0" smtClean="0"/>
              <a:t>)</a:t>
            </a:r>
            <a:endParaRPr lang="fr-FR" sz="1200" dirty="0"/>
          </a:p>
        </p:txBody>
      </p:sp>
      <p:sp>
        <p:nvSpPr>
          <p:cNvPr id="10" name="ZoneTexte 9"/>
          <p:cNvSpPr txBox="1"/>
          <p:nvPr/>
        </p:nvSpPr>
        <p:spPr bwMode="auto">
          <a:xfrm>
            <a:off x="1071538" y="2857496"/>
            <a:ext cx="7143800" cy="461665"/>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defTabSz="914400" rtl="0" eaLnBrk="1" fontAlgn="base" latinLnBrk="0" hangingPunct="1">
              <a:lnSpc>
                <a:spcPct val="100000"/>
              </a:lnSpc>
              <a:spcBef>
                <a:spcPct val="0"/>
              </a:spcBef>
              <a:spcAft>
                <a:spcPct val="0"/>
              </a:spcAft>
              <a:buClrTx/>
              <a:buSzTx/>
              <a:buFontTx/>
              <a:buNone/>
              <a:tabLst/>
            </a:pPr>
            <a:r>
              <a:rPr lang="fr-FR" sz="2400" dirty="0" smtClean="0">
                <a:latin typeface="Arial" pitchFamily="34" charset="0"/>
              </a:rPr>
              <a:t>4. Métrologie industrielle et activités industrielles</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ZoneTexte 15"/>
          <p:cNvSpPr txBox="1"/>
          <p:nvPr/>
        </p:nvSpPr>
        <p:spPr>
          <a:xfrm>
            <a:off x="5781181" y="6167045"/>
            <a:ext cx="3183307" cy="646331"/>
          </a:xfrm>
          <a:prstGeom prst="rect">
            <a:avLst/>
          </a:prstGeom>
          <a:noFill/>
        </p:spPr>
        <p:txBody>
          <a:bodyPr wrap="none" rtlCol="0">
            <a:spAutoFit/>
          </a:bodyPr>
          <a:lstStyle/>
          <a:p>
            <a:pPr algn="r"/>
            <a:r>
              <a:rPr lang="fr-FR" sz="1200" b="1" dirty="0" smtClean="0"/>
              <a:t>Semaine Nationale de la Qualité – SENAQ 2016</a:t>
            </a:r>
          </a:p>
          <a:p>
            <a:pPr algn="r"/>
            <a:r>
              <a:rPr lang="fr-FR" sz="1200" b="1" dirty="0" smtClean="0"/>
              <a:t>Forum – débat national du 21 au 23 Avril 2016</a:t>
            </a:r>
          </a:p>
          <a:p>
            <a:pPr algn="r"/>
            <a:r>
              <a:rPr lang="fr-FR" sz="1200" b="1" dirty="0" smtClean="0"/>
              <a:t>Maison </a:t>
            </a:r>
            <a:r>
              <a:rPr lang="fr-FR" sz="1200" b="1" smtClean="0"/>
              <a:t>du Parti </a:t>
            </a:r>
            <a:r>
              <a:rPr lang="fr-FR" sz="1200" b="1" dirty="0" smtClean="0"/>
              <a:t>de </a:t>
            </a:r>
            <a:r>
              <a:rPr lang="fr-FR" sz="1200" b="1" dirty="0" err="1" smtClean="0"/>
              <a:t>Bonanjo</a:t>
            </a:r>
            <a:r>
              <a:rPr lang="fr-FR" sz="1200" b="1" dirty="0" smtClean="0"/>
              <a:t> à Douala</a:t>
            </a:r>
            <a:r>
              <a:rPr lang="fr-FR" sz="1200" dirty="0" smtClean="0"/>
              <a:t>)</a:t>
            </a:r>
            <a:endParaRPr lang="fr-FR" sz="1200" dirty="0"/>
          </a:p>
        </p:txBody>
      </p:sp>
      <p:sp>
        <p:nvSpPr>
          <p:cNvPr id="10" name="ZoneTexte 9"/>
          <p:cNvSpPr txBox="1"/>
          <p:nvPr/>
        </p:nvSpPr>
        <p:spPr bwMode="auto">
          <a:xfrm>
            <a:off x="357158" y="1000108"/>
            <a:ext cx="2500330" cy="369332"/>
          </a:xfrm>
          <a:prstGeom prst="rect">
            <a:avLst/>
          </a:prstGeom>
          <a:noFill/>
          <a:ln w="9525">
            <a:solidFill>
              <a:srgbClr val="0000FF"/>
            </a:solidFill>
            <a:miter lim="800000"/>
            <a:headEnd/>
            <a:tailEnd/>
          </a:ln>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fr-FR" dirty="0" smtClean="0">
                <a:latin typeface="Arial" pitchFamily="34" charset="0"/>
              </a:rPr>
              <a:t>Matières Premières</a:t>
            </a:r>
            <a:endParaRPr kumimoji="0" lang="fr-FR" sz="1800" b="0" i="0" u="none" strike="noStrike" cap="none" normalizeH="0" baseline="0" dirty="0" smtClean="0">
              <a:ln>
                <a:noFill/>
              </a:ln>
              <a:effectLst/>
              <a:latin typeface="Arial" pitchFamily="34" charset="0"/>
            </a:endParaRPr>
          </a:p>
        </p:txBody>
      </p:sp>
      <p:sp>
        <p:nvSpPr>
          <p:cNvPr id="12" name="ZoneTexte 11"/>
          <p:cNvSpPr txBox="1"/>
          <p:nvPr/>
        </p:nvSpPr>
        <p:spPr bwMode="auto">
          <a:xfrm>
            <a:off x="3428992" y="1000108"/>
            <a:ext cx="2500330" cy="646331"/>
          </a:xfrm>
          <a:prstGeom prst="rect">
            <a:avLst/>
          </a:prstGeom>
          <a:noFill/>
          <a:ln w="9525">
            <a:solidFill>
              <a:srgbClr val="0000FF"/>
            </a:solidFill>
            <a:miter lim="800000"/>
            <a:headEnd/>
            <a:tailEnd/>
          </a:ln>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fr-FR" dirty="0" smtClean="0">
                <a:latin typeface="Arial" pitchFamily="34" charset="0"/>
              </a:rPr>
              <a:t>Transformation et Analyses</a:t>
            </a:r>
            <a:endParaRPr kumimoji="0" lang="fr-FR" sz="1800" b="0" i="0" u="none" strike="noStrike" cap="none" normalizeH="0" baseline="0" dirty="0" smtClean="0">
              <a:ln>
                <a:noFill/>
              </a:ln>
              <a:effectLst/>
              <a:latin typeface="Arial" pitchFamily="34" charset="0"/>
            </a:endParaRPr>
          </a:p>
        </p:txBody>
      </p:sp>
      <p:sp>
        <p:nvSpPr>
          <p:cNvPr id="14" name="ZoneTexte 13"/>
          <p:cNvSpPr txBox="1"/>
          <p:nvPr/>
        </p:nvSpPr>
        <p:spPr bwMode="auto">
          <a:xfrm>
            <a:off x="6929454" y="1000108"/>
            <a:ext cx="1500198" cy="369332"/>
          </a:xfrm>
          <a:prstGeom prst="rect">
            <a:avLst/>
          </a:prstGeom>
          <a:noFill/>
          <a:ln w="9525">
            <a:solidFill>
              <a:srgbClr val="0000FF"/>
            </a:solidFill>
            <a:miter lim="800000"/>
            <a:headEnd/>
            <a:tailEnd/>
          </a:ln>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r>
              <a:rPr lang="fr-FR" dirty="0" smtClean="0">
                <a:latin typeface="Arial" pitchFamily="34" charset="0"/>
              </a:rPr>
              <a:t>Produits finis</a:t>
            </a:r>
            <a:endParaRPr kumimoji="0" lang="fr-FR" sz="1800" b="0" i="0" u="none" strike="noStrike" cap="none" normalizeH="0" baseline="0" dirty="0" smtClean="0">
              <a:ln>
                <a:noFill/>
              </a:ln>
              <a:effectLst/>
              <a:latin typeface="Arial" pitchFamily="34" charset="0"/>
            </a:endParaRPr>
          </a:p>
        </p:txBody>
      </p:sp>
      <p:grpSp>
        <p:nvGrpSpPr>
          <p:cNvPr id="18" name="Groupe 35"/>
          <p:cNvGrpSpPr/>
          <p:nvPr/>
        </p:nvGrpSpPr>
        <p:grpSpPr>
          <a:xfrm>
            <a:off x="571472" y="1670380"/>
            <a:ext cx="8001056" cy="4240580"/>
            <a:chOff x="571472" y="1670380"/>
            <a:chExt cx="8001056" cy="4240580"/>
          </a:xfrm>
        </p:grpSpPr>
        <p:grpSp>
          <p:nvGrpSpPr>
            <p:cNvPr id="20" name="Groupe 12"/>
            <p:cNvGrpSpPr/>
            <p:nvPr/>
          </p:nvGrpSpPr>
          <p:grpSpPr>
            <a:xfrm>
              <a:off x="571472" y="1670380"/>
              <a:ext cx="1714512" cy="4240580"/>
              <a:chOff x="571472" y="1142984"/>
              <a:chExt cx="1714512" cy="4519635"/>
            </a:xfrm>
          </p:grpSpPr>
          <p:pic>
            <p:nvPicPr>
              <p:cNvPr id="35" name="Picture 2"/>
              <p:cNvPicPr>
                <a:picLocks noChangeAspect="1" noChangeArrowheads="1"/>
              </p:cNvPicPr>
              <p:nvPr/>
            </p:nvPicPr>
            <p:blipFill>
              <a:blip r:embed="rId2" cstate="print"/>
              <a:srcRect/>
              <a:stretch>
                <a:fillRect/>
              </a:stretch>
            </p:blipFill>
            <p:spPr bwMode="auto">
              <a:xfrm>
                <a:off x="642910" y="1142984"/>
                <a:ext cx="1643074" cy="1428760"/>
              </a:xfrm>
              <a:prstGeom prst="rect">
                <a:avLst/>
              </a:prstGeom>
              <a:noFill/>
              <a:ln w="9525">
                <a:noFill/>
                <a:miter lim="800000"/>
                <a:headEnd/>
                <a:tailEnd/>
              </a:ln>
              <a:effectLst/>
            </p:spPr>
          </p:pic>
          <p:pic>
            <p:nvPicPr>
              <p:cNvPr id="36" name="Picture 4"/>
              <p:cNvPicPr>
                <a:picLocks noChangeAspect="1" noChangeArrowheads="1"/>
              </p:cNvPicPr>
              <p:nvPr/>
            </p:nvPicPr>
            <p:blipFill>
              <a:blip r:embed="rId3" cstate="print"/>
              <a:srcRect/>
              <a:stretch>
                <a:fillRect/>
              </a:stretch>
            </p:blipFill>
            <p:spPr bwMode="auto">
              <a:xfrm>
                <a:off x="571472" y="2857496"/>
                <a:ext cx="1714512" cy="1357322"/>
              </a:xfrm>
              <a:prstGeom prst="rect">
                <a:avLst/>
              </a:prstGeom>
              <a:noFill/>
              <a:ln w="9525">
                <a:noFill/>
                <a:miter lim="800000"/>
                <a:headEnd/>
                <a:tailEnd/>
              </a:ln>
              <a:effectLst/>
            </p:spPr>
          </p:pic>
          <p:pic>
            <p:nvPicPr>
              <p:cNvPr id="37" name="Picture 5"/>
              <p:cNvPicPr>
                <a:picLocks noChangeAspect="1" noChangeArrowheads="1"/>
              </p:cNvPicPr>
              <p:nvPr/>
            </p:nvPicPr>
            <p:blipFill>
              <a:blip r:embed="rId4" cstate="print"/>
              <a:srcRect/>
              <a:stretch>
                <a:fillRect/>
              </a:stretch>
            </p:blipFill>
            <p:spPr bwMode="auto">
              <a:xfrm>
                <a:off x="571472" y="4357694"/>
                <a:ext cx="1714512" cy="1304925"/>
              </a:xfrm>
              <a:prstGeom prst="rect">
                <a:avLst/>
              </a:prstGeom>
              <a:noFill/>
              <a:ln w="9525">
                <a:noFill/>
                <a:miter lim="800000"/>
                <a:headEnd/>
                <a:tailEnd/>
              </a:ln>
              <a:effectLst/>
            </p:spPr>
          </p:pic>
        </p:grpSp>
        <p:grpSp>
          <p:nvGrpSpPr>
            <p:cNvPr id="21" name="Groupe 18"/>
            <p:cNvGrpSpPr/>
            <p:nvPr/>
          </p:nvGrpSpPr>
          <p:grpSpPr>
            <a:xfrm>
              <a:off x="6786578" y="1737407"/>
              <a:ext cx="1785950" cy="4155686"/>
              <a:chOff x="6786578" y="1214422"/>
              <a:chExt cx="1785950" cy="4429157"/>
            </a:xfrm>
          </p:grpSpPr>
          <p:pic>
            <p:nvPicPr>
              <p:cNvPr id="33" name="Picture 9"/>
              <p:cNvPicPr>
                <a:picLocks noChangeAspect="1" noChangeArrowheads="1"/>
              </p:cNvPicPr>
              <p:nvPr/>
            </p:nvPicPr>
            <p:blipFill>
              <a:blip r:embed="rId5" cstate="print"/>
              <a:srcRect/>
              <a:stretch>
                <a:fillRect/>
              </a:stretch>
            </p:blipFill>
            <p:spPr bwMode="auto">
              <a:xfrm>
                <a:off x="6786578" y="1214422"/>
                <a:ext cx="1785950" cy="1214446"/>
              </a:xfrm>
              <a:prstGeom prst="rect">
                <a:avLst/>
              </a:prstGeom>
              <a:noFill/>
              <a:ln w="9525">
                <a:noFill/>
                <a:miter lim="800000"/>
                <a:headEnd/>
                <a:tailEnd/>
              </a:ln>
              <a:effectLst/>
            </p:spPr>
          </p:pic>
          <p:pic>
            <p:nvPicPr>
              <p:cNvPr id="34" name="Picture 12"/>
              <p:cNvPicPr>
                <a:picLocks noChangeAspect="1" noChangeArrowheads="1"/>
              </p:cNvPicPr>
              <p:nvPr/>
            </p:nvPicPr>
            <p:blipFill>
              <a:blip r:embed="rId6" cstate="print"/>
              <a:srcRect/>
              <a:stretch>
                <a:fillRect/>
              </a:stretch>
            </p:blipFill>
            <p:spPr bwMode="auto">
              <a:xfrm>
                <a:off x="6786578" y="4286257"/>
                <a:ext cx="1714512" cy="1357322"/>
              </a:xfrm>
              <a:prstGeom prst="rect">
                <a:avLst/>
              </a:prstGeom>
              <a:noFill/>
              <a:ln w="9525">
                <a:noFill/>
                <a:miter lim="800000"/>
                <a:headEnd/>
                <a:tailEnd/>
              </a:ln>
              <a:effectLst/>
            </p:spPr>
          </p:pic>
        </p:grpSp>
        <p:sp>
          <p:nvSpPr>
            <p:cNvPr id="22" name="Accolade fermante 21"/>
            <p:cNvSpPr/>
            <p:nvPr/>
          </p:nvSpPr>
          <p:spPr>
            <a:xfrm>
              <a:off x="2285984" y="2072543"/>
              <a:ext cx="285752" cy="3418387"/>
            </a:xfrm>
            <a:prstGeom prst="rightBrace">
              <a:avLst/>
            </a:prstGeom>
          </p:spPr>
          <p:style>
            <a:lnRef idx="3">
              <a:schemeClr val="accent2"/>
            </a:lnRef>
            <a:fillRef idx="0">
              <a:schemeClr val="accent2"/>
            </a:fillRef>
            <a:effectRef idx="2">
              <a:schemeClr val="accent2"/>
            </a:effectRef>
            <a:fontRef idx="minor">
              <a:schemeClr val="tx1"/>
            </a:fontRef>
          </p:style>
          <p:txBody>
            <a:bodyPr rtlCol="0" anchor="ctr"/>
            <a:lstStyle/>
            <a:p>
              <a:pPr algn="ctr"/>
              <a:endParaRPr lang="fr-FR" sz="2000" b="1" dirty="0"/>
            </a:p>
          </p:txBody>
        </p:sp>
        <p:grpSp>
          <p:nvGrpSpPr>
            <p:cNvPr id="23" name="Groupe 40"/>
            <p:cNvGrpSpPr/>
            <p:nvPr/>
          </p:nvGrpSpPr>
          <p:grpSpPr>
            <a:xfrm>
              <a:off x="2571736" y="2608761"/>
              <a:ext cx="1143008" cy="2681086"/>
              <a:chOff x="2571736" y="2608761"/>
              <a:chExt cx="1143008" cy="2681086"/>
            </a:xfrm>
          </p:grpSpPr>
          <p:cxnSp>
            <p:nvCxnSpPr>
              <p:cNvPr id="30" name="Connecteur droit avec flèche 16"/>
              <p:cNvCxnSpPr>
                <a:stCxn id="22" idx="1"/>
              </p:cNvCxnSpPr>
              <p:nvPr/>
            </p:nvCxnSpPr>
            <p:spPr>
              <a:xfrm rot="10800000" flipH="1">
                <a:off x="2571736" y="2608761"/>
                <a:ext cx="1071570" cy="1172976"/>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31" name="Connecteur droit avec flèche 17"/>
              <p:cNvCxnSpPr>
                <a:stCxn id="22" idx="1"/>
              </p:cNvCxnSpPr>
              <p:nvPr/>
            </p:nvCxnSpPr>
            <p:spPr>
              <a:xfrm rot="10800000" flipH="1">
                <a:off x="2571736" y="3748224"/>
                <a:ext cx="1071570" cy="3351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32" name="Connecteur droit avec flèche 31"/>
              <p:cNvCxnSpPr>
                <a:stCxn id="22" idx="1"/>
              </p:cNvCxnSpPr>
              <p:nvPr/>
            </p:nvCxnSpPr>
            <p:spPr>
              <a:xfrm rot="10800000" flipH="1" flipV="1">
                <a:off x="2571736" y="3781735"/>
                <a:ext cx="1143008" cy="1508112"/>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grpSp>
        <p:sp>
          <p:nvSpPr>
            <p:cNvPr id="24" name="Accolade fermante 23"/>
            <p:cNvSpPr/>
            <p:nvPr/>
          </p:nvSpPr>
          <p:spPr>
            <a:xfrm>
              <a:off x="5500694" y="2206597"/>
              <a:ext cx="357190" cy="3284332"/>
            </a:xfrm>
            <a:prstGeom prst="rightBrace">
              <a:avLst/>
            </a:prstGeom>
          </p:spPr>
          <p:style>
            <a:lnRef idx="3">
              <a:schemeClr val="accent2"/>
            </a:lnRef>
            <a:fillRef idx="0">
              <a:schemeClr val="accent2"/>
            </a:fillRef>
            <a:effectRef idx="2">
              <a:schemeClr val="accent2"/>
            </a:effectRef>
            <a:fontRef idx="minor">
              <a:schemeClr val="tx1"/>
            </a:fontRef>
          </p:style>
          <p:txBody>
            <a:bodyPr rtlCol="0" anchor="ctr"/>
            <a:lstStyle/>
            <a:p>
              <a:pPr algn="ctr"/>
              <a:endParaRPr lang="fr-FR"/>
            </a:p>
          </p:txBody>
        </p:sp>
        <p:cxnSp>
          <p:nvCxnSpPr>
            <p:cNvPr id="25" name="Connecteur droit avec flèche 24"/>
            <p:cNvCxnSpPr>
              <a:stCxn id="24" idx="1"/>
            </p:cNvCxnSpPr>
            <p:nvPr/>
          </p:nvCxnSpPr>
          <p:spPr>
            <a:xfrm rot="10800000" flipH="1">
              <a:off x="5857884" y="2340653"/>
              <a:ext cx="857256" cy="1508112"/>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grpSp>
          <p:nvGrpSpPr>
            <p:cNvPr id="26" name="Groupe 31"/>
            <p:cNvGrpSpPr/>
            <p:nvPr/>
          </p:nvGrpSpPr>
          <p:grpSpPr>
            <a:xfrm>
              <a:off x="3714744" y="1737407"/>
              <a:ext cx="1785950" cy="4155686"/>
              <a:chOff x="3714744" y="1643050"/>
              <a:chExt cx="1785950" cy="4429156"/>
            </a:xfrm>
          </p:grpSpPr>
          <p:pic>
            <p:nvPicPr>
              <p:cNvPr id="27" name="Picture 6"/>
              <p:cNvPicPr>
                <a:picLocks noChangeAspect="1" noChangeArrowheads="1"/>
              </p:cNvPicPr>
              <p:nvPr/>
            </p:nvPicPr>
            <p:blipFill>
              <a:blip r:embed="rId7" cstate="print"/>
              <a:srcRect/>
              <a:stretch>
                <a:fillRect/>
              </a:stretch>
            </p:blipFill>
            <p:spPr bwMode="auto">
              <a:xfrm>
                <a:off x="3714744" y="3214686"/>
                <a:ext cx="1785950" cy="1428760"/>
              </a:xfrm>
              <a:prstGeom prst="rect">
                <a:avLst/>
              </a:prstGeom>
              <a:noFill/>
              <a:ln w="9525">
                <a:noFill/>
                <a:miter lim="800000"/>
                <a:headEnd/>
                <a:tailEnd/>
              </a:ln>
              <a:effectLst/>
            </p:spPr>
          </p:pic>
          <p:pic>
            <p:nvPicPr>
              <p:cNvPr id="28" name="Picture 7"/>
              <p:cNvPicPr>
                <a:picLocks noChangeAspect="1" noChangeArrowheads="1"/>
              </p:cNvPicPr>
              <p:nvPr/>
            </p:nvPicPr>
            <p:blipFill>
              <a:blip r:embed="rId8" cstate="print"/>
              <a:srcRect/>
              <a:stretch>
                <a:fillRect/>
              </a:stretch>
            </p:blipFill>
            <p:spPr bwMode="auto">
              <a:xfrm>
                <a:off x="3714744" y="1643050"/>
                <a:ext cx="1785950" cy="1285884"/>
              </a:xfrm>
              <a:prstGeom prst="rect">
                <a:avLst/>
              </a:prstGeom>
              <a:noFill/>
              <a:ln w="9525">
                <a:noFill/>
                <a:miter lim="800000"/>
                <a:headEnd/>
                <a:tailEnd/>
              </a:ln>
              <a:effectLst/>
            </p:spPr>
          </p:pic>
          <p:pic>
            <p:nvPicPr>
              <p:cNvPr id="29" name="Picture 13" descr="C:\photo\photo  1 lanacome et labo\IMG_0567.jpg"/>
              <p:cNvPicPr>
                <a:picLocks noChangeAspect="1" noChangeArrowheads="1"/>
              </p:cNvPicPr>
              <p:nvPr/>
            </p:nvPicPr>
            <p:blipFill>
              <a:blip r:embed="rId9" cstate="print"/>
              <a:srcRect/>
              <a:stretch>
                <a:fillRect/>
              </a:stretch>
            </p:blipFill>
            <p:spPr bwMode="auto">
              <a:xfrm>
                <a:off x="3714744" y="4714884"/>
                <a:ext cx="1785950" cy="1357322"/>
              </a:xfrm>
              <a:prstGeom prst="rect">
                <a:avLst/>
              </a:prstGeom>
              <a:noFill/>
            </p:spPr>
          </p:pic>
        </p:grpSp>
      </p:grpSp>
      <p:cxnSp>
        <p:nvCxnSpPr>
          <p:cNvPr id="38" name="Connecteur droit avec flèche 37"/>
          <p:cNvCxnSpPr/>
          <p:nvPr/>
        </p:nvCxnSpPr>
        <p:spPr>
          <a:xfrm rot="10800000" flipH="1">
            <a:off x="5857884" y="3815251"/>
            <a:ext cx="857256" cy="33514"/>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39" name="Connecteur droit avec flèche 38"/>
          <p:cNvCxnSpPr/>
          <p:nvPr/>
        </p:nvCxnSpPr>
        <p:spPr>
          <a:xfrm rot="10800000" flipH="1" flipV="1">
            <a:off x="5857884" y="3848763"/>
            <a:ext cx="928694" cy="1407572"/>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pic>
        <p:nvPicPr>
          <p:cNvPr id="40" name="Picture 5" descr="D:\DIGITAL\Normes\ANOR\SENAQ\index.jpg"/>
          <p:cNvPicPr>
            <a:picLocks noChangeAspect="1" noChangeArrowheads="1"/>
          </p:cNvPicPr>
          <p:nvPr/>
        </p:nvPicPr>
        <p:blipFill>
          <a:blip r:embed="rId10" cstate="print"/>
          <a:srcRect/>
          <a:stretch>
            <a:fillRect/>
          </a:stretch>
        </p:blipFill>
        <p:spPr bwMode="auto">
          <a:xfrm>
            <a:off x="6929454" y="3143248"/>
            <a:ext cx="1500183" cy="1285884"/>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ZoneTexte 15"/>
          <p:cNvSpPr txBox="1"/>
          <p:nvPr/>
        </p:nvSpPr>
        <p:spPr>
          <a:xfrm>
            <a:off x="5781181" y="6167045"/>
            <a:ext cx="3183307" cy="646331"/>
          </a:xfrm>
          <a:prstGeom prst="rect">
            <a:avLst/>
          </a:prstGeom>
          <a:noFill/>
        </p:spPr>
        <p:txBody>
          <a:bodyPr wrap="none" rtlCol="0">
            <a:spAutoFit/>
          </a:bodyPr>
          <a:lstStyle/>
          <a:p>
            <a:pPr algn="r"/>
            <a:r>
              <a:rPr lang="fr-FR" sz="1200" b="1" dirty="0" smtClean="0"/>
              <a:t>Semaine Nationale de la Qualité – SENAQ 2016</a:t>
            </a:r>
          </a:p>
          <a:p>
            <a:pPr algn="r"/>
            <a:r>
              <a:rPr lang="fr-FR" sz="1200" b="1" dirty="0" smtClean="0"/>
              <a:t>Forum – débat national du 21 au 23 Avril 2016</a:t>
            </a:r>
          </a:p>
          <a:p>
            <a:pPr algn="r"/>
            <a:r>
              <a:rPr lang="fr-FR" sz="1200" b="1" dirty="0" smtClean="0"/>
              <a:t>Maison </a:t>
            </a:r>
            <a:r>
              <a:rPr lang="fr-FR" sz="1200" b="1" smtClean="0"/>
              <a:t>du Parti </a:t>
            </a:r>
            <a:r>
              <a:rPr lang="fr-FR" sz="1200" b="1" dirty="0" smtClean="0"/>
              <a:t>de </a:t>
            </a:r>
            <a:r>
              <a:rPr lang="fr-FR" sz="1200" b="1" dirty="0" err="1" smtClean="0"/>
              <a:t>Bonanjo</a:t>
            </a:r>
            <a:r>
              <a:rPr lang="fr-FR" sz="1200" b="1" dirty="0" smtClean="0"/>
              <a:t> à Douala</a:t>
            </a:r>
            <a:r>
              <a:rPr lang="fr-FR" sz="1200" dirty="0" smtClean="0"/>
              <a:t>)</a:t>
            </a:r>
            <a:endParaRPr lang="fr-FR" sz="1200" dirty="0"/>
          </a:p>
        </p:txBody>
      </p:sp>
      <p:sp>
        <p:nvSpPr>
          <p:cNvPr id="10" name="ZoneTexte 9"/>
          <p:cNvSpPr txBox="1"/>
          <p:nvPr/>
        </p:nvSpPr>
        <p:spPr bwMode="auto">
          <a:xfrm>
            <a:off x="785786" y="1214422"/>
            <a:ext cx="2857520" cy="523220"/>
          </a:xfrm>
          <a:prstGeom prst="rect">
            <a:avLst/>
          </a:prstGeom>
          <a:noFill/>
          <a:ln w="9525">
            <a:solidFill>
              <a:srgbClr val="0000FF"/>
            </a:solidFill>
            <a:miter lim="800000"/>
            <a:headEnd/>
            <a:tailEnd/>
          </a:ln>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fr-FR" sz="2800" dirty="0" smtClean="0">
                <a:latin typeface="Arial" pitchFamily="34" charset="0"/>
              </a:rPr>
              <a:t>Transformation </a:t>
            </a:r>
            <a:endParaRPr kumimoji="0" lang="fr-FR" sz="2800" b="0" i="0" u="none" strike="noStrike" cap="none" normalizeH="0" baseline="0" dirty="0" smtClean="0">
              <a:ln>
                <a:noFill/>
              </a:ln>
              <a:effectLst/>
              <a:latin typeface="Arial" pitchFamily="34" charset="0"/>
            </a:endParaRPr>
          </a:p>
        </p:txBody>
      </p:sp>
      <p:sp>
        <p:nvSpPr>
          <p:cNvPr id="12" name="ZoneTexte 11"/>
          <p:cNvSpPr txBox="1"/>
          <p:nvPr/>
        </p:nvSpPr>
        <p:spPr bwMode="auto">
          <a:xfrm>
            <a:off x="5000628" y="1142984"/>
            <a:ext cx="3571900" cy="954107"/>
          </a:xfrm>
          <a:prstGeom prst="rect">
            <a:avLst/>
          </a:prstGeom>
          <a:noFill/>
          <a:ln w="9525">
            <a:solidFill>
              <a:srgbClr val="0000FF"/>
            </a:solidFill>
            <a:miter lim="800000"/>
            <a:headEnd/>
            <a:tailEnd/>
          </a:ln>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fr-FR" dirty="0" smtClean="0">
                <a:latin typeface="Arial" pitchFamily="34" charset="0"/>
              </a:rPr>
              <a:t> </a:t>
            </a:r>
            <a:r>
              <a:rPr lang="fr-FR" sz="2800" dirty="0" smtClean="0">
                <a:latin typeface="Arial" pitchFamily="34" charset="0"/>
              </a:rPr>
              <a:t>Analyses Laboratoires</a:t>
            </a:r>
            <a:endParaRPr kumimoji="0" lang="fr-FR" sz="2800" b="0" i="0" u="none" strike="noStrike" cap="none" normalizeH="0" baseline="0" dirty="0" smtClean="0">
              <a:ln>
                <a:noFill/>
              </a:ln>
              <a:effectLst/>
              <a:latin typeface="Arial" pitchFamily="34" charset="0"/>
            </a:endParaRPr>
          </a:p>
        </p:txBody>
      </p:sp>
      <p:sp>
        <p:nvSpPr>
          <p:cNvPr id="14" name="Rectangle 13"/>
          <p:cNvSpPr>
            <a:spLocks noChangeArrowheads="1"/>
          </p:cNvSpPr>
          <p:nvPr/>
        </p:nvSpPr>
        <p:spPr bwMode="auto">
          <a:xfrm>
            <a:off x="500034" y="2500306"/>
            <a:ext cx="3643338" cy="3571900"/>
          </a:xfrm>
          <a:prstGeom prst="rect">
            <a:avLst/>
          </a:prstGeom>
          <a:ln>
            <a:headEnd/>
            <a:tailEnd/>
          </a:ln>
        </p:spPr>
        <p:style>
          <a:lnRef idx="2">
            <a:schemeClr val="dk1"/>
          </a:lnRef>
          <a:fillRef idx="1">
            <a:schemeClr val="lt1"/>
          </a:fillRef>
          <a:effectRef idx="0">
            <a:schemeClr val="dk1"/>
          </a:effectRef>
          <a:fontRef idx="minor">
            <a:schemeClr val="dk1"/>
          </a:fontRef>
        </p:style>
        <p:txBody>
          <a:bodyPr/>
          <a:lstStyle/>
          <a:p>
            <a:pPr eaLnBrk="1" hangingPunct="1">
              <a:buFont typeface="Wingdings" pitchFamily="2" charset="2"/>
              <a:buChar char="Ø"/>
            </a:pPr>
            <a:r>
              <a:rPr lang="fr-FR" sz="2400" dirty="0" smtClean="0">
                <a:latin typeface="Agency FB" pitchFamily="34" charset="0"/>
              </a:rPr>
              <a:t>Paramètres de </a:t>
            </a:r>
            <a:r>
              <a:rPr lang="fr-FR" sz="2400" dirty="0" err="1" smtClean="0">
                <a:latin typeface="Agency FB" pitchFamily="34" charset="0"/>
              </a:rPr>
              <a:t>Process</a:t>
            </a:r>
            <a:endParaRPr lang="fr-FR" sz="2400" dirty="0" smtClean="0">
              <a:latin typeface="Agency FB" pitchFamily="34" charset="0"/>
            </a:endParaRPr>
          </a:p>
          <a:p>
            <a:pPr eaLnBrk="1" hangingPunct="1">
              <a:buFont typeface="Wingdings" pitchFamily="2" charset="2"/>
              <a:buChar char="Ø"/>
            </a:pPr>
            <a:endParaRPr lang="fr-FR" sz="2400" dirty="0">
              <a:latin typeface="Agency FB" pitchFamily="34" charset="0"/>
            </a:endParaRPr>
          </a:p>
          <a:p>
            <a:pPr eaLnBrk="1" hangingPunct="1">
              <a:buFont typeface="Arial" charset="0"/>
              <a:buChar char="•"/>
            </a:pPr>
            <a:r>
              <a:rPr lang="fr-FR" sz="2400" dirty="0" smtClean="0">
                <a:latin typeface="Agency FB" pitchFamily="34" charset="0"/>
              </a:rPr>
              <a:t> Température</a:t>
            </a:r>
          </a:p>
          <a:p>
            <a:pPr eaLnBrk="1" hangingPunct="1">
              <a:buFont typeface="Arial" charset="0"/>
              <a:buChar char="•"/>
            </a:pPr>
            <a:r>
              <a:rPr lang="fr-FR" sz="2400" dirty="0" smtClean="0">
                <a:latin typeface="Agency FB" pitchFamily="34" charset="0"/>
              </a:rPr>
              <a:t>  Pression</a:t>
            </a:r>
          </a:p>
          <a:p>
            <a:pPr eaLnBrk="1" hangingPunct="1">
              <a:buFont typeface="Arial" charset="0"/>
              <a:buChar char="•"/>
            </a:pPr>
            <a:r>
              <a:rPr lang="fr-FR" sz="2400" dirty="0" smtClean="0">
                <a:latin typeface="Agency FB" pitchFamily="34" charset="0"/>
              </a:rPr>
              <a:t> Volume</a:t>
            </a:r>
          </a:p>
          <a:p>
            <a:pPr eaLnBrk="1" hangingPunct="1">
              <a:buFont typeface="Arial" charset="0"/>
              <a:buChar char="•"/>
            </a:pPr>
            <a:r>
              <a:rPr lang="fr-FR" sz="2400" dirty="0" smtClean="0">
                <a:latin typeface="Agency FB" pitchFamily="34" charset="0"/>
              </a:rPr>
              <a:t> Poids</a:t>
            </a:r>
          </a:p>
          <a:p>
            <a:pPr eaLnBrk="1" hangingPunct="1">
              <a:buFont typeface="Arial" charset="0"/>
              <a:buChar char="•"/>
            </a:pPr>
            <a:r>
              <a:rPr lang="fr-FR" sz="2400" dirty="0" smtClean="0">
                <a:latin typeface="Agency FB" pitchFamily="34" charset="0"/>
              </a:rPr>
              <a:t> Temps</a:t>
            </a:r>
          </a:p>
          <a:p>
            <a:pPr eaLnBrk="1" hangingPunct="1">
              <a:buFont typeface="Arial" charset="0"/>
              <a:buChar char="•"/>
            </a:pPr>
            <a:r>
              <a:rPr lang="fr-FR" sz="2400" dirty="0" smtClean="0">
                <a:latin typeface="Agency FB" pitchFamily="34" charset="0"/>
              </a:rPr>
              <a:t> Humidité relative</a:t>
            </a:r>
          </a:p>
          <a:p>
            <a:pPr eaLnBrk="1" hangingPunct="1">
              <a:buFont typeface="Arial" charset="0"/>
              <a:buChar char="•"/>
            </a:pPr>
            <a:r>
              <a:rPr lang="fr-FR" sz="2400" dirty="0" smtClean="0">
                <a:latin typeface="Agency FB" pitchFamily="34" charset="0"/>
              </a:rPr>
              <a:t>Compteur</a:t>
            </a:r>
            <a:endParaRPr lang="fr-FR" sz="2400" dirty="0">
              <a:latin typeface="Agency FB" pitchFamily="34" charset="0"/>
            </a:endParaRPr>
          </a:p>
          <a:p>
            <a:pPr>
              <a:buFont typeface="Arial" charset="0"/>
              <a:buChar char="•"/>
            </a:pPr>
            <a:endParaRPr lang="fr-FR" dirty="0">
              <a:latin typeface="Agency FB" pitchFamily="34" charset="0"/>
            </a:endParaRPr>
          </a:p>
          <a:p>
            <a:pPr>
              <a:buFont typeface="Wingdings" pitchFamily="2" charset="2"/>
              <a:buChar char="Ø"/>
            </a:pPr>
            <a:endParaRPr lang="fr-FR" dirty="0">
              <a:latin typeface="Agency FB" pitchFamily="34" charset="0"/>
            </a:endParaRPr>
          </a:p>
          <a:p>
            <a:r>
              <a:rPr lang="fr-FR" dirty="0">
                <a:latin typeface="Agency FB" pitchFamily="34" charset="0"/>
              </a:rPr>
              <a:t> </a:t>
            </a:r>
          </a:p>
          <a:p>
            <a:endParaRPr lang="fr-FR" dirty="0"/>
          </a:p>
          <a:p>
            <a:pPr>
              <a:buFont typeface="Arial" charset="0"/>
              <a:buChar char="•"/>
            </a:pPr>
            <a:endParaRPr lang="fr-FR" dirty="0">
              <a:latin typeface="Agency FB" pitchFamily="34" charset="0"/>
            </a:endParaRPr>
          </a:p>
          <a:p>
            <a:pPr eaLnBrk="1" hangingPunct="1"/>
            <a:endParaRPr lang="fr-FR" dirty="0">
              <a:latin typeface="Agency FB" pitchFamily="34" charset="0"/>
            </a:endParaRPr>
          </a:p>
        </p:txBody>
      </p:sp>
      <p:sp>
        <p:nvSpPr>
          <p:cNvPr id="18" name="Rectangle 17"/>
          <p:cNvSpPr>
            <a:spLocks noChangeArrowheads="1"/>
          </p:cNvSpPr>
          <p:nvPr/>
        </p:nvSpPr>
        <p:spPr bwMode="auto">
          <a:xfrm>
            <a:off x="4714876" y="2500306"/>
            <a:ext cx="3714776" cy="3571900"/>
          </a:xfrm>
          <a:prstGeom prst="rect">
            <a:avLst/>
          </a:prstGeom>
          <a:ln>
            <a:headEnd/>
            <a:tailEnd/>
          </a:ln>
        </p:spPr>
        <p:style>
          <a:lnRef idx="2">
            <a:schemeClr val="dk1"/>
          </a:lnRef>
          <a:fillRef idx="1">
            <a:schemeClr val="lt1"/>
          </a:fillRef>
          <a:effectRef idx="0">
            <a:schemeClr val="dk1"/>
          </a:effectRef>
          <a:fontRef idx="minor">
            <a:schemeClr val="dk1"/>
          </a:fontRef>
        </p:style>
        <p:txBody>
          <a:bodyPr/>
          <a:lstStyle/>
          <a:p>
            <a:pPr eaLnBrk="1" hangingPunct="1">
              <a:buFont typeface="Wingdings" pitchFamily="2" charset="2"/>
              <a:buChar char="Ø"/>
            </a:pPr>
            <a:r>
              <a:rPr lang="fr-FR" sz="2400" dirty="0" smtClean="0">
                <a:latin typeface="Agency FB" pitchFamily="34" charset="0"/>
              </a:rPr>
              <a:t>Appareils</a:t>
            </a:r>
          </a:p>
          <a:p>
            <a:pPr eaLnBrk="1" hangingPunct="1"/>
            <a:endParaRPr lang="fr-FR" sz="2400" dirty="0">
              <a:latin typeface="Agency FB" pitchFamily="34" charset="0"/>
            </a:endParaRPr>
          </a:p>
          <a:p>
            <a:pPr eaLnBrk="1" hangingPunct="1">
              <a:buFont typeface="Arial" charset="0"/>
              <a:buChar char="•"/>
            </a:pPr>
            <a:r>
              <a:rPr lang="fr-FR" sz="2200" dirty="0" smtClean="0">
                <a:latin typeface="Agency FB" pitchFamily="34" charset="0"/>
              </a:rPr>
              <a:t> Balance                     : Poids</a:t>
            </a:r>
          </a:p>
          <a:p>
            <a:pPr eaLnBrk="1" hangingPunct="1"/>
            <a:endParaRPr lang="fr-FR" sz="2200" dirty="0" smtClean="0">
              <a:latin typeface="Agency FB" pitchFamily="34" charset="0"/>
            </a:endParaRPr>
          </a:p>
          <a:p>
            <a:pPr eaLnBrk="1" hangingPunct="1">
              <a:buFont typeface="Arial" charset="0"/>
              <a:buChar char="•"/>
            </a:pPr>
            <a:r>
              <a:rPr lang="fr-FR" sz="2200" dirty="0" smtClean="0">
                <a:latin typeface="Agency FB" pitchFamily="34" charset="0"/>
              </a:rPr>
              <a:t>  Etuve ou Incubateur : Température</a:t>
            </a:r>
          </a:p>
          <a:p>
            <a:pPr eaLnBrk="1" hangingPunct="1">
              <a:buFont typeface="Arial" charset="0"/>
              <a:buChar char="•"/>
            </a:pPr>
            <a:endParaRPr lang="fr-FR" sz="2200" dirty="0" smtClean="0">
              <a:latin typeface="Agency FB" pitchFamily="34" charset="0"/>
            </a:endParaRPr>
          </a:p>
          <a:p>
            <a:pPr eaLnBrk="1" hangingPunct="1">
              <a:buFont typeface="Arial" charset="0"/>
              <a:buChar char="•"/>
            </a:pPr>
            <a:r>
              <a:rPr lang="fr-FR" sz="2200" dirty="0" smtClean="0">
                <a:latin typeface="Agency FB" pitchFamily="34" charset="0"/>
              </a:rPr>
              <a:t>  Pipette ou verrerie  : Volume</a:t>
            </a:r>
          </a:p>
          <a:p>
            <a:pPr eaLnBrk="1" hangingPunct="1"/>
            <a:endParaRPr lang="fr-FR" sz="2200" dirty="0" smtClean="0">
              <a:latin typeface="Agency FB" pitchFamily="34" charset="0"/>
            </a:endParaRPr>
          </a:p>
          <a:p>
            <a:pPr eaLnBrk="1" hangingPunct="1">
              <a:buFont typeface="Arial" charset="0"/>
              <a:buChar char="•"/>
            </a:pPr>
            <a:r>
              <a:rPr lang="fr-FR" sz="2200" dirty="0" smtClean="0">
                <a:latin typeface="Agency FB" pitchFamily="34" charset="0"/>
              </a:rPr>
              <a:t>  Chronomètre            ; Temps</a:t>
            </a:r>
          </a:p>
          <a:p>
            <a:pPr eaLnBrk="1" hangingPunct="1">
              <a:buFont typeface="Arial" charset="0"/>
              <a:buChar char="•"/>
            </a:pPr>
            <a:endParaRPr lang="fr-FR" dirty="0">
              <a:latin typeface="Agency FB" pitchFamily="34" charset="0"/>
            </a:endParaRPr>
          </a:p>
          <a:p>
            <a:endParaRPr lang="fr-FR" dirty="0">
              <a:latin typeface="Agency FB" pitchFamily="34" charset="0"/>
            </a:endParaRPr>
          </a:p>
          <a:p>
            <a:pPr>
              <a:buFont typeface="Wingdings" pitchFamily="2" charset="2"/>
              <a:buChar char="Ø"/>
            </a:pPr>
            <a:endParaRPr lang="fr-FR" dirty="0">
              <a:latin typeface="Agency FB" pitchFamily="34" charset="0"/>
            </a:endParaRPr>
          </a:p>
          <a:p>
            <a:r>
              <a:rPr lang="fr-FR" dirty="0">
                <a:latin typeface="Agency FB" pitchFamily="34" charset="0"/>
              </a:rPr>
              <a:t> </a:t>
            </a:r>
          </a:p>
          <a:p>
            <a:endParaRPr lang="fr-FR" dirty="0"/>
          </a:p>
          <a:p>
            <a:pPr>
              <a:buFont typeface="Arial" charset="0"/>
              <a:buChar char="•"/>
            </a:pPr>
            <a:endParaRPr lang="fr-FR" dirty="0">
              <a:latin typeface="Agency FB" pitchFamily="34" charset="0"/>
            </a:endParaRPr>
          </a:p>
          <a:p>
            <a:pPr eaLnBrk="1" hangingPunct="1"/>
            <a:endParaRPr lang="fr-FR" dirty="0">
              <a:latin typeface="Agency FB"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ZoneTexte 15"/>
          <p:cNvSpPr txBox="1"/>
          <p:nvPr/>
        </p:nvSpPr>
        <p:spPr>
          <a:xfrm>
            <a:off x="5781181" y="6167045"/>
            <a:ext cx="3183307" cy="646331"/>
          </a:xfrm>
          <a:prstGeom prst="rect">
            <a:avLst/>
          </a:prstGeom>
          <a:noFill/>
        </p:spPr>
        <p:txBody>
          <a:bodyPr wrap="none" rtlCol="0">
            <a:spAutoFit/>
          </a:bodyPr>
          <a:lstStyle/>
          <a:p>
            <a:pPr algn="r"/>
            <a:r>
              <a:rPr lang="fr-FR" sz="1200" b="1" dirty="0" smtClean="0"/>
              <a:t>Semaine Nationale de la Qualité – SENAQ 2016</a:t>
            </a:r>
          </a:p>
          <a:p>
            <a:pPr algn="r"/>
            <a:r>
              <a:rPr lang="fr-FR" sz="1200" b="1" dirty="0" smtClean="0"/>
              <a:t>Forum – débat national du 21 au 23 Avril 2016</a:t>
            </a:r>
          </a:p>
          <a:p>
            <a:pPr algn="r"/>
            <a:r>
              <a:rPr lang="fr-FR" sz="1200" b="1" dirty="0" smtClean="0"/>
              <a:t>Maison </a:t>
            </a:r>
            <a:r>
              <a:rPr lang="fr-FR" sz="1200" b="1" smtClean="0"/>
              <a:t>du Parti </a:t>
            </a:r>
            <a:r>
              <a:rPr lang="fr-FR" sz="1200" b="1" dirty="0" smtClean="0"/>
              <a:t>de </a:t>
            </a:r>
            <a:r>
              <a:rPr lang="fr-FR" sz="1200" b="1" dirty="0" err="1" smtClean="0"/>
              <a:t>Bonanjo</a:t>
            </a:r>
            <a:r>
              <a:rPr lang="fr-FR" sz="1200" b="1" dirty="0" smtClean="0"/>
              <a:t> à Douala</a:t>
            </a:r>
            <a:r>
              <a:rPr lang="fr-FR" sz="1200" dirty="0" smtClean="0"/>
              <a:t>)</a:t>
            </a:r>
            <a:endParaRPr lang="fr-FR" sz="1200" dirty="0"/>
          </a:p>
        </p:txBody>
      </p:sp>
      <p:sp>
        <p:nvSpPr>
          <p:cNvPr id="12" name="ZoneTexte 11"/>
          <p:cNvSpPr txBox="1"/>
          <p:nvPr/>
        </p:nvSpPr>
        <p:spPr bwMode="auto">
          <a:xfrm>
            <a:off x="428596" y="2285992"/>
            <a:ext cx="8143932" cy="2062103"/>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fr-FR" sz="2400" dirty="0" smtClean="0">
                <a:latin typeface="Arial" pitchFamily="34" charset="0"/>
              </a:rPr>
              <a:t>Aristide Gabin NGUEDEU</a:t>
            </a:r>
          </a:p>
          <a:p>
            <a:pPr marL="0" marR="0" indent="0" algn="ctr" defTabSz="914400" rtl="0" eaLnBrk="1" fontAlgn="base" latinLnBrk="0" hangingPunct="1">
              <a:lnSpc>
                <a:spcPct val="100000"/>
              </a:lnSpc>
              <a:spcBef>
                <a:spcPct val="0"/>
              </a:spcBef>
              <a:spcAft>
                <a:spcPct val="0"/>
              </a:spcAft>
              <a:buClrTx/>
              <a:buSzTx/>
              <a:buFontTx/>
              <a:buNone/>
              <a:tabLst/>
            </a:pPr>
            <a:r>
              <a:rPr lang="fr-FR" sz="2400" dirty="0" smtClean="0">
                <a:latin typeface="Arial" pitchFamily="34" charset="0"/>
              </a:rPr>
              <a:t>Directeur de DIGITAL Sarl.</a:t>
            </a:r>
          </a:p>
          <a:p>
            <a:pPr marL="0" marR="0" indent="0" algn="ctr" defTabSz="914400" rtl="0" eaLnBrk="1" fontAlgn="base" latinLnBrk="0" hangingPunct="1">
              <a:lnSpc>
                <a:spcPct val="100000"/>
              </a:lnSpc>
              <a:spcBef>
                <a:spcPct val="0"/>
              </a:spcBef>
              <a:spcAft>
                <a:spcPct val="0"/>
              </a:spcAft>
              <a:buClrTx/>
              <a:buSzTx/>
              <a:buFontTx/>
              <a:buNone/>
              <a:tabLst/>
            </a:pPr>
            <a:r>
              <a:rPr lang="fr-FR" sz="2400" dirty="0" smtClean="0">
                <a:latin typeface="Arial" pitchFamily="34" charset="0"/>
              </a:rPr>
              <a:t>Expert en Métrologie</a:t>
            </a:r>
          </a:p>
          <a:p>
            <a:pPr marL="0" marR="0" indent="0" algn="ctr" defTabSz="914400" rtl="0" eaLnBrk="1" fontAlgn="base" latinLnBrk="0" hangingPunct="1">
              <a:lnSpc>
                <a:spcPct val="100000"/>
              </a:lnSpc>
              <a:spcBef>
                <a:spcPct val="0"/>
              </a:spcBef>
              <a:spcAft>
                <a:spcPct val="0"/>
              </a:spcAft>
              <a:buClrTx/>
              <a:buSzTx/>
              <a:buFontTx/>
              <a:buNone/>
              <a:tabLst/>
            </a:pPr>
            <a:r>
              <a:rPr lang="fr-FR" sz="2400" dirty="0" smtClean="0">
                <a:latin typeface="Arial" pitchFamily="34" charset="0"/>
              </a:rPr>
              <a:t>Vice-président de CEMACMET</a:t>
            </a:r>
          </a:p>
          <a:p>
            <a:pPr marL="0" marR="0" indent="0" algn="ctr" defTabSz="914400" rtl="0" eaLnBrk="1" fontAlgn="base" latinLnBrk="0" hangingPunct="1">
              <a:lnSpc>
                <a:spcPct val="100000"/>
              </a:lnSpc>
              <a:spcBef>
                <a:spcPct val="0"/>
              </a:spcBef>
              <a:spcAft>
                <a:spcPct val="0"/>
              </a:spcAft>
              <a:buClrTx/>
              <a:buSzTx/>
              <a:buFontTx/>
              <a:buNone/>
              <a:tabLst/>
            </a:pPr>
            <a:endParaRPr lang="fr-FR" sz="3200" i="1" dirty="0">
              <a:solidFill>
                <a:srgbClr val="FF0000"/>
              </a:solidFill>
              <a:latin typeface="Arial"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ZoneTexte 15"/>
          <p:cNvSpPr txBox="1"/>
          <p:nvPr/>
        </p:nvSpPr>
        <p:spPr>
          <a:xfrm>
            <a:off x="5781181" y="6167045"/>
            <a:ext cx="3183307" cy="646331"/>
          </a:xfrm>
          <a:prstGeom prst="rect">
            <a:avLst/>
          </a:prstGeom>
          <a:noFill/>
        </p:spPr>
        <p:txBody>
          <a:bodyPr wrap="none" rtlCol="0">
            <a:spAutoFit/>
          </a:bodyPr>
          <a:lstStyle/>
          <a:p>
            <a:pPr algn="r"/>
            <a:r>
              <a:rPr lang="fr-FR" sz="1200" b="1" dirty="0" smtClean="0"/>
              <a:t>Semaine Nationale de la Qualité – SENAQ 2016</a:t>
            </a:r>
          </a:p>
          <a:p>
            <a:pPr algn="r"/>
            <a:r>
              <a:rPr lang="fr-FR" sz="1200" b="1" dirty="0" smtClean="0"/>
              <a:t>Forum – débat national du 21 au 23 Avril 2016</a:t>
            </a:r>
          </a:p>
          <a:p>
            <a:pPr algn="r"/>
            <a:r>
              <a:rPr lang="fr-FR" sz="1200" b="1" dirty="0" smtClean="0"/>
              <a:t>Maison </a:t>
            </a:r>
            <a:r>
              <a:rPr lang="fr-FR" sz="1200" b="1" smtClean="0"/>
              <a:t>du Parti </a:t>
            </a:r>
            <a:r>
              <a:rPr lang="fr-FR" sz="1200" b="1" dirty="0" smtClean="0"/>
              <a:t>de </a:t>
            </a:r>
            <a:r>
              <a:rPr lang="fr-FR" sz="1200" b="1" dirty="0" err="1" smtClean="0"/>
              <a:t>Bonanjo</a:t>
            </a:r>
            <a:r>
              <a:rPr lang="fr-FR" sz="1200" b="1" dirty="0" smtClean="0"/>
              <a:t> à Douala</a:t>
            </a:r>
            <a:r>
              <a:rPr lang="fr-FR" sz="1200" dirty="0" smtClean="0"/>
              <a:t>)</a:t>
            </a:r>
            <a:endParaRPr lang="fr-FR" sz="1200" dirty="0"/>
          </a:p>
        </p:txBody>
      </p:sp>
      <p:sp>
        <p:nvSpPr>
          <p:cNvPr id="10" name="ZoneTexte 9"/>
          <p:cNvSpPr txBox="1"/>
          <p:nvPr/>
        </p:nvSpPr>
        <p:spPr bwMode="auto">
          <a:xfrm>
            <a:off x="714348" y="2857496"/>
            <a:ext cx="7143800" cy="461665"/>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defTabSz="914400" rtl="0" eaLnBrk="1" fontAlgn="base" latinLnBrk="0" hangingPunct="1">
              <a:lnSpc>
                <a:spcPct val="100000"/>
              </a:lnSpc>
              <a:spcBef>
                <a:spcPct val="0"/>
              </a:spcBef>
              <a:spcAft>
                <a:spcPct val="0"/>
              </a:spcAft>
              <a:buClrTx/>
              <a:buSzTx/>
              <a:buFontTx/>
              <a:buNone/>
              <a:tabLst/>
            </a:pPr>
            <a:r>
              <a:rPr lang="fr-FR" sz="2400" dirty="0" smtClean="0">
                <a:latin typeface="Arial" pitchFamily="34" charset="0"/>
              </a:rPr>
              <a:t>5. Métrologie légale et activités commerciales</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ZoneTexte 15"/>
          <p:cNvSpPr txBox="1"/>
          <p:nvPr/>
        </p:nvSpPr>
        <p:spPr>
          <a:xfrm>
            <a:off x="5781181" y="6167045"/>
            <a:ext cx="3183307" cy="646331"/>
          </a:xfrm>
          <a:prstGeom prst="rect">
            <a:avLst/>
          </a:prstGeom>
          <a:noFill/>
        </p:spPr>
        <p:txBody>
          <a:bodyPr wrap="none" rtlCol="0">
            <a:spAutoFit/>
          </a:bodyPr>
          <a:lstStyle/>
          <a:p>
            <a:pPr algn="r"/>
            <a:r>
              <a:rPr lang="fr-FR" sz="1200" b="1" dirty="0" smtClean="0"/>
              <a:t>Semaine Nationale de la Qualité – SENAQ 2016</a:t>
            </a:r>
          </a:p>
          <a:p>
            <a:pPr algn="r"/>
            <a:r>
              <a:rPr lang="fr-FR" sz="1200" b="1" dirty="0" smtClean="0"/>
              <a:t>Forum – débat national du 21 au 23 Avril 2016</a:t>
            </a:r>
          </a:p>
          <a:p>
            <a:pPr algn="r"/>
            <a:r>
              <a:rPr lang="fr-FR" sz="1200" b="1" dirty="0" smtClean="0"/>
              <a:t>Maison </a:t>
            </a:r>
            <a:r>
              <a:rPr lang="fr-FR" sz="1200" b="1" smtClean="0"/>
              <a:t>du Parti </a:t>
            </a:r>
            <a:r>
              <a:rPr lang="fr-FR" sz="1200" b="1" dirty="0" smtClean="0"/>
              <a:t>de </a:t>
            </a:r>
            <a:r>
              <a:rPr lang="fr-FR" sz="1200" b="1" dirty="0" err="1" smtClean="0"/>
              <a:t>Bonanjo</a:t>
            </a:r>
            <a:r>
              <a:rPr lang="fr-FR" sz="1200" b="1" dirty="0" smtClean="0"/>
              <a:t> à Douala</a:t>
            </a:r>
            <a:r>
              <a:rPr lang="fr-FR" sz="1200" dirty="0" smtClean="0"/>
              <a:t>)</a:t>
            </a:r>
            <a:endParaRPr lang="fr-FR" sz="1200" dirty="0"/>
          </a:p>
        </p:txBody>
      </p:sp>
      <p:grpSp>
        <p:nvGrpSpPr>
          <p:cNvPr id="10" name="Groupe 9"/>
          <p:cNvGrpSpPr/>
          <p:nvPr/>
        </p:nvGrpSpPr>
        <p:grpSpPr>
          <a:xfrm>
            <a:off x="357158" y="1176144"/>
            <a:ext cx="8429684" cy="4753186"/>
            <a:chOff x="357158" y="1176144"/>
            <a:chExt cx="8429684" cy="4753186"/>
          </a:xfrm>
        </p:grpSpPr>
        <p:pic>
          <p:nvPicPr>
            <p:cNvPr id="12" name="Picture 2"/>
            <p:cNvPicPr>
              <a:picLocks noChangeAspect="1" noChangeArrowheads="1"/>
            </p:cNvPicPr>
            <p:nvPr/>
          </p:nvPicPr>
          <p:blipFill>
            <a:blip r:embed="rId2" cstate="print"/>
            <a:srcRect/>
            <a:stretch>
              <a:fillRect/>
            </a:stretch>
          </p:blipFill>
          <p:spPr bwMode="auto">
            <a:xfrm>
              <a:off x="785786" y="1694881"/>
              <a:ext cx="1357322" cy="1259734"/>
            </a:xfrm>
            <a:prstGeom prst="rect">
              <a:avLst/>
            </a:prstGeom>
            <a:noFill/>
            <a:ln w="12700">
              <a:solidFill>
                <a:schemeClr val="tx1"/>
              </a:solidFill>
              <a:miter lim="800000"/>
              <a:headEnd/>
              <a:tailEnd/>
            </a:ln>
            <a:effectLst/>
          </p:spPr>
        </p:pic>
        <p:pic>
          <p:nvPicPr>
            <p:cNvPr id="14" name="Picture 4"/>
            <p:cNvPicPr>
              <a:picLocks noChangeAspect="1" noChangeArrowheads="1"/>
            </p:cNvPicPr>
            <p:nvPr/>
          </p:nvPicPr>
          <p:blipFill>
            <a:blip r:embed="rId3" cstate="print"/>
            <a:srcRect/>
            <a:stretch>
              <a:fillRect/>
            </a:stretch>
          </p:blipFill>
          <p:spPr bwMode="auto">
            <a:xfrm>
              <a:off x="500034" y="4572008"/>
              <a:ext cx="1643074" cy="1259734"/>
            </a:xfrm>
            <a:prstGeom prst="rect">
              <a:avLst/>
            </a:prstGeom>
            <a:noFill/>
            <a:ln w="12700">
              <a:solidFill>
                <a:schemeClr val="tx1"/>
              </a:solidFill>
              <a:miter lim="800000"/>
              <a:headEnd/>
              <a:tailEnd/>
            </a:ln>
            <a:effectLst/>
          </p:spPr>
        </p:pic>
        <p:grpSp>
          <p:nvGrpSpPr>
            <p:cNvPr id="18" name="Groupe 43"/>
            <p:cNvGrpSpPr/>
            <p:nvPr/>
          </p:nvGrpSpPr>
          <p:grpSpPr>
            <a:xfrm>
              <a:off x="3714744" y="2634784"/>
              <a:ext cx="1714512" cy="3294547"/>
              <a:chOff x="3786182" y="1500174"/>
              <a:chExt cx="1714512" cy="4000528"/>
            </a:xfrm>
          </p:grpSpPr>
          <p:pic>
            <p:nvPicPr>
              <p:cNvPr id="36" name="Picture 5"/>
              <p:cNvPicPr>
                <a:picLocks noChangeAspect="1" noChangeArrowheads="1"/>
              </p:cNvPicPr>
              <p:nvPr/>
            </p:nvPicPr>
            <p:blipFill>
              <a:blip r:embed="rId4" cstate="print"/>
              <a:srcRect/>
              <a:stretch>
                <a:fillRect/>
              </a:stretch>
            </p:blipFill>
            <p:spPr bwMode="auto">
              <a:xfrm>
                <a:off x="3786182" y="1500174"/>
                <a:ext cx="1714512" cy="1500198"/>
              </a:xfrm>
              <a:prstGeom prst="rect">
                <a:avLst/>
              </a:prstGeom>
              <a:noFill/>
              <a:ln w="9525">
                <a:noFill/>
                <a:miter lim="800000"/>
                <a:headEnd/>
                <a:tailEnd/>
              </a:ln>
              <a:effectLst/>
            </p:spPr>
          </p:pic>
          <p:pic>
            <p:nvPicPr>
              <p:cNvPr id="37" name="Picture 6"/>
              <p:cNvPicPr>
                <a:picLocks noChangeAspect="1" noChangeArrowheads="1"/>
              </p:cNvPicPr>
              <p:nvPr/>
            </p:nvPicPr>
            <p:blipFill>
              <a:blip r:embed="rId5" cstate="print"/>
              <a:srcRect/>
              <a:stretch>
                <a:fillRect/>
              </a:stretch>
            </p:blipFill>
            <p:spPr bwMode="auto">
              <a:xfrm>
                <a:off x="4000496" y="4143380"/>
                <a:ext cx="1495427" cy="1357322"/>
              </a:xfrm>
              <a:prstGeom prst="rect">
                <a:avLst/>
              </a:prstGeom>
              <a:noFill/>
              <a:ln w="9525">
                <a:noFill/>
                <a:miter lim="800000"/>
                <a:headEnd/>
                <a:tailEnd/>
              </a:ln>
              <a:effectLst/>
            </p:spPr>
          </p:pic>
        </p:grpSp>
        <p:grpSp>
          <p:nvGrpSpPr>
            <p:cNvPr id="20" name="Groupe 44"/>
            <p:cNvGrpSpPr/>
            <p:nvPr/>
          </p:nvGrpSpPr>
          <p:grpSpPr>
            <a:xfrm>
              <a:off x="6858016" y="2899990"/>
              <a:ext cx="1857388" cy="2607858"/>
              <a:chOff x="6858016" y="2000240"/>
              <a:chExt cx="1857388" cy="3428441"/>
            </a:xfrm>
          </p:grpSpPr>
          <p:sp>
            <p:nvSpPr>
              <p:cNvPr id="34" name="ZoneTexte 33"/>
              <p:cNvSpPr txBox="1"/>
              <p:nvPr/>
            </p:nvSpPr>
            <p:spPr bwMode="auto">
              <a:xfrm>
                <a:off x="6858016" y="2000240"/>
                <a:ext cx="1857388" cy="1213863"/>
              </a:xfrm>
              <a:prstGeom prst="rect">
                <a:avLst/>
              </a:prstGeom>
              <a:noFill/>
              <a:ln w="9525">
                <a:solidFill>
                  <a:srgbClr val="0000FF"/>
                </a:solidFill>
                <a:miter lim="800000"/>
                <a:headEnd/>
                <a:tailEnd/>
              </a:ln>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lang="fr-FR" dirty="0" smtClean="0">
                  <a:solidFill>
                    <a:schemeClr val="bg1"/>
                  </a:solidFill>
                  <a:latin typeface="Arial" pitchFamily="34" charset="0"/>
                </a:endParaRPr>
              </a:p>
              <a:p>
                <a:pPr marL="0" marR="0" indent="0" algn="l" defTabSz="914400" rtl="0" eaLnBrk="1" fontAlgn="base" latinLnBrk="0" hangingPunct="1">
                  <a:lnSpc>
                    <a:spcPct val="100000"/>
                  </a:lnSpc>
                  <a:spcBef>
                    <a:spcPct val="0"/>
                  </a:spcBef>
                  <a:spcAft>
                    <a:spcPct val="0"/>
                  </a:spcAft>
                  <a:buClrTx/>
                  <a:buSzTx/>
                  <a:buFontTx/>
                  <a:buNone/>
                  <a:tabLst/>
                </a:pPr>
                <a:r>
                  <a:rPr lang="fr-FR" dirty="0" smtClean="0">
                    <a:latin typeface="Arial" pitchFamily="34" charset="0"/>
                  </a:rPr>
                  <a:t>Consommateur</a:t>
                </a:r>
              </a:p>
              <a:p>
                <a:pPr marL="0" marR="0" indent="0" algn="l" defTabSz="9144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dirty="0" smtClean="0">
                  <a:ln>
                    <a:noFill/>
                  </a:ln>
                  <a:solidFill>
                    <a:schemeClr val="bg1"/>
                  </a:solidFill>
                  <a:effectLst/>
                  <a:latin typeface="Arial" pitchFamily="34" charset="0"/>
                </a:endParaRPr>
              </a:p>
            </p:txBody>
          </p:sp>
          <p:sp>
            <p:nvSpPr>
              <p:cNvPr id="35" name="ZoneTexte 34"/>
              <p:cNvSpPr txBox="1"/>
              <p:nvPr/>
            </p:nvSpPr>
            <p:spPr bwMode="auto">
              <a:xfrm>
                <a:off x="6858016" y="4214818"/>
                <a:ext cx="1857388" cy="1213863"/>
              </a:xfrm>
              <a:prstGeom prst="rect">
                <a:avLst/>
              </a:prstGeom>
              <a:noFill/>
              <a:ln w="9525">
                <a:solidFill>
                  <a:srgbClr val="0000FF"/>
                </a:solidFill>
                <a:miter lim="800000"/>
                <a:headEnd/>
                <a:tailEnd/>
              </a:ln>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lang="fr-FR" dirty="0" smtClean="0">
                  <a:solidFill>
                    <a:schemeClr val="bg1"/>
                  </a:solidFill>
                  <a:latin typeface="Arial" pitchFamily="34" charset="0"/>
                </a:endParaRPr>
              </a:p>
              <a:p>
                <a:pPr marL="0" marR="0" indent="0" algn="l" defTabSz="914400" rtl="0" eaLnBrk="1" fontAlgn="base" latinLnBrk="0" hangingPunct="1">
                  <a:lnSpc>
                    <a:spcPct val="100000"/>
                  </a:lnSpc>
                  <a:spcBef>
                    <a:spcPct val="0"/>
                  </a:spcBef>
                  <a:spcAft>
                    <a:spcPct val="0"/>
                  </a:spcAft>
                  <a:buClrTx/>
                  <a:buSzTx/>
                  <a:buFontTx/>
                  <a:buNone/>
                  <a:tabLst/>
                </a:pPr>
                <a:r>
                  <a:rPr lang="fr-FR" dirty="0" smtClean="0">
                    <a:latin typeface="Arial" pitchFamily="34" charset="0"/>
                  </a:rPr>
                  <a:t>       Client </a:t>
                </a:r>
              </a:p>
              <a:p>
                <a:pPr marL="0" marR="0" indent="0" algn="l" defTabSz="9144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dirty="0" smtClean="0">
                  <a:ln>
                    <a:noFill/>
                  </a:ln>
                  <a:solidFill>
                    <a:schemeClr val="bg1"/>
                  </a:solidFill>
                  <a:effectLst/>
                  <a:latin typeface="Arial" pitchFamily="34" charset="0"/>
                </a:endParaRPr>
              </a:p>
            </p:txBody>
          </p:sp>
        </p:grpSp>
        <p:sp>
          <p:nvSpPr>
            <p:cNvPr id="21" name="ZoneTexte 20"/>
            <p:cNvSpPr txBox="1"/>
            <p:nvPr/>
          </p:nvSpPr>
          <p:spPr bwMode="auto">
            <a:xfrm>
              <a:off x="357158" y="1242446"/>
              <a:ext cx="2500330" cy="369332"/>
            </a:xfrm>
            <a:prstGeom prst="rect">
              <a:avLst/>
            </a:prstGeom>
            <a:noFill/>
            <a:ln w="9525">
              <a:solidFill>
                <a:srgbClr val="0000FF"/>
              </a:solidFill>
              <a:miter lim="800000"/>
              <a:headEnd/>
              <a:tailEnd/>
            </a:ln>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fr-FR" dirty="0" smtClean="0">
                  <a:latin typeface="Arial" pitchFamily="34" charset="0"/>
                </a:rPr>
                <a:t>Produits Finis</a:t>
              </a:r>
              <a:endParaRPr kumimoji="0" lang="fr-FR" sz="1800" b="0" i="0" u="none" strike="noStrike" cap="none" normalizeH="0" baseline="0" dirty="0" smtClean="0">
                <a:ln>
                  <a:noFill/>
                </a:ln>
                <a:effectLst/>
                <a:latin typeface="Arial" pitchFamily="34" charset="0"/>
              </a:endParaRPr>
            </a:p>
          </p:txBody>
        </p:sp>
        <p:sp>
          <p:nvSpPr>
            <p:cNvPr id="22" name="ZoneTexte 21"/>
            <p:cNvSpPr txBox="1"/>
            <p:nvPr/>
          </p:nvSpPr>
          <p:spPr bwMode="auto">
            <a:xfrm>
              <a:off x="3357554" y="1176144"/>
              <a:ext cx="2500330" cy="646331"/>
            </a:xfrm>
            <a:prstGeom prst="rect">
              <a:avLst/>
            </a:prstGeom>
            <a:noFill/>
            <a:ln w="9525">
              <a:solidFill>
                <a:srgbClr val="0000FF"/>
              </a:solidFill>
              <a:miter lim="800000"/>
              <a:headEnd/>
              <a:tailEnd/>
            </a:ln>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fr-FR" dirty="0" smtClean="0">
                  <a:latin typeface="Arial" pitchFamily="34" charset="0"/>
                </a:rPr>
                <a:t>Equipements de Mesures</a:t>
              </a:r>
              <a:endParaRPr kumimoji="0" lang="fr-FR" sz="1800" b="0" i="0" u="none" strike="noStrike" cap="none" normalizeH="0" baseline="0" dirty="0" smtClean="0">
                <a:ln>
                  <a:noFill/>
                </a:ln>
                <a:effectLst/>
                <a:latin typeface="Arial" pitchFamily="34" charset="0"/>
              </a:endParaRPr>
            </a:p>
          </p:txBody>
        </p:sp>
        <p:sp>
          <p:nvSpPr>
            <p:cNvPr id="23" name="ZoneTexte 22"/>
            <p:cNvSpPr txBox="1"/>
            <p:nvPr/>
          </p:nvSpPr>
          <p:spPr bwMode="auto">
            <a:xfrm>
              <a:off x="6286512" y="1176144"/>
              <a:ext cx="2500330" cy="646331"/>
            </a:xfrm>
            <a:prstGeom prst="rect">
              <a:avLst/>
            </a:prstGeom>
            <a:noFill/>
            <a:ln w="9525">
              <a:solidFill>
                <a:srgbClr val="0000FF"/>
              </a:solidFill>
              <a:miter lim="800000"/>
              <a:headEnd/>
              <a:tailEnd/>
            </a:ln>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fr-FR" dirty="0" smtClean="0">
                  <a:latin typeface="Arial" pitchFamily="34" charset="0"/>
                </a:rPr>
                <a:t>Consommateurs ou clients</a:t>
              </a:r>
              <a:endParaRPr kumimoji="0" lang="fr-FR" sz="1800" b="0" i="0" u="none" strike="noStrike" cap="none" normalizeH="0" baseline="0" dirty="0" smtClean="0">
                <a:ln>
                  <a:noFill/>
                </a:ln>
                <a:effectLst/>
                <a:latin typeface="Arial" pitchFamily="34" charset="0"/>
              </a:endParaRPr>
            </a:p>
          </p:txBody>
        </p:sp>
        <p:sp>
          <p:nvSpPr>
            <p:cNvPr id="24" name="Accolade fermante 23"/>
            <p:cNvSpPr/>
            <p:nvPr/>
          </p:nvSpPr>
          <p:spPr>
            <a:xfrm>
              <a:off x="2285984" y="2428868"/>
              <a:ext cx="236056" cy="3418387"/>
            </a:xfrm>
            <a:prstGeom prst="rightBrace">
              <a:avLst/>
            </a:prstGeom>
          </p:spPr>
          <p:style>
            <a:lnRef idx="3">
              <a:schemeClr val="accent2"/>
            </a:lnRef>
            <a:fillRef idx="0">
              <a:schemeClr val="accent2"/>
            </a:fillRef>
            <a:effectRef idx="2">
              <a:schemeClr val="accent2"/>
            </a:effectRef>
            <a:fontRef idx="minor">
              <a:schemeClr val="tx1"/>
            </a:fontRef>
          </p:style>
          <p:txBody>
            <a:bodyPr rtlCol="0" anchor="ctr"/>
            <a:lstStyle/>
            <a:p>
              <a:pPr algn="ctr"/>
              <a:endParaRPr lang="fr-FR" sz="2000" b="1" dirty="0"/>
            </a:p>
          </p:txBody>
        </p:sp>
        <p:grpSp>
          <p:nvGrpSpPr>
            <p:cNvPr id="25" name="Groupe 16"/>
            <p:cNvGrpSpPr/>
            <p:nvPr/>
          </p:nvGrpSpPr>
          <p:grpSpPr>
            <a:xfrm>
              <a:off x="2522040" y="3000372"/>
              <a:ext cx="1121266" cy="2681086"/>
              <a:chOff x="2571736" y="2608761"/>
              <a:chExt cx="1143008" cy="2681086"/>
            </a:xfrm>
          </p:grpSpPr>
          <p:cxnSp>
            <p:nvCxnSpPr>
              <p:cNvPr id="32" name="Connecteur droit avec flèche 31"/>
              <p:cNvCxnSpPr/>
              <p:nvPr/>
            </p:nvCxnSpPr>
            <p:spPr>
              <a:xfrm rot="10800000" flipH="1">
                <a:off x="2571736" y="2608761"/>
                <a:ext cx="1071570" cy="1172976"/>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33" name="Connecteur droit avec flèche 32"/>
              <p:cNvCxnSpPr/>
              <p:nvPr/>
            </p:nvCxnSpPr>
            <p:spPr>
              <a:xfrm rot="10800000" flipH="1" flipV="1">
                <a:off x="2571736" y="3781735"/>
                <a:ext cx="1143008" cy="1508112"/>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grpSp>
        <p:grpSp>
          <p:nvGrpSpPr>
            <p:cNvPr id="26" name="Groupe 33"/>
            <p:cNvGrpSpPr/>
            <p:nvPr/>
          </p:nvGrpSpPr>
          <p:grpSpPr>
            <a:xfrm>
              <a:off x="5429256" y="2928935"/>
              <a:ext cx="1357322" cy="2428892"/>
              <a:chOff x="3571868" y="1857364"/>
              <a:chExt cx="1643074" cy="3418387"/>
            </a:xfrm>
          </p:grpSpPr>
          <p:sp>
            <p:nvSpPr>
              <p:cNvPr id="28" name="Accolade fermante 27"/>
              <p:cNvSpPr/>
              <p:nvPr/>
            </p:nvSpPr>
            <p:spPr>
              <a:xfrm>
                <a:off x="3571868" y="1857364"/>
                <a:ext cx="285752" cy="3418387"/>
              </a:xfrm>
              <a:prstGeom prst="rightBrace">
                <a:avLst/>
              </a:prstGeom>
            </p:spPr>
            <p:style>
              <a:lnRef idx="3">
                <a:schemeClr val="accent2"/>
              </a:lnRef>
              <a:fillRef idx="0">
                <a:schemeClr val="accent2"/>
              </a:fillRef>
              <a:effectRef idx="2">
                <a:schemeClr val="accent2"/>
              </a:effectRef>
              <a:fontRef idx="minor">
                <a:schemeClr val="tx1"/>
              </a:fontRef>
            </p:style>
            <p:txBody>
              <a:bodyPr rtlCol="0" anchor="ctr"/>
              <a:lstStyle/>
              <a:p>
                <a:pPr algn="ctr"/>
                <a:endParaRPr lang="fr-FR" sz="2000" b="1" dirty="0"/>
              </a:p>
            </p:txBody>
          </p:sp>
          <p:grpSp>
            <p:nvGrpSpPr>
              <p:cNvPr id="29" name="Groupe 16"/>
              <p:cNvGrpSpPr/>
              <p:nvPr/>
            </p:nvGrpSpPr>
            <p:grpSpPr>
              <a:xfrm>
                <a:off x="3857620" y="2428868"/>
                <a:ext cx="1357322" cy="2681086"/>
                <a:chOff x="2571736" y="2608761"/>
                <a:chExt cx="1143008" cy="2681086"/>
              </a:xfrm>
            </p:grpSpPr>
            <p:cxnSp>
              <p:nvCxnSpPr>
                <p:cNvPr id="30" name="Connecteur droit avec flèche 29"/>
                <p:cNvCxnSpPr/>
                <p:nvPr/>
              </p:nvCxnSpPr>
              <p:spPr>
                <a:xfrm rot="10800000" flipH="1">
                  <a:off x="2571736" y="2608761"/>
                  <a:ext cx="1071570" cy="1172976"/>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cxnSp>
              <p:nvCxnSpPr>
                <p:cNvPr id="31" name="Connecteur droit avec flèche 30"/>
                <p:cNvCxnSpPr/>
                <p:nvPr/>
              </p:nvCxnSpPr>
              <p:spPr>
                <a:xfrm rot="10800000" flipH="1" flipV="1">
                  <a:off x="2571736" y="3781735"/>
                  <a:ext cx="1143008" cy="1508112"/>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grpSp>
        </p:grpSp>
        <p:pic>
          <p:nvPicPr>
            <p:cNvPr id="27" name="Picture 2" descr="D:\DIGITAL\seminaire ptb\jmm\2015\index10.jpg"/>
            <p:cNvPicPr>
              <a:picLocks noChangeAspect="1" noChangeArrowheads="1"/>
            </p:cNvPicPr>
            <p:nvPr/>
          </p:nvPicPr>
          <p:blipFill>
            <a:blip r:embed="rId6" cstate="print"/>
            <a:srcRect/>
            <a:stretch>
              <a:fillRect/>
            </a:stretch>
          </p:blipFill>
          <p:spPr bwMode="auto">
            <a:xfrm>
              <a:off x="642910" y="3143248"/>
              <a:ext cx="1500198" cy="1271584"/>
            </a:xfrm>
            <a:prstGeom prst="rect">
              <a:avLst/>
            </a:prstGeom>
            <a:noFill/>
          </p:spPr>
        </p:pic>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ZoneTexte 15"/>
          <p:cNvSpPr txBox="1"/>
          <p:nvPr/>
        </p:nvSpPr>
        <p:spPr>
          <a:xfrm>
            <a:off x="5781181" y="6167045"/>
            <a:ext cx="3183307" cy="646331"/>
          </a:xfrm>
          <a:prstGeom prst="rect">
            <a:avLst/>
          </a:prstGeom>
          <a:noFill/>
        </p:spPr>
        <p:txBody>
          <a:bodyPr wrap="none" rtlCol="0">
            <a:spAutoFit/>
          </a:bodyPr>
          <a:lstStyle/>
          <a:p>
            <a:pPr algn="r"/>
            <a:r>
              <a:rPr lang="fr-FR" sz="1200" b="1" dirty="0" smtClean="0"/>
              <a:t>Semaine Nationale de la Qualité – SENAQ 2016</a:t>
            </a:r>
          </a:p>
          <a:p>
            <a:pPr algn="r"/>
            <a:r>
              <a:rPr lang="fr-FR" sz="1200" b="1" dirty="0" smtClean="0"/>
              <a:t>Forum – débat national du 21 au 23 Avril 2016</a:t>
            </a:r>
          </a:p>
          <a:p>
            <a:pPr algn="r"/>
            <a:r>
              <a:rPr lang="fr-FR" sz="1200" b="1" dirty="0" smtClean="0"/>
              <a:t>Maison </a:t>
            </a:r>
            <a:r>
              <a:rPr lang="fr-FR" sz="1200" b="1" smtClean="0"/>
              <a:t>du Parti </a:t>
            </a:r>
            <a:r>
              <a:rPr lang="fr-FR" sz="1200" b="1" dirty="0" smtClean="0"/>
              <a:t>de </a:t>
            </a:r>
            <a:r>
              <a:rPr lang="fr-FR" sz="1200" b="1" dirty="0" err="1" smtClean="0"/>
              <a:t>Bonanjo</a:t>
            </a:r>
            <a:r>
              <a:rPr lang="fr-FR" sz="1200" b="1" dirty="0" smtClean="0"/>
              <a:t> à Douala</a:t>
            </a:r>
            <a:r>
              <a:rPr lang="fr-FR" sz="1200" dirty="0" smtClean="0"/>
              <a:t>)</a:t>
            </a:r>
            <a:endParaRPr lang="fr-FR" sz="1200" dirty="0"/>
          </a:p>
        </p:txBody>
      </p:sp>
      <p:grpSp>
        <p:nvGrpSpPr>
          <p:cNvPr id="10" name="Groupe 9"/>
          <p:cNvGrpSpPr/>
          <p:nvPr/>
        </p:nvGrpSpPr>
        <p:grpSpPr>
          <a:xfrm>
            <a:off x="571472" y="1142984"/>
            <a:ext cx="8572528" cy="5286412"/>
            <a:chOff x="571472" y="1142984"/>
            <a:chExt cx="8572528" cy="5286412"/>
          </a:xfrm>
        </p:grpSpPr>
        <p:sp>
          <p:nvSpPr>
            <p:cNvPr id="12" name="Ellipse 11"/>
            <p:cNvSpPr/>
            <p:nvPr/>
          </p:nvSpPr>
          <p:spPr>
            <a:xfrm>
              <a:off x="571472" y="2857496"/>
              <a:ext cx="3071834" cy="17859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fr-FR" dirty="0" smtClean="0">
                  <a:latin typeface="Arial" pitchFamily="34" charset="0"/>
                </a:rPr>
                <a:t>TRANSACTIONS COMMERCIALES</a:t>
              </a:r>
            </a:p>
          </p:txBody>
        </p:sp>
        <p:sp>
          <p:nvSpPr>
            <p:cNvPr id="14" name="Ellipse 13"/>
            <p:cNvSpPr/>
            <p:nvPr/>
          </p:nvSpPr>
          <p:spPr>
            <a:xfrm>
              <a:off x="3000364" y="1142984"/>
              <a:ext cx="2357454" cy="1214446"/>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base">
                <a:spcBef>
                  <a:spcPct val="0"/>
                </a:spcBef>
                <a:spcAft>
                  <a:spcPct val="0"/>
                </a:spcAft>
              </a:pPr>
              <a:r>
                <a:rPr lang="fr-FR" dirty="0" smtClean="0">
                  <a:latin typeface="Arial" pitchFamily="34" charset="0"/>
                </a:rPr>
                <a:t>1 TRANSPORT</a:t>
              </a:r>
            </a:p>
          </p:txBody>
        </p:sp>
        <p:sp>
          <p:nvSpPr>
            <p:cNvPr id="18" name="Ellipse 17"/>
            <p:cNvSpPr/>
            <p:nvPr/>
          </p:nvSpPr>
          <p:spPr>
            <a:xfrm>
              <a:off x="6143636" y="1714488"/>
              <a:ext cx="2357454" cy="1214446"/>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base">
                <a:spcBef>
                  <a:spcPct val="0"/>
                </a:spcBef>
                <a:spcAft>
                  <a:spcPct val="0"/>
                </a:spcAft>
              </a:pPr>
              <a:r>
                <a:rPr lang="fr-FR" dirty="0" smtClean="0">
                  <a:latin typeface="Arial" pitchFamily="34" charset="0"/>
                </a:rPr>
                <a:t>2  STOCKAGE</a:t>
              </a:r>
            </a:p>
          </p:txBody>
        </p:sp>
        <p:sp>
          <p:nvSpPr>
            <p:cNvPr id="20" name="Ellipse 19"/>
            <p:cNvSpPr/>
            <p:nvPr/>
          </p:nvSpPr>
          <p:spPr>
            <a:xfrm>
              <a:off x="6286480" y="3643314"/>
              <a:ext cx="2857520" cy="142876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base">
                <a:spcBef>
                  <a:spcPct val="0"/>
                </a:spcBef>
                <a:spcAft>
                  <a:spcPct val="0"/>
                </a:spcAft>
              </a:pPr>
              <a:r>
                <a:rPr lang="fr-FR" dirty="0" smtClean="0">
                  <a:latin typeface="Arial" pitchFamily="34" charset="0"/>
                </a:rPr>
                <a:t>3 CONSERVATION</a:t>
              </a:r>
            </a:p>
          </p:txBody>
        </p:sp>
        <p:sp>
          <p:nvSpPr>
            <p:cNvPr id="21" name="Ellipse 20"/>
            <p:cNvSpPr/>
            <p:nvPr/>
          </p:nvSpPr>
          <p:spPr>
            <a:xfrm>
              <a:off x="3428992" y="5072074"/>
              <a:ext cx="2357454" cy="1357322"/>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base">
                <a:spcBef>
                  <a:spcPct val="0"/>
                </a:spcBef>
                <a:spcAft>
                  <a:spcPct val="0"/>
                </a:spcAft>
              </a:pPr>
              <a:r>
                <a:rPr lang="fr-FR" dirty="0" smtClean="0">
                  <a:latin typeface="Arial" pitchFamily="34" charset="0"/>
                </a:rPr>
                <a:t>4       MESURE</a:t>
              </a:r>
            </a:p>
          </p:txBody>
        </p:sp>
        <p:cxnSp>
          <p:nvCxnSpPr>
            <p:cNvPr id="22" name="Connecteur droit avec flèche 21"/>
            <p:cNvCxnSpPr>
              <a:endCxn id="14" idx="3"/>
            </p:cNvCxnSpPr>
            <p:nvPr/>
          </p:nvCxnSpPr>
          <p:spPr>
            <a:xfrm flipV="1">
              <a:off x="2571736" y="2179579"/>
              <a:ext cx="773869" cy="74935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Connecteur droit avec flèche 22"/>
            <p:cNvCxnSpPr/>
            <p:nvPr/>
          </p:nvCxnSpPr>
          <p:spPr>
            <a:xfrm flipV="1">
              <a:off x="3500430" y="2714620"/>
              <a:ext cx="2714644" cy="64294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Connecteur droit avec flèche 23"/>
            <p:cNvCxnSpPr>
              <a:endCxn id="20" idx="2"/>
            </p:cNvCxnSpPr>
            <p:nvPr/>
          </p:nvCxnSpPr>
          <p:spPr>
            <a:xfrm>
              <a:off x="3571868" y="4143380"/>
              <a:ext cx="2714612" cy="21431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Connecteur droit avec flèche 24"/>
            <p:cNvCxnSpPr>
              <a:endCxn id="21" idx="1"/>
            </p:cNvCxnSpPr>
            <p:nvPr/>
          </p:nvCxnSpPr>
          <p:spPr>
            <a:xfrm>
              <a:off x="2928926" y="4572008"/>
              <a:ext cx="845307" cy="69884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ZoneTexte 15"/>
          <p:cNvSpPr txBox="1"/>
          <p:nvPr/>
        </p:nvSpPr>
        <p:spPr>
          <a:xfrm>
            <a:off x="5781181" y="6167045"/>
            <a:ext cx="3183307" cy="646331"/>
          </a:xfrm>
          <a:prstGeom prst="rect">
            <a:avLst/>
          </a:prstGeom>
          <a:noFill/>
        </p:spPr>
        <p:txBody>
          <a:bodyPr wrap="none" rtlCol="0">
            <a:spAutoFit/>
          </a:bodyPr>
          <a:lstStyle/>
          <a:p>
            <a:pPr algn="r"/>
            <a:r>
              <a:rPr lang="fr-FR" sz="1200" b="1" dirty="0" smtClean="0"/>
              <a:t>Semaine Nationale de la Qualité – SENAQ 2016</a:t>
            </a:r>
          </a:p>
          <a:p>
            <a:pPr algn="r"/>
            <a:r>
              <a:rPr lang="fr-FR" sz="1200" b="1" dirty="0" smtClean="0"/>
              <a:t>Forum – débat national du 21 au 23 Avril 2016</a:t>
            </a:r>
          </a:p>
          <a:p>
            <a:pPr algn="r"/>
            <a:r>
              <a:rPr lang="fr-FR" sz="1200" b="1" dirty="0" smtClean="0"/>
              <a:t>Maison </a:t>
            </a:r>
            <a:r>
              <a:rPr lang="fr-FR" sz="1200" b="1" smtClean="0"/>
              <a:t>du Parti </a:t>
            </a:r>
            <a:r>
              <a:rPr lang="fr-FR" sz="1200" b="1" dirty="0" smtClean="0"/>
              <a:t>de </a:t>
            </a:r>
            <a:r>
              <a:rPr lang="fr-FR" sz="1200" b="1" dirty="0" err="1" smtClean="0"/>
              <a:t>Bonanjo</a:t>
            </a:r>
            <a:r>
              <a:rPr lang="fr-FR" sz="1200" b="1" dirty="0" smtClean="0"/>
              <a:t> à Douala</a:t>
            </a:r>
            <a:r>
              <a:rPr lang="fr-FR" sz="1200" dirty="0" smtClean="0"/>
              <a:t>)</a:t>
            </a:r>
            <a:endParaRPr lang="fr-FR" sz="1200" dirty="0"/>
          </a:p>
        </p:txBody>
      </p:sp>
      <p:grpSp>
        <p:nvGrpSpPr>
          <p:cNvPr id="10" name="Groupe 9"/>
          <p:cNvGrpSpPr/>
          <p:nvPr/>
        </p:nvGrpSpPr>
        <p:grpSpPr>
          <a:xfrm>
            <a:off x="357158" y="1285860"/>
            <a:ext cx="8001056" cy="3429024"/>
            <a:chOff x="357158" y="1285860"/>
            <a:chExt cx="8001056" cy="3429024"/>
          </a:xfrm>
        </p:grpSpPr>
        <p:sp>
          <p:nvSpPr>
            <p:cNvPr id="12" name="Ellipse 11"/>
            <p:cNvSpPr/>
            <p:nvPr/>
          </p:nvSpPr>
          <p:spPr>
            <a:xfrm>
              <a:off x="3000364" y="1285860"/>
              <a:ext cx="2357454" cy="1214446"/>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base">
                <a:spcBef>
                  <a:spcPct val="0"/>
                </a:spcBef>
                <a:spcAft>
                  <a:spcPct val="0"/>
                </a:spcAft>
              </a:pPr>
              <a:r>
                <a:rPr lang="fr-FR" dirty="0" smtClean="0">
                  <a:latin typeface="Arial" pitchFamily="34" charset="0"/>
                </a:rPr>
                <a:t>1 TRANSPORT</a:t>
              </a:r>
            </a:p>
          </p:txBody>
        </p:sp>
        <p:sp>
          <p:nvSpPr>
            <p:cNvPr id="14" name="Rectangle 13"/>
            <p:cNvSpPr/>
            <p:nvPr/>
          </p:nvSpPr>
          <p:spPr>
            <a:xfrm>
              <a:off x="357158" y="3857628"/>
              <a:ext cx="2143140" cy="857256"/>
            </a:xfrm>
            <a:prstGeom prst="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fr-FR" dirty="0" smtClean="0"/>
                <a:t>Quantité du produit</a:t>
              </a:r>
              <a:endParaRPr lang="fr-FR" dirty="0"/>
            </a:p>
          </p:txBody>
        </p:sp>
        <p:sp>
          <p:nvSpPr>
            <p:cNvPr id="18" name="Rectangle 17"/>
            <p:cNvSpPr/>
            <p:nvPr/>
          </p:nvSpPr>
          <p:spPr>
            <a:xfrm>
              <a:off x="3428992" y="3857628"/>
              <a:ext cx="2143140" cy="857256"/>
            </a:xfrm>
            <a:prstGeom prst="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fr-FR" dirty="0" smtClean="0"/>
                <a:t>Temps du transport</a:t>
              </a:r>
              <a:endParaRPr lang="fr-FR" dirty="0"/>
            </a:p>
          </p:txBody>
        </p:sp>
        <p:sp>
          <p:nvSpPr>
            <p:cNvPr id="20" name="Rectangle 19"/>
            <p:cNvSpPr/>
            <p:nvPr/>
          </p:nvSpPr>
          <p:spPr>
            <a:xfrm>
              <a:off x="6215074" y="3857628"/>
              <a:ext cx="2143140" cy="857256"/>
            </a:xfrm>
            <a:prstGeom prst="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fr-FR" dirty="0" smtClean="0"/>
                <a:t>Température</a:t>
              </a:r>
              <a:endParaRPr lang="fr-FR" dirty="0"/>
            </a:p>
          </p:txBody>
        </p:sp>
        <p:cxnSp>
          <p:nvCxnSpPr>
            <p:cNvPr id="21" name="Connecteur droit avec flèche 20"/>
            <p:cNvCxnSpPr/>
            <p:nvPr/>
          </p:nvCxnSpPr>
          <p:spPr>
            <a:xfrm rot="10800000" flipV="1">
              <a:off x="1357290" y="2285992"/>
              <a:ext cx="1857388" cy="14287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Connecteur droit avec flèche 21"/>
            <p:cNvCxnSpPr/>
            <p:nvPr/>
          </p:nvCxnSpPr>
          <p:spPr>
            <a:xfrm rot="16200000" flipH="1">
              <a:off x="3500430" y="3143248"/>
              <a:ext cx="1357322" cy="21431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Connecteur droit avec flèche 22"/>
            <p:cNvCxnSpPr>
              <a:endCxn id="20" idx="0"/>
            </p:cNvCxnSpPr>
            <p:nvPr/>
          </p:nvCxnSpPr>
          <p:spPr>
            <a:xfrm>
              <a:off x="5214942" y="2143116"/>
              <a:ext cx="2071702" cy="171451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ZoneTexte 15"/>
          <p:cNvSpPr txBox="1"/>
          <p:nvPr/>
        </p:nvSpPr>
        <p:spPr>
          <a:xfrm>
            <a:off x="5781181" y="6167045"/>
            <a:ext cx="3183307" cy="646331"/>
          </a:xfrm>
          <a:prstGeom prst="rect">
            <a:avLst/>
          </a:prstGeom>
          <a:noFill/>
        </p:spPr>
        <p:txBody>
          <a:bodyPr wrap="none" rtlCol="0">
            <a:spAutoFit/>
          </a:bodyPr>
          <a:lstStyle/>
          <a:p>
            <a:pPr algn="r"/>
            <a:r>
              <a:rPr lang="fr-FR" sz="1200" b="1" dirty="0" smtClean="0"/>
              <a:t>Semaine Nationale de la Qualité – SENAQ 2016</a:t>
            </a:r>
          </a:p>
          <a:p>
            <a:pPr algn="r"/>
            <a:r>
              <a:rPr lang="fr-FR" sz="1200" b="1" dirty="0" smtClean="0"/>
              <a:t>Forum – débat national du 21 au 23 Avril 2016</a:t>
            </a:r>
          </a:p>
          <a:p>
            <a:pPr algn="r"/>
            <a:r>
              <a:rPr lang="fr-FR" sz="1200" b="1" dirty="0" smtClean="0"/>
              <a:t>Maison </a:t>
            </a:r>
            <a:r>
              <a:rPr lang="fr-FR" sz="1200" b="1" smtClean="0"/>
              <a:t>du Parti </a:t>
            </a:r>
            <a:r>
              <a:rPr lang="fr-FR" sz="1200" b="1" dirty="0" smtClean="0"/>
              <a:t>de </a:t>
            </a:r>
            <a:r>
              <a:rPr lang="fr-FR" sz="1200" b="1" dirty="0" err="1" smtClean="0"/>
              <a:t>Bonanjo</a:t>
            </a:r>
            <a:r>
              <a:rPr lang="fr-FR" sz="1200" b="1" dirty="0" smtClean="0"/>
              <a:t> à Douala</a:t>
            </a:r>
            <a:r>
              <a:rPr lang="fr-FR" sz="1200" dirty="0" smtClean="0"/>
              <a:t>)</a:t>
            </a:r>
            <a:endParaRPr lang="fr-FR" sz="1200" dirty="0"/>
          </a:p>
        </p:txBody>
      </p:sp>
      <p:grpSp>
        <p:nvGrpSpPr>
          <p:cNvPr id="10" name="Groupe 9"/>
          <p:cNvGrpSpPr/>
          <p:nvPr/>
        </p:nvGrpSpPr>
        <p:grpSpPr>
          <a:xfrm>
            <a:off x="357158" y="1357298"/>
            <a:ext cx="8001056" cy="3357586"/>
            <a:chOff x="357158" y="1357298"/>
            <a:chExt cx="8001056" cy="3357586"/>
          </a:xfrm>
        </p:grpSpPr>
        <p:sp>
          <p:nvSpPr>
            <p:cNvPr id="12" name="Ellipse 11"/>
            <p:cNvSpPr/>
            <p:nvPr/>
          </p:nvSpPr>
          <p:spPr>
            <a:xfrm>
              <a:off x="2928926" y="1357298"/>
              <a:ext cx="2357454" cy="1214446"/>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base">
                <a:spcBef>
                  <a:spcPct val="0"/>
                </a:spcBef>
                <a:spcAft>
                  <a:spcPct val="0"/>
                </a:spcAft>
              </a:pPr>
              <a:r>
                <a:rPr lang="fr-FR" dirty="0" smtClean="0">
                  <a:latin typeface="Arial" pitchFamily="34" charset="0"/>
                </a:rPr>
                <a:t>2  STOCKAGE</a:t>
              </a:r>
            </a:p>
          </p:txBody>
        </p:sp>
        <p:sp>
          <p:nvSpPr>
            <p:cNvPr id="14" name="Rectangle 13"/>
            <p:cNvSpPr/>
            <p:nvPr/>
          </p:nvSpPr>
          <p:spPr>
            <a:xfrm>
              <a:off x="357158" y="3857628"/>
              <a:ext cx="2143140" cy="857256"/>
            </a:xfrm>
            <a:prstGeom prst="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fr-FR" dirty="0" smtClean="0"/>
                <a:t>Quantité du produit</a:t>
              </a:r>
              <a:endParaRPr lang="fr-FR" dirty="0"/>
            </a:p>
          </p:txBody>
        </p:sp>
        <p:sp>
          <p:nvSpPr>
            <p:cNvPr id="18" name="Rectangle 17"/>
            <p:cNvSpPr/>
            <p:nvPr/>
          </p:nvSpPr>
          <p:spPr>
            <a:xfrm>
              <a:off x="6215074" y="3857628"/>
              <a:ext cx="2143140" cy="857256"/>
            </a:xfrm>
            <a:prstGeom prst="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fr-FR" dirty="0" smtClean="0"/>
                <a:t>Humidité</a:t>
              </a:r>
              <a:endParaRPr lang="fr-FR" dirty="0"/>
            </a:p>
          </p:txBody>
        </p:sp>
        <p:sp>
          <p:nvSpPr>
            <p:cNvPr id="20" name="Rectangle 19"/>
            <p:cNvSpPr/>
            <p:nvPr/>
          </p:nvSpPr>
          <p:spPr>
            <a:xfrm>
              <a:off x="3286116" y="3857628"/>
              <a:ext cx="2143140" cy="857256"/>
            </a:xfrm>
            <a:prstGeom prst="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fr-FR" dirty="0" smtClean="0"/>
                <a:t>Température</a:t>
              </a:r>
              <a:endParaRPr lang="fr-FR" dirty="0"/>
            </a:p>
          </p:txBody>
        </p:sp>
        <p:cxnSp>
          <p:nvCxnSpPr>
            <p:cNvPr id="21" name="Connecteur droit avec flèche 20"/>
            <p:cNvCxnSpPr>
              <a:endCxn id="14" idx="0"/>
            </p:cNvCxnSpPr>
            <p:nvPr/>
          </p:nvCxnSpPr>
          <p:spPr>
            <a:xfrm rot="10800000" flipV="1">
              <a:off x="1428728" y="2285992"/>
              <a:ext cx="1643074" cy="157163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Connecteur droit avec flèche 21"/>
            <p:cNvCxnSpPr>
              <a:endCxn id="20" idx="0"/>
            </p:cNvCxnSpPr>
            <p:nvPr/>
          </p:nvCxnSpPr>
          <p:spPr>
            <a:xfrm rot="16200000" flipH="1">
              <a:off x="3607587" y="3107529"/>
              <a:ext cx="1214446" cy="2857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Connecteur droit avec flèche 22"/>
            <p:cNvCxnSpPr>
              <a:endCxn id="18" idx="0"/>
            </p:cNvCxnSpPr>
            <p:nvPr/>
          </p:nvCxnSpPr>
          <p:spPr>
            <a:xfrm>
              <a:off x="5143504" y="2285992"/>
              <a:ext cx="2143140" cy="157163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ZoneTexte 15"/>
          <p:cNvSpPr txBox="1"/>
          <p:nvPr/>
        </p:nvSpPr>
        <p:spPr>
          <a:xfrm>
            <a:off x="5781181" y="6167045"/>
            <a:ext cx="3183307" cy="646331"/>
          </a:xfrm>
          <a:prstGeom prst="rect">
            <a:avLst/>
          </a:prstGeom>
          <a:noFill/>
        </p:spPr>
        <p:txBody>
          <a:bodyPr wrap="none" rtlCol="0">
            <a:spAutoFit/>
          </a:bodyPr>
          <a:lstStyle/>
          <a:p>
            <a:pPr algn="r"/>
            <a:r>
              <a:rPr lang="fr-FR" sz="1200" b="1" dirty="0" smtClean="0"/>
              <a:t>Semaine Nationale de la Qualité – SENAQ 2016</a:t>
            </a:r>
          </a:p>
          <a:p>
            <a:pPr algn="r"/>
            <a:r>
              <a:rPr lang="fr-FR" sz="1200" b="1" dirty="0" smtClean="0"/>
              <a:t>Forum – débat national du 21 au 23 Avril 2016</a:t>
            </a:r>
          </a:p>
          <a:p>
            <a:pPr algn="r"/>
            <a:r>
              <a:rPr lang="fr-FR" sz="1200" b="1" dirty="0" smtClean="0"/>
              <a:t>Maison </a:t>
            </a:r>
            <a:r>
              <a:rPr lang="fr-FR" sz="1200" b="1" smtClean="0"/>
              <a:t>du Parti </a:t>
            </a:r>
            <a:r>
              <a:rPr lang="fr-FR" sz="1200" b="1" dirty="0" smtClean="0"/>
              <a:t>de </a:t>
            </a:r>
            <a:r>
              <a:rPr lang="fr-FR" sz="1200" b="1" dirty="0" err="1" smtClean="0"/>
              <a:t>Bonanjo</a:t>
            </a:r>
            <a:r>
              <a:rPr lang="fr-FR" sz="1200" b="1" dirty="0" smtClean="0"/>
              <a:t> à Douala</a:t>
            </a:r>
            <a:r>
              <a:rPr lang="fr-FR" sz="1200" dirty="0" smtClean="0"/>
              <a:t>)</a:t>
            </a:r>
            <a:endParaRPr lang="fr-FR" sz="1200" dirty="0"/>
          </a:p>
        </p:txBody>
      </p:sp>
      <p:grpSp>
        <p:nvGrpSpPr>
          <p:cNvPr id="10" name="Groupe 9"/>
          <p:cNvGrpSpPr/>
          <p:nvPr/>
        </p:nvGrpSpPr>
        <p:grpSpPr>
          <a:xfrm>
            <a:off x="642910" y="1785926"/>
            <a:ext cx="7072362" cy="2714644"/>
            <a:chOff x="642910" y="1142984"/>
            <a:chExt cx="7072362" cy="2714644"/>
          </a:xfrm>
        </p:grpSpPr>
        <p:sp>
          <p:nvSpPr>
            <p:cNvPr id="12" name="Ellipse 11"/>
            <p:cNvSpPr/>
            <p:nvPr/>
          </p:nvSpPr>
          <p:spPr>
            <a:xfrm>
              <a:off x="2643174" y="1142984"/>
              <a:ext cx="2857520" cy="142876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base">
                <a:spcBef>
                  <a:spcPct val="0"/>
                </a:spcBef>
                <a:spcAft>
                  <a:spcPct val="0"/>
                </a:spcAft>
              </a:pPr>
              <a:r>
                <a:rPr lang="fr-FR" dirty="0" smtClean="0">
                  <a:latin typeface="Arial" pitchFamily="34" charset="0"/>
                </a:rPr>
                <a:t>3 CONSERVATION</a:t>
              </a:r>
            </a:p>
          </p:txBody>
        </p:sp>
        <p:sp>
          <p:nvSpPr>
            <p:cNvPr id="14" name="Rectangle 13"/>
            <p:cNvSpPr/>
            <p:nvPr/>
          </p:nvSpPr>
          <p:spPr>
            <a:xfrm>
              <a:off x="642910" y="2928934"/>
              <a:ext cx="2143140" cy="857256"/>
            </a:xfrm>
            <a:prstGeom prst="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fr-FR" dirty="0" smtClean="0"/>
                <a:t>Température</a:t>
              </a:r>
              <a:endParaRPr lang="fr-FR" dirty="0"/>
            </a:p>
          </p:txBody>
        </p:sp>
        <p:sp>
          <p:nvSpPr>
            <p:cNvPr id="18" name="Rectangle 17"/>
            <p:cNvSpPr/>
            <p:nvPr/>
          </p:nvSpPr>
          <p:spPr>
            <a:xfrm>
              <a:off x="5572132" y="3000372"/>
              <a:ext cx="2143140" cy="857256"/>
            </a:xfrm>
            <a:prstGeom prst="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fr-FR" dirty="0" smtClean="0"/>
                <a:t>Humidité</a:t>
              </a:r>
              <a:endParaRPr lang="fr-FR" dirty="0"/>
            </a:p>
          </p:txBody>
        </p:sp>
        <p:cxnSp>
          <p:nvCxnSpPr>
            <p:cNvPr id="20" name="Connecteur droit avec flèche 19"/>
            <p:cNvCxnSpPr>
              <a:endCxn id="14" idx="0"/>
            </p:cNvCxnSpPr>
            <p:nvPr/>
          </p:nvCxnSpPr>
          <p:spPr>
            <a:xfrm rot="10800000" flipV="1">
              <a:off x="1714480" y="2285992"/>
              <a:ext cx="1214446" cy="64294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Connecteur droit avec flèche 20"/>
            <p:cNvCxnSpPr/>
            <p:nvPr/>
          </p:nvCxnSpPr>
          <p:spPr>
            <a:xfrm>
              <a:off x="5286380" y="2285992"/>
              <a:ext cx="1143008" cy="7143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
        <p:nvSpPr>
          <p:cNvPr id="28" name="Rectangle 27"/>
          <p:cNvSpPr/>
          <p:nvPr/>
        </p:nvSpPr>
        <p:spPr>
          <a:xfrm>
            <a:off x="3000364" y="3643314"/>
            <a:ext cx="2143140" cy="857256"/>
          </a:xfrm>
          <a:prstGeom prst="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fr-FR" dirty="0" smtClean="0"/>
              <a:t>Temps</a:t>
            </a:r>
            <a:endParaRPr lang="fr-FR" dirty="0"/>
          </a:p>
        </p:txBody>
      </p:sp>
      <p:cxnSp>
        <p:nvCxnSpPr>
          <p:cNvPr id="30" name="Connecteur droit avec flèche 29"/>
          <p:cNvCxnSpPr>
            <a:stCxn id="12" idx="4"/>
            <a:endCxn id="28" idx="0"/>
          </p:cNvCxnSpPr>
          <p:nvPr/>
        </p:nvCxnSpPr>
        <p:spPr>
          <a:xfrm rot="5400000">
            <a:off x="3857620" y="3429000"/>
            <a:ext cx="428628"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ZoneTexte 15"/>
          <p:cNvSpPr txBox="1"/>
          <p:nvPr/>
        </p:nvSpPr>
        <p:spPr>
          <a:xfrm>
            <a:off x="5781181" y="6167045"/>
            <a:ext cx="3183307" cy="646331"/>
          </a:xfrm>
          <a:prstGeom prst="rect">
            <a:avLst/>
          </a:prstGeom>
          <a:noFill/>
        </p:spPr>
        <p:txBody>
          <a:bodyPr wrap="none" rtlCol="0">
            <a:spAutoFit/>
          </a:bodyPr>
          <a:lstStyle/>
          <a:p>
            <a:pPr algn="r"/>
            <a:r>
              <a:rPr lang="fr-FR" sz="1200" b="1" dirty="0" smtClean="0"/>
              <a:t>Semaine Nationale de la Qualité – SENAQ 2016</a:t>
            </a:r>
          </a:p>
          <a:p>
            <a:pPr algn="r"/>
            <a:r>
              <a:rPr lang="fr-FR" sz="1200" b="1" dirty="0" smtClean="0"/>
              <a:t>Forum – débat national du 21 au 23 Avril 2016</a:t>
            </a:r>
          </a:p>
          <a:p>
            <a:pPr algn="r"/>
            <a:r>
              <a:rPr lang="fr-FR" sz="1200" b="1" dirty="0" smtClean="0"/>
              <a:t>Maison </a:t>
            </a:r>
            <a:r>
              <a:rPr lang="fr-FR" sz="1200" b="1" smtClean="0"/>
              <a:t>du Parti </a:t>
            </a:r>
            <a:r>
              <a:rPr lang="fr-FR" sz="1200" b="1" dirty="0" smtClean="0"/>
              <a:t>de </a:t>
            </a:r>
            <a:r>
              <a:rPr lang="fr-FR" sz="1200" b="1" dirty="0" err="1" smtClean="0"/>
              <a:t>Bonanjo</a:t>
            </a:r>
            <a:r>
              <a:rPr lang="fr-FR" sz="1200" b="1" dirty="0" smtClean="0"/>
              <a:t> à Douala</a:t>
            </a:r>
            <a:r>
              <a:rPr lang="fr-FR" sz="1200" dirty="0" smtClean="0"/>
              <a:t>)</a:t>
            </a:r>
            <a:endParaRPr lang="fr-FR" sz="1200" dirty="0"/>
          </a:p>
        </p:txBody>
      </p:sp>
      <p:sp>
        <p:nvSpPr>
          <p:cNvPr id="10" name="Ellipse 9"/>
          <p:cNvSpPr/>
          <p:nvPr/>
        </p:nvSpPr>
        <p:spPr>
          <a:xfrm>
            <a:off x="714348" y="1196752"/>
            <a:ext cx="6357982" cy="446298"/>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base">
              <a:spcBef>
                <a:spcPct val="0"/>
              </a:spcBef>
              <a:spcAft>
                <a:spcPct val="0"/>
              </a:spcAft>
            </a:pPr>
            <a:r>
              <a:rPr lang="fr-FR" dirty="0" smtClean="0">
                <a:latin typeface="Arial" pitchFamily="34" charset="0"/>
              </a:rPr>
              <a:t>4       MESURE</a:t>
            </a:r>
          </a:p>
        </p:txBody>
      </p:sp>
      <p:sp>
        <p:nvSpPr>
          <p:cNvPr id="12" name="Rectangle 11"/>
          <p:cNvSpPr>
            <a:spLocks noChangeArrowheads="1"/>
          </p:cNvSpPr>
          <p:nvPr/>
        </p:nvSpPr>
        <p:spPr bwMode="auto">
          <a:xfrm>
            <a:off x="642910" y="1714488"/>
            <a:ext cx="6286544" cy="4357718"/>
          </a:xfrm>
          <a:prstGeom prst="rect">
            <a:avLst/>
          </a:prstGeom>
          <a:ln>
            <a:headEnd/>
            <a:tailEnd/>
          </a:ln>
        </p:spPr>
        <p:style>
          <a:lnRef idx="2">
            <a:schemeClr val="dk1"/>
          </a:lnRef>
          <a:fillRef idx="1">
            <a:schemeClr val="lt1"/>
          </a:fillRef>
          <a:effectRef idx="0">
            <a:schemeClr val="dk1"/>
          </a:effectRef>
          <a:fontRef idx="minor">
            <a:schemeClr val="dk1"/>
          </a:fontRef>
        </p:style>
        <p:txBody>
          <a:bodyPr/>
          <a:lstStyle/>
          <a:p>
            <a:pPr eaLnBrk="1" hangingPunct="1">
              <a:buFont typeface="Wingdings" pitchFamily="2" charset="2"/>
              <a:buChar char="Ø"/>
            </a:pPr>
            <a:r>
              <a:rPr lang="fr-FR" sz="2000" dirty="0" smtClean="0">
                <a:solidFill>
                  <a:srgbClr val="FF0000"/>
                </a:solidFill>
                <a:latin typeface="Agency FB" pitchFamily="34" charset="0"/>
              </a:rPr>
              <a:t>Appareils</a:t>
            </a:r>
            <a:endParaRPr lang="fr-FR" sz="2000" dirty="0">
              <a:solidFill>
                <a:srgbClr val="FF0000"/>
              </a:solidFill>
              <a:latin typeface="Agency FB" pitchFamily="34" charset="0"/>
            </a:endParaRPr>
          </a:p>
          <a:p>
            <a:pPr eaLnBrk="1" hangingPunct="1">
              <a:buFont typeface="Arial" charset="0"/>
              <a:buChar char="•"/>
            </a:pPr>
            <a:r>
              <a:rPr lang="fr-FR" sz="2400" dirty="0" smtClean="0">
                <a:latin typeface="Agency FB" pitchFamily="34" charset="0"/>
              </a:rPr>
              <a:t> Balance                            : Poids</a:t>
            </a:r>
          </a:p>
          <a:p>
            <a:pPr eaLnBrk="1" hangingPunct="1"/>
            <a:endParaRPr lang="fr-FR" sz="2400" dirty="0" smtClean="0">
              <a:latin typeface="Agency FB" pitchFamily="34" charset="0"/>
            </a:endParaRPr>
          </a:p>
          <a:p>
            <a:pPr eaLnBrk="1" hangingPunct="1">
              <a:buFont typeface="Arial" charset="0"/>
              <a:buChar char="•"/>
            </a:pPr>
            <a:r>
              <a:rPr lang="fr-FR" sz="2400" dirty="0" smtClean="0">
                <a:latin typeface="Agency FB" pitchFamily="34" charset="0"/>
              </a:rPr>
              <a:t>  Compteur hydrocarbure : Quantité du carburant</a:t>
            </a:r>
          </a:p>
          <a:p>
            <a:pPr eaLnBrk="1" hangingPunct="1"/>
            <a:endParaRPr lang="fr-FR" sz="2400" dirty="0" smtClean="0">
              <a:latin typeface="Agency FB" pitchFamily="34" charset="0"/>
            </a:endParaRPr>
          </a:p>
          <a:p>
            <a:pPr eaLnBrk="1" hangingPunct="1">
              <a:buFont typeface="Arial" charset="0"/>
              <a:buChar char="•"/>
            </a:pPr>
            <a:r>
              <a:rPr lang="fr-FR" sz="2400" dirty="0" smtClean="0">
                <a:latin typeface="Agency FB" pitchFamily="34" charset="0"/>
              </a:rPr>
              <a:t>Compteur d’eau                 : Quantité d’eau consommée</a:t>
            </a:r>
          </a:p>
          <a:p>
            <a:pPr eaLnBrk="1" hangingPunct="1"/>
            <a:endParaRPr lang="fr-FR" sz="2400" dirty="0" smtClean="0">
              <a:latin typeface="Agency FB" pitchFamily="34" charset="0"/>
            </a:endParaRPr>
          </a:p>
          <a:p>
            <a:pPr eaLnBrk="1" hangingPunct="1">
              <a:buFont typeface="Arial" charset="0"/>
              <a:buChar char="•"/>
            </a:pPr>
            <a:r>
              <a:rPr lang="fr-FR" sz="2400" dirty="0" smtClean="0">
                <a:latin typeface="Agency FB" pitchFamily="34" charset="0"/>
              </a:rPr>
              <a:t>Compteur d’électricité      : Nombre de kilowatt consommé</a:t>
            </a:r>
          </a:p>
          <a:p>
            <a:pPr eaLnBrk="1" hangingPunct="1"/>
            <a:endParaRPr lang="fr-FR" sz="2400" dirty="0" smtClean="0">
              <a:latin typeface="Agency FB" pitchFamily="34" charset="0"/>
            </a:endParaRPr>
          </a:p>
          <a:p>
            <a:pPr eaLnBrk="1" hangingPunct="1">
              <a:buFont typeface="Arial" charset="0"/>
              <a:buChar char="•"/>
            </a:pPr>
            <a:r>
              <a:rPr lang="fr-FR" sz="2400" dirty="0" smtClean="0">
                <a:latin typeface="Agency FB" pitchFamily="34" charset="0"/>
              </a:rPr>
              <a:t> Pression                            : Quantité des bouteilles d'oxygène</a:t>
            </a:r>
          </a:p>
          <a:p>
            <a:pPr eaLnBrk="1" hangingPunct="1"/>
            <a:r>
              <a:rPr lang="fr-FR" sz="2400" dirty="0" smtClean="0">
                <a:latin typeface="Agency FB" pitchFamily="34" charset="0"/>
              </a:rPr>
              <a:t> </a:t>
            </a:r>
          </a:p>
          <a:p>
            <a:pPr eaLnBrk="1" hangingPunct="1">
              <a:buFont typeface="Arial" charset="0"/>
              <a:buChar char="•"/>
            </a:pPr>
            <a:r>
              <a:rPr lang="fr-FR" sz="2400" dirty="0" smtClean="0">
                <a:latin typeface="Agency FB" pitchFamily="34" charset="0"/>
              </a:rPr>
              <a:t>Mètre                                 : Dimension </a:t>
            </a:r>
          </a:p>
          <a:p>
            <a:pPr eaLnBrk="1" hangingPunct="1"/>
            <a:endParaRPr lang="fr-FR" dirty="0">
              <a:latin typeface="Agency FB" pitchFamily="34" charset="0"/>
            </a:endParaRPr>
          </a:p>
          <a:p>
            <a:endParaRPr lang="fr-FR" dirty="0">
              <a:latin typeface="Agency FB" pitchFamily="34" charset="0"/>
            </a:endParaRPr>
          </a:p>
          <a:p>
            <a:pPr>
              <a:buFont typeface="Wingdings" pitchFamily="2" charset="2"/>
              <a:buChar char="Ø"/>
            </a:pPr>
            <a:endParaRPr lang="fr-FR" dirty="0">
              <a:latin typeface="Agency FB" pitchFamily="34" charset="0"/>
            </a:endParaRPr>
          </a:p>
          <a:p>
            <a:r>
              <a:rPr lang="fr-FR" dirty="0">
                <a:latin typeface="Agency FB" pitchFamily="34" charset="0"/>
              </a:rPr>
              <a:t> </a:t>
            </a:r>
          </a:p>
          <a:p>
            <a:endParaRPr lang="fr-FR" dirty="0"/>
          </a:p>
          <a:p>
            <a:pPr>
              <a:buFont typeface="Arial" charset="0"/>
              <a:buChar char="•"/>
            </a:pPr>
            <a:endParaRPr lang="fr-FR" dirty="0">
              <a:latin typeface="Agency FB" pitchFamily="34" charset="0"/>
            </a:endParaRPr>
          </a:p>
          <a:p>
            <a:pPr eaLnBrk="1" hangingPunct="1"/>
            <a:endParaRPr lang="fr-FR" dirty="0">
              <a:latin typeface="Agency FB"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ZoneTexte 15"/>
          <p:cNvSpPr txBox="1"/>
          <p:nvPr/>
        </p:nvSpPr>
        <p:spPr>
          <a:xfrm>
            <a:off x="5781181" y="6167045"/>
            <a:ext cx="3183307" cy="646331"/>
          </a:xfrm>
          <a:prstGeom prst="rect">
            <a:avLst/>
          </a:prstGeom>
          <a:noFill/>
        </p:spPr>
        <p:txBody>
          <a:bodyPr wrap="none" rtlCol="0">
            <a:spAutoFit/>
          </a:bodyPr>
          <a:lstStyle/>
          <a:p>
            <a:pPr algn="r"/>
            <a:r>
              <a:rPr lang="fr-FR" sz="1200" b="1" dirty="0" smtClean="0"/>
              <a:t>Semaine Nationale de la Qualité – SENAQ 2016</a:t>
            </a:r>
          </a:p>
          <a:p>
            <a:pPr algn="r"/>
            <a:r>
              <a:rPr lang="fr-FR" sz="1200" b="1" dirty="0" smtClean="0"/>
              <a:t>Forum – débat national du 21 au 23 Avril 2016</a:t>
            </a:r>
          </a:p>
          <a:p>
            <a:pPr algn="r"/>
            <a:r>
              <a:rPr lang="fr-FR" sz="1200" b="1" dirty="0" smtClean="0"/>
              <a:t>Maison </a:t>
            </a:r>
            <a:r>
              <a:rPr lang="fr-FR" sz="1200" b="1" smtClean="0"/>
              <a:t>du Parti </a:t>
            </a:r>
            <a:r>
              <a:rPr lang="fr-FR" sz="1200" b="1" dirty="0" smtClean="0"/>
              <a:t>de </a:t>
            </a:r>
            <a:r>
              <a:rPr lang="fr-FR" sz="1200" b="1" dirty="0" err="1" smtClean="0"/>
              <a:t>Bonanjo</a:t>
            </a:r>
            <a:r>
              <a:rPr lang="fr-FR" sz="1200" b="1" dirty="0" smtClean="0"/>
              <a:t> à Douala</a:t>
            </a:r>
            <a:r>
              <a:rPr lang="fr-FR" sz="1200" dirty="0" smtClean="0"/>
              <a:t>)</a:t>
            </a:r>
            <a:endParaRPr lang="fr-FR" sz="1200" dirty="0"/>
          </a:p>
        </p:txBody>
      </p:sp>
      <p:sp>
        <p:nvSpPr>
          <p:cNvPr id="10" name="ZoneTexte 9"/>
          <p:cNvSpPr txBox="1"/>
          <p:nvPr/>
        </p:nvSpPr>
        <p:spPr bwMode="auto">
          <a:xfrm>
            <a:off x="714348" y="2857496"/>
            <a:ext cx="7929618" cy="461665"/>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defTabSz="914400" rtl="0" eaLnBrk="1" fontAlgn="base" latinLnBrk="0" hangingPunct="1">
              <a:lnSpc>
                <a:spcPct val="100000"/>
              </a:lnSpc>
              <a:spcBef>
                <a:spcPct val="0"/>
              </a:spcBef>
              <a:spcAft>
                <a:spcPct val="0"/>
              </a:spcAft>
              <a:buClrTx/>
              <a:buSzTx/>
              <a:buFontTx/>
              <a:buNone/>
              <a:tabLst/>
            </a:pPr>
            <a:r>
              <a:rPr lang="fr-FR" sz="2400" dirty="0" smtClean="0">
                <a:latin typeface="Arial" pitchFamily="34" charset="0"/>
              </a:rPr>
              <a:t>5. Risque de non-conformité des instruments de mesure</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ZoneTexte 15"/>
          <p:cNvSpPr txBox="1"/>
          <p:nvPr/>
        </p:nvSpPr>
        <p:spPr>
          <a:xfrm>
            <a:off x="5781181" y="6167045"/>
            <a:ext cx="3183307" cy="646331"/>
          </a:xfrm>
          <a:prstGeom prst="rect">
            <a:avLst/>
          </a:prstGeom>
          <a:noFill/>
        </p:spPr>
        <p:txBody>
          <a:bodyPr wrap="none" rtlCol="0">
            <a:spAutoFit/>
          </a:bodyPr>
          <a:lstStyle/>
          <a:p>
            <a:pPr algn="r"/>
            <a:r>
              <a:rPr lang="fr-FR" sz="1200" b="1" dirty="0" smtClean="0"/>
              <a:t>Semaine Nationale de la Qualité – SENAQ 2016</a:t>
            </a:r>
          </a:p>
          <a:p>
            <a:pPr algn="r"/>
            <a:r>
              <a:rPr lang="fr-FR" sz="1200" b="1" dirty="0" smtClean="0"/>
              <a:t>Forum – débat national du 21 au 23 Avril 2016</a:t>
            </a:r>
          </a:p>
          <a:p>
            <a:pPr algn="r"/>
            <a:r>
              <a:rPr lang="fr-FR" sz="1200" b="1" dirty="0" smtClean="0"/>
              <a:t>Maison </a:t>
            </a:r>
            <a:r>
              <a:rPr lang="fr-FR" sz="1200" b="1" smtClean="0"/>
              <a:t>du Parti </a:t>
            </a:r>
            <a:r>
              <a:rPr lang="fr-FR" sz="1200" b="1" dirty="0" smtClean="0"/>
              <a:t>de </a:t>
            </a:r>
            <a:r>
              <a:rPr lang="fr-FR" sz="1200" b="1" dirty="0" err="1" smtClean="0"/>
              <a:t>Bonanjo</a:t>
            </a:r>
            <a:r>
              <a:rPr lang="fr-FR" sz="1200" b="1" dirty="0" smtClean="0"/>
              <a:t> à Douala</a:t>
            </a:r>
            <a:r>
              <a:rPr lang="fr-FR" sz="1200" dirty="0" smtClean="0"/>
              <a:t>)</a:t>
            </a:r>
            <a:endParaRPr lang="fr-FR" sz="1200" dirty="0"/>
          </a:p>
        </p:txBody>
      </p:sp>
      <p:sp>
        <p:nvSpPr>
          <p:cNvPr id="10" name="Rectangle 9"/>
          <p:cNvSpPr/>
          <p:nvPr/>
        </p:nvSpPr>
        <p:spPr>
          <a:xfrm>
            <a:off x="428596" y="1071546"/>
            <a:ext cx="2357454" cy="571504"/>
          </a:xfrm>
          <a:prstGeom prst="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fr-FR" sz="2800" dirty="0" smtClean="0"/>
              <a:t>Température</a:t>
            </a:r>
            <a:endParaRPr lang="fr-FR" sz="2800" dirty="0"/>
          </a:p>
        </p:txBody>
      </p:sp>
      <p:sp>
        <p:nvSpPr>
          <p:cNvPr id="12" name="ZoneTexte 11"/>
          <p:cNvSpPr txBox="1"/>
          <p:nvPr/>
        </p:nvSpPr>
        <p:spPr>
          <a:xfrm>
            <a:off x="357158" y="2214554"/>
            <a:ext cx="8215370" cy="2585323"/>
          </a:xfrm>
          <a:prstGeom prst="rect">
            <a:avLst/>
          </a:prstGeom>
          <a:noFill/>
        </p:spPr>
        <p:txBody>
          <a:bodyPr wrap="square" rtlCol="0">
            <a:spAutoFit/>
          </a:bodyPr>
          <a:lstStyle/>
          <a:p>
            <a:r>
              <a:rPr lang="fr-FR" dirty="0" smtClean="0"/>
              <a:t>Nous avons vu plus haut que la  maitrise de la température est importante lors: du Transports des marchandise, du stockage et de la conservation.</a:t>
            </a:r>
          </a:p>
          <a:p>
            <a:endParaRPr lang="fr-FR" dirty="0" smtClean="0"/>
          </a:p>
          <a:p>
            <a:r>
              <a:rPr lang="fr-FR" dirty="0" smtClean="0"/>
              <a:t>Alors imaginons une entreprise productrice des produits frais ou surgelés. Dans ce cas précis, la maitrise de la chaine de froids est capitale pour la qualité du produit qui sera vendu aux consommateurs.</a:t>
            </a:r>
          </a:p>
          <a:p>
            <a:endParaRPr lang="fr-FR" dirty="0" smtClean="0"/>
          </a:p>
          <a:p>
            <a:r>
              <a:rPr lang="fr-FR" dirty="0" smtClean="0"/>
              <a:t>IL est donc important d’avoir une chaine de mesure de température ininterrompu et </a:t>
            </a:r>
            <a:r>
              <a:rPr lang="fr-FR" dirty="0" err="1" smtClean="0"/>
              <a:t>traçable</a:t>
            </a:r>
            <a:endParaRPr lang="fr-FR"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ZoneTexte 15"/>
          <p:cNvSpPr txBox="1"/>
          <p:nvPr/>
        </p:nvSpPr>
        <p:spPr>
          <a:xfrm>
            <a:off x="5781181" y="6167045"/>
            <a:ext cx="3183307" cy="646331"/>
          </a:xfrm>
          <a:prstGeom prst="rect">
            <a:avLst/>
          </a:prstGeom>
          <a:noFill/>
        </p:spPr>
        <p:txBody>
          <a:bodyPr wrap="none" rtlCol="0">
            <a:spAutoFit/>
          </a:bodyPr>
          <a:lstStyle/>
          <a:p>
            <a:pPr algn="r"/>
            <a:r>
              <a:rPr lang="fr-FR" sz="1200" b="1" dirty="0" smtClean="0"/>
              <a:t>Semaine Nationale de la Qualité – SENAQ 2016</a:t>
            </a:r>
          </a:p>
          <a:p>
            <a:pPr algn="r"/>
            <a:r>
              <a:rPr lang="fr-FR" sz="1200" b="1" dirty="0" smtClean="0"/>
              <a:t>Forum – débat national du 21 au 23 Avril 2016</a:t>
            </a:r>
          </a:p>
          <a:p>
            <a:pPr algn="r"/>
            <a:r>
              <a:rPr lang="fr-FR" sz="1200" b="1" dirty="0" smtClean="0"/>
              <a:t>Maison </a:t>
            </a:r>
            <a:r>
              <a:rPr lang="fr-FR" sz="1200" b="1" smtClean="0"/>
              <a:t>du Parti </a:t>
            </a:r>
            <a:r>
              <a:rPr lang="fr-FR" sz="1200" b="1" dirty="0" smtClean="0"/>
              <a:t>de </a:t>
            </a:r>
            <a:r>
              <a:rPr lang="fr-FR" sz="1200" b="1" dirty="0" err="1" smtClean="0"/>
              <a:t>Bonanjo</a:t>
            </a:r>
            <a:r>
              <a:rPr lang="fr-FR" sz="1200" b="1" dirty="0" smtClean="0"/>
              <a:t> à Douala</a:t>
            </a:r>
            <a:r>
              <a:rPr lang="fr-FR" sz="1200" dirty="0" smtClean="0"/>
              <a:t>)</a:t>
            </a:r>
            <a:endParaRPr lang="fr-FR" sz="1200" dirty="0"/>
          </a:p>
        </p:txBody>
      </p:sp>
      <p:sp>
        <p:nvSpPr>
          <p:cNvPr id="10" name="ZoneTexte 9"/>
          <p:cNvSpPr txBox="1"/>
          <p:nvPr/>
        </p:nvSpPr>
        <p:spPr>
          <a:xfrm>
            <a:off x="428596" y="1357298"/>
            <a:ext cx="8358246" cy="2308324"/>
          </a:xfrm>
          <a:prstGeom prst="rect">
            <a:avLst/>
          </a:prstGeom>
          <a:noFill/>
        </p:spPr>
        <p:txBody>
          <a:bodyPr wrap="square" rtlCol="0">
            <a:spAutoFit/>
          </a:bodyPr>
          <a:lstStyle/>
          <a:p>
            <a:r>
              <a:rPr lang="fr-FR" dirty="0" smtClean="0"/>
              <a:t>1 - Cas du poisson :  Température de conservation: -10°C</a:t>
            </a:r>
          </a:p>
          <a:p>
            <a:endParaRPr lang="fr-FR" dirty="0" smtClean="0"/>
          </a:p>
          <a:p>
            <a:r>
              <a:rPr lang="fr-FR" dirty="0" smtClean="0"/>
              <a:t>Question:</a:t>
            </a:r>
          </a:p>
          <a:p>
            <a:pPr>
              <a:buFont typeface="Arial" pitchFamily="34" charset="0"/>
              <a:buChar char="•"/>
            </a:pPr>
            <a:r>
              <a:rPr lang="fr-FR" dirty="0" smtClean="0"/>
              <a:t> Comment conserver cette température lors du transport sur 200-300 Km pendant 3 heures ?????</a:t>
            </a:r>
          </a:p>
          <a:p>
            <a:pPr>
              <a:buFont typeface="Arial" pitchFamily="34" charset="0"/>
              <a:buChar char="•"/>
            </a:pPr>
            <a:r>
              <a:rPr lang="fr-FR" dirty="0" smtClean="0"/>
              <a:t>Comment conserver cette température durant la période de commercialisation pendant 1 semaines?????</a:t>
            </a:r>
          </a:p>
          <a:p>
            <a:pPr>
              <a:buFont typeface="Arial" pitchFamily="34" charset="0"/>
              <a:buChar char="•"/>
            </a:pPr>
            <a:endParaRPr lang="fr-FR" dirty="0" smtClean="0"/>
          </a:p>
        </p:txBody>
      </p:sp>
      <p:sp>
        <p:nvSpPr>
          <p:cNvPr id="12" name="ZoneTexte 11"/>
          <p:cNvSpPr txBox="1"/>
          <p:nvPr/>
        </p:nvSpPr>
        <p:spPr>
          <a:xfrm>
            <a:off x="785786" y="3929066"/>
            <a:ext cx="7643866" cy="923330"/>
          </a:xfrm>
          <a:prstGeom prst="rect">
            <a:avLst/>
          </a:prstGeom>
          <a:noFill/>
        </p:spPr>
        <p:txBody>
          <a:bodyPr wrap="square" rtlCol="0">
            <a:spAutoFit/>
          </a:bodyPr>
          <a:lstStyle/>
          <a:p>
            <a:r>
              <a:rPr lang="fr-FR" dirty="0" smtClean="0"/>
              <a:t>Les risques de la non maitrise de cette chaine de froids est  immédiate et grave pour la santé publique dans ce sens que le poisson vendu aux populations s’est détérioré à cause d’une mauvaise conservation.</a:t>
            </a:r>
            <a:endParaRPr lang="fr-F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ZoneTexte 15"/>
          <p:cNvSpPr txBox="1"/>
          <p:nvPr/>
        </p:nvSpPr>
        <p:spPr>
          <a:xfrm>
            <a:off x="5781181" y="6167045"/>
            <a:ext cx="3183307" cy="646331"/>
          </a:xfrm>
          <a:prstGeom prst="rect">
            <a:avLst/>
          </a:prstGeom>
          <a:noFill/>
        </p:spPr>
        <p:txBody>
          <a:bodyPr wrap="none" rtlCol="0">
            <a:spAutoFit/>
          </a:bodyPr>
          <a:lstStyle/>
          <a:p>
            <a:pPr algn="r"/>
            <a:r>
              <a:rPr lang="fr-FR" sz="1200" b="1" dirty="0" smtClean="0"/>
              <a:t>Semaine Nationale de la Qualité – SENAQ 2016</a:t>
            </a:r>
          </a:p>
          <a:p>
            <a:pPr algn="r"/>
            <a:r>
              <a:rPr lang="fr-FR" sz="1200" b="1" dirty="0" smtClean="0"/>
              <a:t>Forum – débat national du 21 au 23 Avril 2016</a:t>
            </a:r>
          </a:p>
          <a:p>
            <a:pPr algn="r"/>
            <a:r>
              <a:rPr lang="fr-FR" sz="1200" b="1" dirty="0" smtClean="0"/>
              <a:t>Maison </a:t>
            </a:r>
            <a:r>
              <a:rPr lang="fr-FR" sz="1200" b="1" smtClean="0"/>
              <a:t>du Parti </a:t>
            </a:r>
            <a:r>
              <a:rPr lang="fr-FR" sz="1200" b="1" dirty="0" smtClean="0"/>
              <a:t>de </a:t>
            </a:r>
            <a:r>
              <a:rPr lang="fr-FR" sz="1200" b="1" dirty="0" err="1" smtClean="0"/>
              <a:t>Bonanjo</a:t>
            </a:r>
            <a:r>
              <a:rPr lang="fr-FR" sz="1200" b="1" dirty="0" smtClean="0"/>
              <a:t> à Douala</a:t>
            </a:r>
            <a:r>
              <a:rPr lang="fr-FR" sz="1200" dirty="0" smtClean="0"/>
              <a:t>)</a:t>
            </a:r>
            <a:endParaRPr lang="fr-FR" sz="1200" dirty="0"/>
          </a:p>
        </p:txBody>
      </p:sp>
      <p:sp>
        <p:nvSpPr>
          <p:cNvPr id="10" name="ZoneTexte 9"/>
          <p:cNvSpPr txBox="1"/>
          <p:nvPr/>
        </p:nvSpPr>
        <p:spPr bwMode="auto">
          <a:xfrm>
            <a:off x="285720" y="928670"/>
            <a:ext cx="8643998" cy="707886"/>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fr-FR" sz="4000" dirty="0" smtClean="0">
                <a:latin typeface="Arial" pitchFamily="34" charset="0"/>
              </a:rPr>
              <a:t>SOMMAIRE</a:t>
            </a:r>
          </a:p>
        </p:txBody>
      </p:sp>
      <p:sp>
        <p:nvSpPr>
          <p:cNvPr id="12" name="ZoneTexte 11"/>
          <p:cNvSpPr txBox="1"/>
          <p:nvPr/>
        </p:nvSpPr>
        <p:spPr bwMode="auto">
          <a:xfrm>
            <a:off x="285720" y="1643050"/>
            <a:ext cx="8643998" cy="353943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spAutoFit/>
          </a:bodyPr>
          <a:lstStyle/>
          <a:p>
            <a:pPr marR="0" defTabSz="914400" rtl="0" eaLnBrk="1" fontAlgn="base" latinLnBrk="0" hangingPunct="1">
              <a:lnSpc>
                <a:spcPct val="100000"/>
              </a:lnSpc>
              <a:spcBef>
                <a:spcPct val="0"/>
              </a:spcBef>
              <a:spcAft>
                <a:spcPct val="0"/>
              </a:spcAft>
              <a:buClrTx/>
              <a:buSzTx/>
              <a:buFontTx/>
              <a:buNone/>
              <a:tabLst/>
            </a:pPr>
            <a:r>
              <a:rPr lang="fr-FR" sz="2400" dirty="0" smtClean="0">
                <a:latin typeface="Arial" pitchFamily="34" charset="0"/>
              </a:rPr>
              <a:t>1. Contexte actuelle du Cameroun</a:t>
            </a:r>
          </a:p>
          <a:p>
            <a:pPr marR="0" defTabSz="914400" rtl="0" eaLnBrk="1" fontAlgn="base" latinLnBrk="0" hangingPunct="1">
              <a:lnSpc>
                <a:spcPct val="100000"/>
              </a:lnSpc>
              <a:spcBef>
                <a:spcPct val="0"/>
              </a:spcBef>
              <a:spcAft>
                <a:spcPct val="0"/>
              </a:spcAft>
              <a:buClrTx/>
              <a:buSzTx/>
              <a:buFontTx/>
              <a:buNone/>
              <a:tabLst/>
            </a:pPr>
            <a:r>
              <a:rPr lang="fr-FR" sz="2400" dirty="0" smtClean="0">
                <a:latin typeface="Arial" pitchFamily="34" charset="0"/>
              </a:rPr>
              <a:t>2. Définition de la métrologie et différents type de métrologie</a:t>
            </a:r>
          </a:p>
          <a:p>
            <a:pPr marR="0" defTabSz="914400" rtl="0" eaLnBrk="1" fontAlgn="base" latinLnBrk="0" hangingPunct="1">
              <a:lnSpc>
                <a:spcPct val="100000"/>
              </a:lnSpc>
              <a:spcBef>
                <a:spcPct val="0"/>
              </a:spcBef>
              <a:spcAft>
                <a:spcPct val="0"/>
              </a:spcAft>
              <a:buClrTx/>
              <a:buSzTx/>
              <a:buFontTx/>
              <a:buNone/>
              <a:tabLst/>
            </a:pPr>
            <a:r>
              <a:rPr lang="fr-FR" sz="2400" dirty="0" smtClean="0">
                <a:latin typeface="Arial" pitchFamily="34" charset="0"/>
              </a:rPr>
              <a:t>3. Système international d’Unité (SI)</a:t>
            </a:r>
          </a:p>
          <a:p>
            <a:pPr marR="0" defTabSz="914400" rtl="0" eaLnBrk="1" fontAlgn="base" latinLnBrk="0" hangingPunct="1">
              <a:lnSpc>
                <a:spcPct val="100000"/>
              </a:lnSpc>
              <a:spcBef>
                <a:spcPct val="0"/>
              </a:spcBef>
              <a:spcAft>
                <a:spcPct val="0"/>
              </a:spcAft>
              <a:buClrTx/>
              <a:buSzTx/>
              <a:buFontTx/>
              <a:buNone/>
              <a:tabLst/>
            </a:pPr>
            <a:r>
              <a:rPr lang="fr-FR" sz="2400" dirty="0" smtClean="0">
                <a:latin typeface="Arial" pitchFamily="34" charset="0"/>
              </a:rPr>
              <a:t>3. Métrologie industrielle et activités industrielles</a:t>
            </a:r>
          </a:p>
          <a:p>
            <a:pPr marR="0" defTabSz="914400" rtl="0" eaLnBrk="1" fontAlgn="base" latinLnBrk="0" hangingPunct="1">
              <a:lnSpc>
                <a:spcPct val="100000"/>
              </a:lnSpc>
              <a:spcBef>
                <a:spcPct val="0"/>
              </a:spcBef>
              <a:spcAft>
                <a:spcPct val="0"/>
              </a:spcAft>
              <a:buClrTx/>
              <a:buSzTx/>
              <a:buFontTx/>
              <a:buNone/>
              <a:tabLst/>
            </a:pPr>
            <a:r>
              <a:rPr lang="fr-FR" sz="2400" dirty="0" smtClean="0">
                <a:latin typeface="Arial" pitchFamily="34" charset="0"/>
              </a:rPr>
              <a:t>4. Métrologie légale et activités commerciales</a:t>
            </a:r>
          </a:p>
          <a:p>
            <a:pPr marR="0" defTabSz="914400" rtl="0" eaLnBrk="1" fontAlgn="base" latinLnBrk="0" hangingPunct="1">
              <a:lnSpc>
                <a:spcPct val="100000"/>
              </a:lnSpc>
              <a:spcBef>
                <a:spcPct val="0"/>
              </a:spcBef>
              <a:spcAft>
                <a:spcPct val="0"/>
              </a:spcAft>
              <a:buClrTx/>
              <a:buSzTx/>
              <a:buFontTx/>
              <a:buNone/>
              <a:tabLst/>
            </a:pPr>
            <a:r>
              <a:rPr lang="fr-FR" sz="2400" dirty="0" smtClean="0">
                <a:latin typeface="Arial" pitchFamily="34" charset="0"/>
              </a:rPr>
              <a:t>5. Risque de non-conformité des instruments de mesure</a:t>
            </a:r>
          </a:p>
          <a:p>
            <a:pPr marR="0" defTabSz="914400" rtl="0" eaLnBrk="1" fontAlgn="base" latinLnBrk="0" hangingPunct="1">
              <a:lnSpc>
                <a:spcPct val="100000"/>
              </a:lnSpc>
              <a:spcBef>
                <a:spcPct val="0"/>
              </a:spcBef>
              <a:spcAft>
                <a:spcPct val="0"/>
              </a:spcAft>
              <a:buClrTx/>
              <a:buSzTx/>
              <a:buFontTx/>
              <a:buNone/>
              <a:tabLst/>
            </a:pPr>
            <a:r>
              <a:rPr lang="fr-FR" sz="2400" dirty="0" smtClean="0">
                <a:latin typeface="Arial" pitchFamily="34" charset="0"/>
              </a:rPr>
              <a:t>6. Situation actuelle</a:t>
            </a:r>
          </a:p>
          <a:p>
            <a:pPr marR="0" defTabSz="914400" rtl="0" eaLnBrk="1" fontAlgn="base" latinLnBrk="0" hangingPunct="1">
              <a:lnSpc>
                <a:spcPct val="100000"/>
              </a:lnSpc>
              <a:spcBef>
                <a:spcPct val="0"/>
              </a:spcBef>
              <a:spcAft>
                <a:spcPct val="0"/>
              </a:spcAft>
              <a:buClrTx/>
              <a:buSzTx/>
              <a:buFontTx/>
              <a:buNone/>
              <a:tabLst/>
            </a:pPr>
            <a:r>
              <a:rPr lang="fr-FR" sz="2400" dirty="0" smtClean="0">
                <a:latin typeface="Arial" pitchFamily="34" charset="0"/>
              </a:rPr>
              <a:t>7. Pistes d’amélioration</a:t>
            </a:r>
          </a:p>
          <a:p>
            <a:pPr marL="0" marR="0" indent="0" algn="ctr" defTabSz="914400" rtl="0" eaLnBrk="1" fontAlgn="base" latinLnBrk="0" hangingPunct="1">
              <a:lnSpc>
                <a:spcPct val="100000"/>
              </a:lnSpc>
              <a:spcBef>
                <a:spcPct val="0"/>
              </a:spcBef>
              <a:spcAft>
                <a:spcPct val="0"/>
              </a:spcAft>
              <a:buClrTx/>
              <a:buSzTx/>
              <a:buFontTx/>
              <a:buNone/>
              <a:tabLst/>
            </a:pPr>
            <a:endParaRPr lang="fr-FR" sz="3200" i="1" dirty="0">
              <a:solidFill>
                <a:srgbClr val="FF0000"/>
              </a:solidFill>
              <a:latin typeface="Arial"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ZoneTexte 15"/>
          <p:cNvSpPr txBox="1"/>
          <p:nvPr/>
        </p:nvSpPr>
        <p:spPr>
          <a:xfrm>
            <a:off x="5781181" y="6167045"/>
            <a:ext cx="3183307" cy="646331"/>
          </a:xfrm>
          <a:prstGeom prst="rect">
            <a:avLst/>
          </a:prstGeom>
          <a:noFill/>
        </p:spPr>
        <p:txBody>
          <a:bodyPr wrap="none" rtlCol="0">
            <a:spAutoFit/>
          </a:bodyPr>
          <a:lstStyle/>
          <a:p>
            <a:pPr algn="r"/>
            <a:r>
              <a:rPr lang="fr-FR" sz="1200" b="1" dirty="0" smtClean="0"/>
              <a:t>Semaine Nationale de la Qualité – SENAQ 2016</a:t>
            </a:r>
          </a:p>
          <a:p>
            <a:pPr algn="r"/>
            <a:r>
              <a:rPr lang="fr-FR" sz="1200" b="1" dirty="0" smtClean="0"/>
              <a:t>Forum – débat national du 21 au 23 Avril 2016</a:t>
            </a:r>
          </a:p>
          <a:p>
            <a:pPr algn="r"/>
            <a:r>
              <a:rPr lang="fr-FR" sz="1200" b="1" dirty="0" smtClean="0"/>
              <a:t>Maison </a:t>
            </a:r>
            <a:r>
              <a:rPr lang="fr-FR" sz="1200" b="1" smtClean="0"/>
              <a:t>du Parti </a:t>
            </a:r>
            <a:r>
              <a:rPr lang="fr-FR" sz="1200" b="1" dirty="0" smtClean="0"/>
              <a:t>de </a:t>
            </a:r>
            <a:r>
              <a:rPr lang="fr-FR" sz="1200" b="1" dirty="0" err="1" smtClean="0"/>
              <a:t>Bonanjo</a:t>
            </a:r>
            <a:r>
              <a:rPr lang="fr-FR" sz="1200" b="1" dirty="0" smtClean="0"/>
              <a:t> à Douala</a:t>
            </a:r>
            <a:r>
              <a:rPr lang="fr-FR" sz="1200" dirty="0" smtClean="0"/>
              <a:t>)</a:t>
            </a:r>
            <a:endParaRPr lang="fr-FR" sz="1200" dirty="0"/>
          </a:p>
        </p:txBody>
      </p:sp>
      <p:sp>
        <p:nvSpPr>
          <p:cNvPr id="10" name="ZoneTexte 9"/>
          <p:cNvSpPr txBox="1"/>
          <p:nvPr/>
        </p:nvSpPr>
        <p:spPr>
          <a:xfrm>
            <a:off x="428596" y="2143116"/>
            <a:ext cx="8358246" cy="1200329"/>
          </a:xfrm>
          <a:prstGeom prst="rect">
            <a:avLst/>
          </a:prstGeom>
          <a:noFill/>
        </p:spPr>
        <p:txBody>
          <a:bodyPr wrap="square" rtlCol="0">
            <a:spAutoFit/>
          </a:bodyPr>
          <a:lstStyle/>
          <a:p>
            <a:r>
              <a:rPr lang="fr-FR" dirty="0" smtClean="0"/>
              <a:t>La mesure du poids intervient dans la commercialisation de la plupart des produits:    à l’importation, à l’exportation, sur le détail  des produits alimentaires, aux matériaux de constructions, à la peinture, </a:t>
            </a:r>
            <a:r>
              <a:rPr lang="fr-FR" dirty="0" err="1" smtClean="0"/>
              <a:t>etc</a:t>
            </a:r>
            <a:r>
              <a:rPr lang="fr-FR" dirty="0" smtClean="0"/>
              <a:t>…</a:t>
            </a:r>
          </a:p>
          <a:p>
            <a:pPr>
              <a:buFont typeface="Arial" pitchFamily="34" charset="0"/>
              <a:buChar char="•"/>
            </a:pPr>
            <a:endParaRPr lang="fr-FR" dirty="0" smtClean="0"/>
          </a:p>
        </p:txBody>
      </p:sp>
      <p:sp>
        <p:nvSpPr>
          <p:cNvPr id="12" name="Rectangle 11"/>
          <p:cNvSpPr/>
          <p:nvPr/>
        </p:nvSpPr>
        <p:spPr>
          <a:xfrm>
            <a:off x="428596" y="1273320"/>
            <a:ext cx="2357454" cy="571504"/>
          </a:xfrm>
          <a:prstGeom prst="rect">
            <a:avLst/>
          </a:prstGeom>
        </p:spPr>
        <p:style>
          <a:lnRef idx="3">
            <a:schemeClr val="lt1"/>
          </a:lnRef>
          <a:fillRef idx="1">
            <a:schemeClr val="accent5"/>
          </a:fillRef>
          <a:effectRef idx="1">
            <a:schemeClr val="accent5"/>
          </a:effectRef>
          <a:fontRef idx="minor">
            <a:schemeClr val="lt1"/>
          </a:fontRef>
        </p:style>
        <p:txBody>
          <a:bodyPr rtlCol="0" anchor="ctr"/>
          <a:lstStyle/>
          <a:p>
            <a:pPr algn="ctr"/>
            <a:r>
              <a:rPr lang="fr-FR" sz="2800" dirty="0" smtClean="0"/>
              <a:t>POIDS</a:t>
            </a:r>
            <a:endParaRPr lang="fr-FR" sz="2800" dirty="0"/>
          </a:p>
        </p:txBody>
      </p:sp>
      <p:sp>
        <p:nvSpPr>
          <p:cNvPr id="14" name="ZoneTexte 13"/>
          <p:cNvSpPr txBox="1"/>
          <p:nvPr/>
        </p:nvSpPr>
        <p:spPr>
          <a:xfrm>
            <a:off x="714348" y="3643314"/>
            <a:ext cx="7643866" cy="923330"/>
          </a:xfrm>
          <a:prstGeom prst="rect">
            <a:avLst/>
          </a:prstGeom>
          <a:noFill/>
        </p:spPr>
        <p:txBody>
          <a:bodyPr wrap="square" rtlCol="0">
            <a:spAutoFit/>
          </a:bodyPr>
          <a:lstStyle/>
          <a:p>
            <a:r>
              <a:rPr lang="fr-FR" dirty="0" smtClean="0"/>
              <a:t>Les risques de la non maitrise de cette chaine de pesée est immédiate sur le plan économique, Elle fausse les donnés statistiques.  </a:t>
            </a:r>
          </a:p>
          <a:p>
            <a:r>
              <a:rPr lang="fr-FR" dirty="0" smtClean="0"/>
              <a:t>Pertes à l’importation, Perte à l'exportation, Consommateurs non protégés</a:t>
            </a:r>
            <a:endParaRPr lang="fr-FR" dirty="0"/>
          </a:p>
        </p:txBody>
      </p:sp>
      <p:sp>
        <p:nvSpPr>
          <p:cNvPr id="18" name="Rectangle 17"/>
          <p:cNvSpPr/>
          <p:nvPr/>
        </p:nvSpPr>
        <p:spPr>
          <a:xfrm>
            <a:off x="428596" y="5214950"/>
            <a:ext cx="8143932" cy="714380"/>
          </a:xfrm>
          <a:prstGeom prst="rect">
            <a:avLst/>
          </a:prstGeom>
        </p:spPr>
        <p:style>
          <a:lnRef idx="3">
            <a:schemeClr val="lt1"/>
          </a:lnRef>
          <a:fillRef idx="1">
            <a:schemeClr val="accent5"/>
          </a:fillRef>
          <a:effectRef idx="1">
            <a:schemeClr val="accent5"/>
          </a:effectRef>
          <a:fontRef idx="minor">
            <a:schemeClr val="lt1"/>
          </a:fontRef>
        </p:style>
        <p:txBody>
          <a:bodyPr rtlCol="0" anchor="ctr"/>
          <a:lstStyle/>
          <a:p>
            <a:r>
              <a:rPr lang="fr-FR" sz="2400" dirty="0" smtClean="0"/>
              <a:t>Autres exemples</a:t>
            </a:r>
            <a:r>
              <a:rPr lang="fr-FR" sz="2800" dirty="0" smtClean="0"/>
              <a:t>: </a:t>
            </a:r>
            <a:r>
              <a:rPr lang="fr-FR" dirty="0" smtClean="0"/>
              <a:t>Conservation du vaccin, stockage et commercialisation du Cacaos et du Café</a:t>
            </a:r>
            <a:endParaRPr lang="fr-FR"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ZoneTexte 15"/>
          <p:cNvSpPr txBox="1"/>
          <p:nvPr/>
        </p:nvSpPr>
        <p:spPr>
          <a:xfrm>
            <a:off x="5781181" y="6167045"/>
            <a:ext cx="3183307" cy="646331"/>
          </a:xfrm>
          <a:prstGeom prst="rect">
            <a:avLst/>
          </a:prstGeom>
          <a:noFill/>
        </p:spPr>
        <p:txBody>
          <a:bodyPr wrap="none" rtlCol="0">
            <a:spAutoFit/>
          </a:bodyPr>
          <a:lstStyle/>
          <a:p>
            <a:pPr algn="r"/>
            <a:r>
              <a:rPr lang="fr-FR" sz="1200" b="1" dirty="0" smtClean="0"/>
              <a:t>Semaine Nationale de la Qualité – SENAQ 2016</a:t>
            </a:r>
          </a:p>
          <a:p>
            <a:pPr algn="r"/>
            <a:r>
              <a:rPr lang="fr-FR" sz="1200" b="1" dirty="0" smtClean="0"/>
              <a:t>Forum – débat national du 21 au 23 Avril 2016</a:t>
            </a:r>
          </a:p>
          <a:p>
            <a:pPr algn="r"/>
            <a:r>
              <a:rPr lang="fr-FR" sz="1200" b="1" dirty="0" smtClean="0"/>
              <a:t>Maison </a:t>
            </a:r>
            <a:r>
              <a:rPr lang="fr-FR" sz="1200" b="1" smtClean="0"/>
              <a:t>du Parti </a:t>
            </a:r>
            <a:r>
              <a:rPr lang="fr-FR" sz="1200" b="1" dirty="0" smtClean="0"/>
              <a:t>de </a:t>
            </a:r>
            <a:r>
              <a:rPr lang="fr-FR" sz="1200" b="1" dirty="0" err="1" smtClean="0"/>
              <a:t>Bonanjo</a:t>
            </a:r>
            <a:r>
              <a:rPr lang="fr-FR" sz="1200" b="1" dirty="0" smtClean="0"/>
              <a:t> à Douala</a:t>
            </a:r>
            <a:r>
              <a:rPr lang="fr-FR" sz="1200" dirty="0" smtClean="0"/>
              <a:t>)</a:t>
            </a:r>
            <a:endParaRPr lang="fr-FR" sz="1200" dirty="0"/>
          </a:p>
        </p:txBody>
      </p:sp>
      <p:sp>
        <p:nvSpPr>
          <p:cNvPr id="10" name="Rectangle 1"/>
          <p:cNvSpPr>
            <a:spLocks noChangeArrowheads="1"/>
          </p:cNvSpPr>
          <p:nvPr/>
        </p:nvSpPr>
        <p:spPr bwMode="auto">
          <a:xfrm>
            <a:off x="928662" y="1428736"/>
            <a:ext cx="7358114" cy="138499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2800" b="1" i="0" u="none" strike="noStrike" cap="none" normalizeH="0" baseline="0" dirty="0" smtClean="0">
                <a:ln>
                  <a:noFill/>
                </a:ln>
                <a:solidFill>
                  <a:schemeClr val="tx1"/>
                </a:solidFill>
                <a:effectLst/>
                <a:latin typeface="Tahoma" pitchFamily="34" charset="0"/>
                <a:ea typeface="Times New Roman" pitchFamily="18" charset="0"/>
                <a:cs typeface="Tahoma" pitchFamily="34" charset="0"/>
              </a:rPr>
              <a:t>Loi n°2004/002 du 21 avril 2004 </a:t>
            </a:r>
            <a:endParaRPr kumimoji="0" lang="fr-FR"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fr-FR" sz="2800" b="1" i="0" u="none" strike="noStrike" cap="none" normalizeH="0" baseline="0" dirty="0" smtClean="0">
                <a:ln>
                  <a:noFill/>
                </a:ln>
                <a:solidFill>
                  <a:schemeClr val="tx1"/>
                </a:solidFill>
                <a:effectLst/>
                <a:latin typeface="Tahoma" pitchFamily="34" charset="0"/>
                <a:ea typeface="Times New Roman" pitchFamily="18" charset="0"/>
                <a:cs typeface="Tahoma" pitchFamily="34" charset="0"/>
              </a:rPr>
              <a:t>régissant la métrologie légale au Cameroun</a:t>
            </a:r>
            <a:endParaRPr kumimoji="0" lang="fr-FR"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12" name="Rectangle 1"/>
          <p:cNvSpPr>
            <a:spLocks noChangeArrowheads="1"/>
          </p:cNvSpPr>
          <p:nvPr/>
        </p:nvSpPr>
        <p:spPr bwMode="auto">
          <a:xfrm>
            <a:off x="785786" y="3000372"/>
            <a:ext cx="7358114"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2800" b="1" i="0" u="none" strike="noStrike" cap="none" normalizeH="0" baseline="0" dirty="0" smtClean="0">
                <a:ln>
                  <a:noFill/>
                </a:ln>
                <a:solidFill>
                  <a:schemeClr val="tx1"/>
                </a:solidFill>
                <a:effectLst/>
                <a:latin typeface="Tahoma" pitchFamily="34" charset="0"/>
                <a:ea typeface="Times New Roman" pitchFamily="18" charset="0"/>
                <a:cs typeface="Tahoma" pitchFamily="34" charset="0"/>
              </a:rPr>
              <a:t>1 – Poids et Mesures</a:t>
            </a:r>
          </a:p>
          <a:p>
            <a:pPr marL="0" marR="0" lvl="0" indent="0" algn="ctr" defTabSz="914400" rtl="0" eaLnBrk="1" fontAlgn="base" latinLnBrk="0" hangingPunct="1">
              <a:lnSpc>
                <a:spcPct val="100000"/>
              </a:lnSpc>
              <a:spcBef>
                <a:spcPct val="0"/>
              </a:spcBef>
              <a:spcAft>
                <a:spcPct val="0"/>
              </a:spcAft>
              <a:buClrTx/>
              <a:buSzTx/>
              <a:buFontTx/>
              <a:buNone/>
              <a:tabLst/>
            </a:pPr>
            <a:r>
              <a:rPr lang="fr-FR" sz="2800" b="1" dirty="0" smtClean="0">
                <a:latin typeface="Tahoma" pitchFamily="34" charset="0"/>
                <a:cs typeface="Tahoma" pitchFamily="34" charset="0"/>
              </a:rPr>
              <a:t>2 – Volume hydrocarbure </a:t>
            </a:r>
            <a:endParaRPr kumimoji="0" lang="fr-FR"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ZoneTexte 15"/>
          <p:cNvSpPr txBox="1"/>
          <p:nvPr/>
        </p:nvSpPr>
        <p:spPr>
          <a:xfrm>
            <a:off x="5781181" y="6167045"/>
            <a:ext cx="3183307" cy="646331"/>
          </a:xfrm>
          <a:prstGeom prst="rect">
            <a:avLst/>
          </a:prstGeom>
          <a:noFill/>
        </p:spPr>
        <p:txBody>
          <a:bodyPr wrap="none" rtlCol="0">
            <a:spAutoFit/>
          </a:bodyPr>
          <a:lstStyle/>
          <a:p>
            <a:pPr algn="r"/>
            <a:r>
              <a:rPr lang="fr-FR" sz="1200" b="1" dirty="0" smtClean="0"/>
              <a:t>Semaine Nationale de la Qualité – SENAQ 2016</a:t>
            </a:r>
          </a:p>
          <a:p>
            <a:pPr algn="r"/>
            <a:r>
              <a:rPr lang="fr-FR" sz="1200" b="1" dirty="0" smtClean="0"/>
              <a:t>Forum – débat national du 21 au 23 Avril 2016</a:t>
            </a:r>
          </a:p>
          <a:p>
            <a:pPr algn="r"/>
            <a:r>
              <a:rPr lang="fr-FR" sz="1200" b="1" dirty="0" smtClean="0"/>
              <a:t>Maison </a:t>
            </a:r>
            <a:r>
              <a:rPr lang="fr-FR" sz="1200" b="1" smtClean="0"/>
              <a:t>du Parti </a:t>
            </a:r>
            <a:r>
              <a:rPr lang="fr-FR" sz="1200" b="1" dirty="0" smtClean="0"/>
              <a:t>de </a:t>
            </a:r>
            <a:r>
              <a:rPr lang="fr-FR" sz="1200" b="1" dirty="0" err="1" smtClean="0"/>
              <a:t>Bonanjo</a:t>
            </a:r>
            <a:r>
              <a:rPr lang="fr-FR" sz="1200" b="1" dirty="0" smtClean="0"/>
              <a:t> à Douala</a:t>
            </a:r>
            <a:r>
              <a:rPr lang="fr-FR" sz="1200" dirty="0" smtClean="0"/>
              <a:t>)</a:t>
            </a:r>
            <a:endParaRPr lang="fr-FR" sz="1200" dirty="0"/>
          </a:p>
        </p:txBody>
      </p:sp>
      <p:grpSp>
        <p:nvGrpSpPr>
          <p:cNvPr id="10" name="Groupe 9"/>
          <p:cNvGrpSpPr/>
          <p:nvPr/>
        </p:nvGrpSpPr>
        <p:grpSpPr>
          <a:xfrm>
            <a:off x="642910" y="1093776"/>
            <a:ext cx="7786742" cy="5143536"/>
            <a:chOff x="1142976" y="785794"/>
            <a:chExt cx="7786742" cy="5643602"/>
          </a:xfrm>
        </p:grpSpPr>
        <p:sp>
          <p:nvSpPr>
            <p:cNvPr id="12" name="Organigramme : Alternative 11"/>
            <p:cNvSpPr/>
            <p:nvPr/>
          </p:nvSpPr>
          <p:spPr>
            <a:xfrm>
              <a:off x="1285852" y="2500306"/>
              <a:ext cx="2428892" cy="571504"/>
            </a:xfrm>
            <a:prstGeom prst="flowChartAlternateProcess">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t>Vérification primitive</a:t>
              </a:r>
              <a:endParaRPr lang="fr-FR" sz="1400" dirty="0"/>
            </a:p>
          </p:txBody>
        </p:sp>
        <p:sp>
          <p:nvSpPr>
            <p:cNvPr id="14" name="Organigramme : Alternative 13"/>
            <p:cNvSpPr/>
            <p:nvPr/>
          </p:nvSpPr>
          <p:spPr>
            <a:xfrm>
              <a:off x="1214414" y="1785926"/>
              <a:ext cx="2500330" cy="500066"/>
            </a:xfrm>
            <a:prstGeom prst="flowChartAlternateProcess">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t>Approbation du modèle</a:t>
              </a:r>
              <a:endParaRPr lang="fr-FR" sz="1400" dirty="0"/>
            </a:p>
          </p:txBody>
        </p:sp>
        <p:sp>
          <p:nvSpPr>
            <p:cNvPr id="18" name="Organigramme : Alternative 17"/>
            <p:cNvSpPr/>
            <p:nvPr/>
          </p:nvSpPr>
          <p:spPr>
            <a:xfrm>
              <a:off x="1214414" y="3429000"/>
              <a:ext cx="2500330" cy="503468"/>
            </a:xfrm>
            <a:prstGeom prst="flowChartAlternateProcess">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fr-FR" b="1" dirty="0" smtClean="0"/>
                <a:t>Mise en service</a:t>
              </a:r>
              <a:endParaRPr lang="fr-FR" dirty="0"/>
            </a:p>
          </p:txBody>
        </p:sp>
        <p:sp>
          <p:nvSpPr>
            <p:cNvPr id="20" name="Organigramme : Alternative 19"/>
            <p:cNvSpPr/>
            <p:nvPr/>
          </p:nvSpPr>
          <p:spPr>
            <a:xfrm>
              <a:off x="1142976" y="785794"/>
              <a:ext cx="2500330" cy="571504"/>
            </a:xfrm>
            <a:prstGeom prst="flowChartAlternateProcess">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t>Importateur</a:t>
              </a:r>
            </a:p>
            <a:p>
              <a:pPr algn="ctr"/>
              <a:r>
                <a:rPr lang="fr-FR" sz="1400" b="1" dirty="0" smtClean="0"/>
                <a:t>Fabricant</a:t>
              </a:r>
              <a:endParaRPr lang="fr-FR" sz="1400" dirty="0"/>
            </a:p>
          </p:txBody>
        </p:sp>
        <p:sp>
          <p:nvSpPr>
            <p:cNvPr id="21" name="Organigramme : Alternative 20"/>
            <p:cNvSpPr/>
            <p:nvPr/>
          </p:nvSpPr>
          <p:spPr>
            <a:xfrm>
              <a:off x="2071670" y="4357694"/>
              <a:ext cx="2500330" cy="503468"/>
            </a:xfrm>
            <a:prstGeom prst="flowChartAlternateProcess">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t>Contrôle périodique trimestriel</a:t>
              </a:r>
              <a:endParaRPr lang="fr-FR" sz="1400" dirty="0"/>
            </a:p>
          </p:txBody>
        </p:sp>
        <p:sp>
          <p:nvSpPr>
            <p:cNvPr id="22" name="Flèche vers le bas 21"/>
            <p:cNvSpPr/>
            <p:nvPr/>
          </p:nvSpPr>
          <p:spPr>
            <a:xfrm>
              <a:off x="2500298" y="2285992"/>
              <a:ext cx="45719" cy="20977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Flèche vers le bas 22"/>
            <p:cNvSpPr/>
            <p:nvPr/>
          </p:nvSpPr>
          <p:spPr>
            <a:xfrm>
              <a:off x="2500298" y="3071810"/>
              <a:ext cx="45719" cy="28915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24" name="Connecteur droit avec flèche 23"/>
            <p:cNvCxnSpPr/>
            <p:nvPr/>
          </p:nvCxnSpPr>
          <p:spPr>
            <a:xfrm rot="5400000">
              <a:off x="2215340" y="1571612"/>
              <a:ext cx="284958" cy="794"/>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25" name="Organigramme : Alternative 24"/>
            <p:cNvSpPr/>
            <p:nvPr/>
          </p:nvSpPr>
          <p:spPr>
            <a:xfrm>
              <a:off x="4286248" y="785794"/>
              <a:ext cx="4286280" cy="571504"/>
            </a:xfrm>
            <a:prstGeom prst="flowChartAlternateProcess">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fr-FR" sz="1400" b="1" dirty="0" smtClean="0"/>
                <a:t>Entreprise agréée par l’administration chargée de la métrologie légale</a:t>
              </a:r>
              <a:endParaRPr lang="fr-FR" sz="1400" dirty="0"/>
            </a:p>
          </p:txBody>
        </p:sp>
        <p:sp>
          <p:nvSpPr>
            <p:cNvPr id="26" name="Organigramme : Alternative 25"/>
            <p:cNvSpPr/>
            <p:nvPr/>
          </p:nvSpPr>
          <p:spPr>
            <a:xfrm>
              <a:off x="4214810" y="1714488"/>
              <a:ext cx="4714908" cy="500066"/>
            </a:xfrm>
            <a:prstGeom prst="flowChartAlternateProcess">
              <a:avLst/>
            </a:prstGeom>
          </p:spPr>
          <p:style>
            <a:lnRef idx="1">
              <a:schemeClr val="accent5"/>
            </a:lnRef>
            <a:fillRef idx="2">
              <a:schemeClr val="accent5"/>
            </a:fillRef>
            <a:effectRef idx="1">
              <a:schemeClr val="accent5"/>
            </a:effectRef>
            <a:fontRef idx="minor">
              <a:schemeClr val="dk1"/>
            </a:fontRef>
          </p:style>
          <p:txBody>
            <a:bodyPr rtlCol="0" anchor="ctr"/>
            <a:lstStyle/>
            <a:p>
              <a:pPr algn="ctr">
                <a:buFontTx/>
                <a:buChar char="-"/>
              </a:pPr>
              <a:r>
                <a:rPr lang="fr-FR" sz="1400" b="1" dirty="0" smtClean="0"/>
                <a:t>Demandé par l’importateur /  Fabricant</a:t>
              </a:r>
            </a:p>
            <a:p>
              <a:pPr algn="ctr"/>
              <a:r>
                <a:rPr lang="fr-FR" sz="1400" b="1" dirty="0" smtClean="0"/>
                <a:t>- Délivré par l’administration chargée de la métrologie légale</a:t>
              </a:r>
              <a:endParaRPr lang="fr-FR" sz="1400" b="1" dirty="0"/>
            </a:p>
          </p:txBody>
        </p:sp>
        <p:sp>
          <p:nvSpPr>
            <p:cNvPr id="27" name="Organigramme : Alternative 26"/>
            <p:cNvSpPr/>
            <p:nvPr/>
          </p:nvSpPr>
          <p:spPr>
            <a:xfrm>
              <a:off x="4143372" y="2357430"/>
              <a:ext cx="4643470" cy="857256"/>
            </a:xfrm>
            <a:prstGeom prst="flowChartAlternateProcess">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fr-FR" sz="1400" b="1" dirty="0" smtClean="0"/>
                <a:t>- Demandée par un agrée à la métrologie légale.</a:t>
              </a:r>
            </a:p>
            <a:p>
              <a:pPr algn="ctr"/>
              <a:r>
                <a:rPr lang="fr-FR" sz="1400" b="1" dirty="0" smtClean="0"/>
                <a:t>- Délivrée par l’administration chargée la métrologie légale</a:t>
              </a:r>
              <a:endParaRPr lang="fr-FR" sz="1400" dirty="0"/>
            </a:p>
          </p:txBody>
        </p:sp>
        <p:sp>
          <p:nvSpPr>
            <p:cNvPr id="28" name="Organigramme : Alternative 27"/>
            <p:cNvSpPr/>
            <p:nvPr/>
          </p:nvSpPr>
          <p:spPr>
            <a:xfrm>
              <a:off x="2071670" y="5072074"/>
              <a:ext cx="2500330" cy="503468"/>
            </a:xfrm>
            <a:prstGeom prst="flowChartAlternateProcess">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t>Intervention sur appel téléphonique</a:t>
              </a:r>
              <a:endParaRPr lang="fr-FR" sz="1400" dirty="0"/>
            </a:p>
          </p:txBody>
        </p:sp>
        <p:sp>
          <p:nvSpPr>
            <p:cNvPr id="29" name="Organigramme : Alternative 28"/>
            <p:cNvSpPr/>
            <p:nvPr/>
          </p:nvSpPr>
          <p:spPr>
            <a:xfrm>
              <a:off x="2071670" y="5786454"/>
              <a:ext cx="2500330" cy="571504"/>
            </a:xfrm>
            <a:prstGeom prst="flowChartAlternateProcess">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smtClean="0"/>
                <a:t>Vérification périodique par voie réglementaire </a:t>
              </a:r>
              <a:endParaRPr lang="fr-FR" sz="1400" dirty="0"/>
            </a:p>
          </p:txBody>
        </p:sp>
        <p:sp>
          <p:nvSpPr>
            <p:cNvPr id="30" name="Organigramme : Alternative 29"/>
            <p:cNvSpPr/>
            <p:nvPr/>
          </p:nvSpPr>
          <p:spPr>
            <a:xfrm>
              <a:off x="4929190" y="4214818"/>
              <a:ext cx="3286180" cy="642942"/>
            </a:xfrm>
            <a:prstGeom prst="flowChartAlternateProcess">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fr-FR" sz="1400" b="1" dirty="0" smtClean="0"/>
                <a:t>Effectué par un agrée et peut être validé par l’administration chargé de la métrologie</a:t>
              </a:r>
              <a:endParaRPr lang="fr-FR" sz="1400" dirty="0"/>
            </a:p>
          </p:txBody>
        </p:sp>
        <p:sp>
          <p:nvSpPr>
            <p:cNvPr id="31" name="Organigramme : Alternative 30"/>
            <p:cNvSpPr/>
            <p:nvPr/>
          </p:nvSpPr>
          <p:spPr>
            <a:xfrm>
              <a:off x="4929190" y="5000636"/>
              <a:ext cx="3286180" cy="642942"/>
            </a:xfrm>
            <a:prstGeom prst="flowChartAlternateProcess">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fr-FR" sz="1400" b="1" dirty="0" smtClean="0"/>
                <a:t>Effectué par un agrée et peut être validé par l’administration chargé de la métrologie</a:t>
              </a:r>
              <a:endParaRPr lang="fr-FR" sz="1400" dirty="0"/>
            </a:p>
          </p:txBody>
        </p:sp>
        <p:sp>
          <p:nvSpPr>
            <p:cNvPr id="32" name="Organigramme : Alternative 31"/>
            <p:cNvSpPr/>
            <p:nvPr/>
          </p:nvSpPr>
          <p:spPr>
            <a:xfrm>
              <a:off x="4929190" y="5786454"/>
              <a:ext cx="3286180" cy="642942"/>
            </a:xfrm>
            <a:prstGeom prst="flowChartAlternateProcess">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fr-FR" sz="1400" b="1" dirty="0" smtClean="0"/>
                <a:t>Effectuée par l’administration chargé de la métrologie</a:t>
              </a:r>
              <a:endParaRPr lang="fr-FR" sz="1400" dirty="0"/>
            </a:p>
          </p:txBody>
        </p:sp>
        <p:cxnSp>
          <p:nvCxnSpPr>
            <p:cNvPr id="33" name="Connecteur droit avec flèche 32"/>
            <p:cNvCxnSpPr>
              <a:endCxn id="25" idx="1"/>
            </p:cNvCxnSpPr>
            <p:nvPr/>
          </p:nvCxnSpPr>
          <p:spPr>
            <a:xfrm>
              <a:off x="3715538" y="1071546"/>
              <a:ext cx="570710" cy="1588"/>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34" name="Connecteur droit avec flèche 33"/>
            <p:cNvCxnSpPr/>
            <p:nvPr/>
          </p:nvCxnSpPr>
          <p:spPr>
            <a:xfrm>
              <a:off x="3786182" y="2071678"/>
              <a:ext cx="428628" cy="1588"/>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35" name="Connecteur droit avec flèche 34"/>
            <p:cNvCxnSpPr>
              <a:endCxn id="27" idx="1"/>
            </p:cNvCxnSpPr>
            <p:nvPr/>
          </p:nvCxnSpPr>
          <p:spPr>
            <a:xfrm>
              <a:off x="3714744" y="2786058"/>
              <a:ext cx="428628" cy="1588"/>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36" name="Connecteur droit avec flèche 35"/>
            <p:cNvCxnSpPr/>
            <p:nvPr/>
          </p:nvCxnSpPr>
          <p:spPr>
            <a:xfrm>
              <a:off x="4572000" y="4643446"/>
              <a:ext cx="357190" cy="1588"/>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37" name="Connecteur droit avec flèche 36"/>
            <p:cNvCxnSpPr>
              <a:stCxn id="28" idx="3"/>
              <a:endCxn id="31" idx="1"/>
            </p:cNvCxnSpPr>
            <p:nvPr/>
          </p:nvCxnSpPr>
          <p:spPr>
            <a:xfrm flipV="1">
              <a:off x="4572000" y="5322107"/>
              <a:ext cx="357190" cy="1701"/>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cxnSp>
          <p:nvCxnSpPr>
            <p:cNvPr id="38" name="Connecteur droit avec flèche 37"/>
            <p:cNvCxnSpPr>
              <a:stCxn id="29" idx="3"/>
              <a:endCxn id="32" idx="1"/>
            </p:cNvCxnSpPr>
            <p:nvPr/>
          </p:nvCxnSpPr>
          <p:spPr>
            <a:xfrm>
              <a:off x="4572000" y="6072206"/>
              <a:ext cx="357190" cy="35719"/>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39" name="Rectangle 38"/>
            <p:cNvSpPr/>
            <p:nvPr/>
          </p:nvSpPr>
          <p:spPr>
            <a:xfrm>
              <a:off x="1428728" y="4000504"/>
              <a:ext cx="71438" cy="21431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0" name="Flèche droite 39"/>
            <p:cNvSpPr/>
            <p:nvPr/>
          </p:nvSpPr>
          <p:spPr>
            <a:xfrm>
              <a:off x="1500166" y="4572008"/>
              <a:ext cx="571504" cy="714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1" name="Flèche droite 40"/>
            <p:cNvSpPr/>
            <p:nvPr/>
          </p:nvSpPr>
          <p:spPr>
            <a:xfrm>
              <a:off x="1500166" y="5286388"/>
              <a:ext cx="571504"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2" name="Flèche droite 41"/>
            <p:cNvSpPr/>
            <p:nvPr/>
          </p:nvSpPr>
          <p:spPr>
            <a:xfrm>
              <a:off x="1500166" y="6000768"/>
              <a:ext cx="571504" cy="14287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ZoneTexte 15"/>
          <p:cNvSpPr txBox="1"/>
          <p:nvPr/>
        </p:nvSpPr>
        <p:spPr>
          <a:xfrm>
            <a:off x="5781181" y="6167045"/>
            <a:ext cx="3183307" cy="646331"/>
          </a:xfrm>
          <a:prstGeom prst="rect">
            <a:avLst/>
          </a:prstGeom>
          <a:noFill/>
        </p:spPr>
        <p:txBody>
          <a:bodyPr wrap="none" rtlCol="0">
            <a:spAutoFit/>
          </a:bodyPr>
          <a:lstStyle/>
          <a:p>
            <a:pPr algn="r"/>
            <a:r>
              <a:rPr lang="fr-FR" sz="1200" b="1" dirty="0" smtClean="0"/>
              <a:t>Semaine Nationale de la Qualité – SENAQ 2016</a:t>
            </a:r>
          </a:p>
          <a:p>
            <a:pPr algn="r"/>
            <a:r>
              <a:rPr lang="fr-FR" sz="1200" b="1" dirty="0" smtClean="0"/>
              <a:t>Forum – débat national du 21 au 23 Avril 2016</a:t>
            </a:r>
          </a:p>
          <a:p>
            <a:pPr algn="r"/>
            <a:r>
              <a:rPr lang="fr-FR" sz="1200" b="1" dirty="0" smtClean="0"/>
              <a:t>Maison </a:t>
            </a:r>
            <a:r>
              <a:rPr lang="fr-FR" sz="1200" b="1" smtClean="0"/>
              <a:t>du Parti </a:t>
            </a:r>
            <a:r>
              <a:rPr lang="fr-FR" sz="1200" b="1" dirty="0" smtClean="0"/>
              <a:t>de </a:t>
            </a:r>
            <a:r>
              <a:rPr lang="fr-FR" sz="1200" b="1" dirty="0" err="1" smtClean="0"/>
              <a:t>Bonanjo</a:t>
            </a:r>
            <a:r>
              <a:rPr lang="fr-FR" sz="1200" b="1" dirty="0" smtClean="0"/>
              <a:t> à Douala</a:t>
            </a:r>
            <a:r>
              <a:rPr lang="fr-FR" sz="1200" dirty="0" smtClean="0"/>
              <a:t>)</a:t>
            </a:r>
            <a:endParaRPr lang="fr-FR" sz="1200" dirty="0"/>
          </a:p>
        </p:txBody>
      </p:sp>
      <p:sp>
        <p:nvSpPr>
          <p:cNvPr id="10" name="ZoneTexte 9"/>
          <p:cNvSpPr txBox="1"/>
          <p:nvPr/>
        </p:nvSpPr>
        <p:spPr>
          <a:xfrm>
            <a:off x="357158" y="1071546"/>
            <a:ext cx="8358246" cy="1200329"/>
          </a:xfrm>
          <a:prstGeom prst="rect">
            <a:avLst/>
          </a:prstGeom>
          <a:noFill/>
        </p:spPr>
        <p:txBody>
          <a:bodyPr wrap="square" rtlCol="0">
            <a:spAutoFit/>
          </a:bodyPr>
          <a:lstStyle/>
          <a:p>
            <a:r>
              <a:rPr lang="fr-FR" dirty="0" smtClean="0"/>
              <a:t>Bien que beaucoup d’opérateurs économiques et d’administration respectent cette loi. Le constat   est que beaucoup d’autres en passent outre et on trouve sur le marché et dans plusieurs entreprises les instruments de mesure qui ne respectent pas cette procédure</a:t>
            </a:r>
          </a:p>
        </p:txBody>
      </p:sp>
      <p:sp>
        <p:nvSpPr>
          <p:cNvPr id="12" name="ZoneTexte 11"/>
          <p:cNvSpPr txBox="1"/>
          <p:nvPr/>
        </p:nvSpPr>
        <p:spPr>
          <a:xfrm>
            <a:off x="357158" y="2500306"/>
            <a:ext cx="8358246" cy="2862322"/>
          </a:xfrm>
          <a:prstGeom prst="rect">
            <a:avLst/>
          </a:prstGeom>
          <a:noFill/>
        </p:spPr>
        <p:txBody>
          <a:bodyPr wrap="square" rtlCol="0">
            <a:spAutoFit/>
          </a:bodyPr>
          <a:lstStyle/>
          <a:p>
            <a:r>
              <a:rPr lang="fr-FR" dirty="0" smtClean="0"/>
              <a:t>L’autre constat est le manque de priorité auprès des décideurs des questions de métrologie. </a:t>
            </a:r>
          </a:p>
          <a:p>
            <a:r>
              <a:rPr lang="fr-FR" dirty="0" smtClean="0"/>
              <a:t>Ceci  entraine:</a:t>
            </a:r>
          </a:p>
          <a:p>
            <a:pPr>
              <a:buFont typeface="Arial" pitchFamily="34" charset="0"/>
              <a:buChar char="•"/>
            </a:pPr>
            <a:r>
              <a:rPr lang="fr-FR" dirty="0" smtClean="0"/>
              <a:t> le manque d’infrastructure technique.</a:t>
            </a:r>
          </a:p>
          <a:p>
            <a:pPr>
              <a:buFont typeface="Arial" pitchFamily="34" charset="0"/>
              <a:buChar char="•"/>
            </a:pPr>
            <a:r>
              <a:rPr lang="fr-FR" dirty="0" smtClean="0"/>
              <a:t>L’absence des enseignements de métrologie dans les programmes universitaires</a:t>
            </a:r>
          </a:p>
          <a:p>
            <a:pPr>
              <a:buFont typeface="Arial" pitchFamily="34" charset="0"/>
              <a:buChar char="•"/>
            </a:pPr>
            <a:r>
              <a:rPr lang="fr-FR" dirty="0" smtClean="0"/>
              <a:t>L’absence de formation techniques qualifié des agents des organismes d’état en charge du contrôle et de la régulation en matière de métrologie </a:t>
            </a:r>
          </a:p>
          <a:p>
            <a:pPr>
              <a:buFont typeface="Arial" pitchFamily="34" charset="0"/>
              <a:buChar char="•"/>
            </a:pPr>
            <a:r>
              <a:rPr lang="fr-FR" dirty="0" smtClean="0"/>
              <a:t>L’absence de l’organisation claire de la structuration de la métrologie sur le plan national</a:t>
            </a:r>
          </a:p>
          <a:p>
            <a:pPr>
              <a:buFont typeface="Arial" pitchFamily="34" charset="0"/>
              <a:buChar char="•"/>
            </a:pPr>
            <a:r>
              <a:rPr lang="fr-FR" dirty="0" smtClean="0"/>
              <a:t>L’absence du Cameroun sur le plan international des activités de métrologie</a:t>
            </a:r>
          </a:p>
        </p:txBody>
      </p:sp>
      <p:sp>
        <p:nvSpPr>
          <p:cNvPr id="14" name="ZoneTexte 13"/>
          <p:cNvSpPr txBox="1"/>
          <p:nvPr/>
        </p:nvSpPr>
        <p:spPr>
          <a:xfrm>
            <a:off x="857224" y="5572140"/>
            <a:ext cx="7286676" cy="369332"/>
          </a:xfrm>
          <a:prstGeom prst="rect">
            <a:avLst/>
          </a:prstGeom>
          <a:noFill/>
        </p:spPr>
        <p:txBody>
          <a:bodyPr wrap="square" rtlCol="0">
            <a:spAutoFit/>
          </a:bodyPr>
          <a:lstStyle/>
          <a:p>
            <a:r>
              <a:rPr lang="fr-FR" b="1" dirty="0" smtClean="0"/>
              <a:t>Notons que 37 catégories d ’instruments peuvent être réglementés</a:t>
            </a:r>
            <a:endParaRPr lang="fr-FR" b="1"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ZoneTexte 15"/>
          <p:cNvSpPr txBox="1"/>
          <p:nvPr/>
        </p:nvSpPr>
        <p:spPr>
          <a:xfrm>
            <a:off x="5781181" y="6167045"/>
            <a:ext cx="3183307" cy="646331"/>
          </a:xfrm>
          <a:prstGeom prst="rect">
            <a:avLst/>
          </a:prstGeom>
          <a:noFill/>
        </p:spPr>
        <p:txBody>
          <a:bodyPr wrap="none" rtlCol="0">
            <a:spAutoFit/>
          </a:bodyPr>
          <a:lstStyle/>
          <a:p>
            <a:pPr algn="r"/>
            <a:r>
              <a:rPr lang="fr-FR" sz="1200" b="1" dirty="0" smtClean="0"/>
              <a:t>Semaine Nationale de la Qualité – SENAQ 2016</a:t>
            </a:r>
          </a:p>
          <a:p>
            <a:pPr algn="r"/>
            <a:r>
              <a:rPr lang="fr-FR" sz="1200" b="1" dirty="0" smtClean="0"/>
              <a:t>Forum – débat national du 21 au 23 Avril 2016</a:t>
            </a:r>
          </a:p>
          <a:p>
            <a:pPr algn="r"/>
            <a:r>
              <a:rPr lang="fr-FR" sz="1200" b="1" dirty="0" smtClean="0"/>
              <a:t>Maison </a:t>
            </a:r>
            <a:r>
              <a:rPr lang="fr-FR" sz="1200" b="1" smtClean="0"/>
              <a:t>du Parti </a:t>
            </a:r>
            <a:r>
              <a:rPr lang="fr-FR" sz="1200" b="1" dirty="0" smtClean="0"/>
              <a:t>de </a:t>
            </a:r>
            <a:r>
              <a:rPr lang="fr-FR" sz="1200" b="1" dirty="0" err="1" smtClean="0"/>
              <a:t>Bonanjo</a:t>
            </a:r>
            <a:r>
              <a:rPr lang="fr-FR" sz="1200" b="1" dirty="0" smtClean="0"/>
              <a:t> à Douala</a:t>
            </a:r>
            <a:r>
              <a:rPr lang="fr-FR" sz="1200" dirty="0" smtClean="0"/>
              <a:t>)</a:t>
            </a:r>
            <a:endParaRPr lang="fr-FR" sz="1200" dirty="0"/>
          </a:p>
        </p:txBody>
      </p:sp>
      <p:sp>
        <p:nvSpPr>
          <p:cNvPr id="10" name="ZoneTexte 9"/>
          <p:cNvSpPr txBox="1"/>
          <p:nvPr/>
        </p:nvSpPr>
        <p:spPr bwMode="auto">
          <a:xfrm>
            <a:off x="2000232" y="2786058"/>
            <a:ext cx="4643470" cy="461665"/>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defTabSz="914400" rtl="0" eaLnBrk="1" fontAlgn="base" latinLnBrk="0" hangingPunct="1">
              <a:lnSpc>
                <a:spcPct val="100000"/>
              </a:lnSpc>
              <a:spcBef>
                <a:spcPct val="0"/>
              </a:spcBef>
              <a:spcAft>
                <a:spcPct val="0"/>
              </a:spcAft>
              <a:buClrTx/>
              <a:buSzTx/>
              <a:buFontTx/>
              <a:buNone/>
              <a:tabLst/>
            </a:pPr>
            <a:r>
              <a:rPr lang="fr-FR" sz="2400" dirty="0" smtClean="0">
                <a:latin typeface="Arial" pitchFamily="34" charset="0"/>
              </a:rPr>
              <a:t>7. PISTE D’AMELIORATION</a:t>
            </a:r>
          </a:p>
        </p:txBody>
      </p:sp>
      <p:sp>
        <p:nvSpPr>
          <p:cNvPr id="12" name="Rectangle 11"/>
          <p:cNvSpPr/>
          <p:nvPr/>
        </p:nvSpPr>
        <p:spPr>
          <a:xfrm>
            <a:off x="571472" y="3500438"/>
            <a:ext cx="7786742" cy="338554"/>
          </a:xfrm>
          <a:prstGeom prst="rect">
            <a:avLst/>
          </a:prstGeom>
        </p:spPr>
        <p:txBody>
          <a:bodyPr wrap="square">
            <a:spAutoFit/>
          </a:bodyPr>
          <a:lstStyle/>
          <a:p>
            <a:r>
              <a:rPr lang="fr-FR" sz="1600" b="1" dirty="0" smtClean="0"/>
              <a:t>VOIR  POINT 4 DE LA STRATEGIE NATIONALE DE METROLOGIE:         RECOMMANDATION  </a:t>
            </a:r>
            <a:endParaRPr lang="fr-FR" sz="1600"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ZoneTexte 15"/>
          <p:cNvSpPr txBox="1"/>
          <p:nvPr/>
        </p:nvSpPr>
        <p:spPr>
          <a:xfrm>
            <a:off x="5781181" y="6167045"/>
            <a:ext cx="3183307" cy="646331"/>
          </a:xfrm>
          <a:prstGeom prst="rect">
            <a:avLst/>
          </a:prstGeom>
          <a:noFill/>
        </p:spPr>
        <p:txBody>
          <a:bodyPr wrap="none" rtlCol="0">
            <a:spAutoFit/>
          </a:bodyPr>
          <a:lstStyle/>
          <a:p>
            <a:pPr algn="r"/>
            <a:r>
              <a:rPr lang="fr-FR" sz="1200" b="1" dirty="0" smtClean="0"/>
              <a:t>Semaine Nationale de la Qualité – SENAQ 2016</a:t>
            </a:r>
          </a:p>
          <a:p>
            <a:pPr algn="r"/>
            <a:r>
              <a:rPr lang="fr-FR" sz="1200" b="1" dirty="0" smtClean="0"/>
              <a:t>Forum – débat national du 21 au 23 Avril 2016</a:t>
            </a:r>
          </a:p>
          <a:p>
            <a:pPr algn="r"/>
            <a:r>
              <a:rPr lang="fr-FR" sz="1200" b="1" dirty="0" smtClean="0"/>
              <a:t>Maison </a:t>
            </a:r>
            <a:r>
              <a:rPr lang="fr-FR" sz="1200" b="1" smtClean="0"/>
              <a:t>du Parti </a:t>
            </a:r>
            <a:r>
              <a:rPr lang="fr-FR" sz="1200" b="1" dirty="0" smtClean="0"/>
              <a:t>de </a:t>
            </a:r>
            <a:r>
              <a:rPr lang="fr-FR" sz="1200" b="1" dirty="0" err="1" smtClean="0"/>
              <a:t>Bonanjo</a:t>
            </a:r>
            <a:r>
              <a:rPr lang="fr-FR" sz="1200" b="1" dirty="0" smtClean="0"/>
              <a:t> à Douala</a:t>
            </a:r>
            <a:r>
              <a:rPr lang="fr-FR" sz="1200" dirty="0" smtClean="0"/>
              <a:t>)</a:t>
            </a:r>
            <a:endParaRPr lang="fr-FR" sz="1200" dirty="0"/>
          </a:p>
        </p:txBody>
      </p:sp>
      <p:sp>
        <p:nvSpPr>
          <p:cNvPr id="1026" name="Rectangle 2"/>
          <p:cNvSpPr>
            <a:spLocks noChangeArrowheads="1"/>
          </p:cNvSpPr>
          <p:nvPr/>
        </p:nvSpPr>
        <p:spPr bwMode="auto">
          <a:xfrm>
            <a:off x="357158" y="1428736"/>
            <a:ext cx="8286808"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Char char="•"/>
              <a:tabLst/>
            </a:pPr>
            <a:r>
              <a:rPr kumimoji="0" lang="fr-FR" b="1" i="0" u="none" strike="noStrike" cap="none" normalizeH="0" baseline="0" dirty="0" smtClean="0">
                <a:ln>
                  <a:noFill/>
                </a:ln>
                <a:solidFill>
                  <a:schemeClr val="tx1"/>
                </a:solidFill>
                <a:effectLst/>
                <a:ea typeface="Times New Roman" pitchFamily="18" charset="0"/>
                <a:cs typeface="Arial" pitchFamily="34" charset="0"/>
              </a:rPr>
              <a:t>Promulguer la Loi - Cadre sur la qualité</a:t>
            </a:r>
            <a:r>
              <a:rPr kumimoji="0" lang="fr-FR" b="0" i="0" u="none" strike="noStrike" cap="none" normalizeH="0" baseline="0" dirty="0" smtClean="0">
                <a:ln>
                  <a:noFill/>
                </a:ln>
                <a:solidFill>
                  <a:schemeClr val="tx1"/>
                </a:solidFill>
                <a:effectLst/>
                <a:ea typeface="Times New Roman" pitchFamily="18" charset="0"/>
                <a:cs typeface="Arial" pitchFamily="34" charset="0"/>
              </a:rPr>
              <a:t> : point de départ de tout le dispositif relatif </a:t>
            </a:r>
          </a:p>
          <a:p>
            <a:pPr marL="0" marR="0" lvl="0" indent="0" algn="just" defTabSz="914400" rtl="0" eaLnBrk="1" fontAlgn="base" latinLnBrk="0" hangingPunct="1">
              <a:lnSpc>
                <a:spcPct val="100000"/>
              </a:lnSpc>
              <a:spcBef>
                <a:spcPct val="0"/>
              </a:spcBef>
              <a:spcAft>
                <a:spcPct val="0"/>
              </a:spcAft>
              <a:buClrTx/>
              <a:buSzTx/>
              <a:tabLst/>
            </a:pPr>
            <a:r>
              <a:rPr lang="fr-FR" dirty="0" smtClean="0">
                <a:ea typeface="Times New Roman" pitchFamily="18" charset="0"/>
                <a:cs typeface="Arial" pitchFamily="34" charset="0"/>
              </a:rPr>
              <a:t>  </a:t>
            </a:r>
            <a:r>
              <a:rPr kumimoji="0" lang="fr-FR" b="0" i="0" u="none" strike="noStrike" cap="none" normalizeH="0" baseline="0" dirty="0" smtClean="0">
                <a:ln>
                  <a:noFill/>
                </a:ln>
                <a:solidFill>
                  <a:schemeClr val="tx1"/>
                </a:solidFill>
                <a:effectLst/>
                <a:ea typeface="Times New Roman" pitchFamily="18" charset="0"/>
                <a:cs typeface="Arial" pitchFamily="34" charset="0"/>
              </a:rPr>
              <a:t>à l’infrastructure nationale de la qualité, dont la métrologie est l’une des 3 composantes fondamentales, cette loi cadre fixera les orientations majeures de la stratégie du pays, pour son infrastructure de la qualité, et donc, de sa métrologie. </a:t>
            </a:r>
            <a:endParaRPr kumimoji="0" lang="fr-FR" b="0" i="0" u="none" strike="noStrike" cap="none" normalizeH="0" baseline="0" dirty="0" smtClean="0">
              <a:ln>
                <a:noFill/>
              </a:ln>
              <a:solidFill>
                <a:schemeClr val="tx1"/>
              </a:solidFill>
              <a:effectLst/>
              <a:cs typeface="Arial" pitchFamily="34" charset="0"/>
            </a:endParaRPr>
          </a:p>
        </p:txBody>
      </p:sp>
      <p:sp>
        <p:nvSpPr>
          <p:cNvPr id="4097" name="Rectangle 1"/>
          <p:cNvSpPr>
            <a:spLocks noChangeArrowheads="1"/>
          </p:cNvSpPr>
          <p:nvPr/>
        </p:nvSpPr>
        <p:spPr bwMode="auto">
          <a:xfrm>
            <a:off x="357158" y="3143248"/>
            <a:ext cx="7690182" cy="92333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Char char="•"/>
              <a:tabLst/>
            </a:pPr>
            <a:r>
              <a:rPr kumimoji="0" lang="fr-FR" b="1" i="0" u="none" strike="noStrike" cap="none" normalizeH="0" baseline="0" dirty="0" smtClean="0">
                <a:ln>
                  <a:noFill/>
                </a:ln>
                <a:solidFill>
                  <a:schemeClr val="tx1"/>
                </a:solidFill>
                <a:effectLst/>
                <a:ea typeface="Times New Roman" pitchFamily="18" charset="0"/>
                <a:cs typeface="Arial" pitchFamily="34" charset="0"/>
              </a:rPr>
              <a:t>Valider les axes à retenir pour la stratégie nationale de métrologie</a:t>
            </a:r>
            <a:r>
              <a:rPr kumimoji="0" lang="fr-FR" b="0" i="0" u="none" strike="noStrike" cap="none" normalizeH="0" baseline="0" dirty="0" smtClean="0">
                <a:ln>
                  <a:noFill/>
                </a:ln>
                <a:solidFill>
                  <a:schemeClr val="tx1"/>
                </a:solidFill>
                <a:effectLst/>
                <a:ea typeface="Times New Roman" pitchFamily="18" charset="0"/>
                <a:cs typeface="Arial" pitchFamily="34" charset="0"/>
              </a:rPr>
              <a:t> : </a:t>
            </a:r>
          </a:p>
          <a:p>
            <a:pPr marL="0" marR="0" lvl="0" indent="0" algn="just" defTabSz="914400" rtl="0" eaLnBrk="1" fontAlgn="base" latinLnBrk="0" hangingPunct="1">
              <a:lnSpc>
                <a:spcPct val="100000"/>
              </a:lnSpc>
              <a:spcBef>
                <a:spcPct val="0"/>
              </a:spcBef>
              <a:spcAft>
                <a:spcPct val="0"/>
              </a:spcAft>
              <a:buClrTx/>
              <a:buSzTx/>
              <a:tabLst/>
            </a:pPr>
            <a:r>
              <a:rPr kumimoji="0" lang="fr-FR" b="0" i="0" u="none" strike="noStrike" cap="none" normalizeH="0" baseline="0" dirty="0" smtClean="0">
                <a:ln>
                  <a:noFill/>
                </a:ln>
                <a:solidFill>
                  <a:schemeClr val="tx1"/>
                </a:solidFill>
                <a:effectLst/>
                <a:ea typeface="Times New Roman" pitchFamily="18" charset="0"/>
                <a:cs typeface="Arial" pitchFamily="34" charset="0"/>
              </a:rPr>
              <a:t>sur la base de la proposition de stratégie rédigée, le Gouvernement   doit définir</a:t>
            </a:r>
          </a:p>
          <a:p>
            <a:pPr marL="0" marR="0" lvl="0" indent="0" algn="just" defTabSz="914400" rtl="0" eaLnBrk="1" fontAlgn="base" latinLnBrk="0" hangingPunct="1">
              <a:lnSpc>
                <a:spcPct val="100000"/>
              </a:lnSpc>
              <a:spcBef>
                <a:spcPct val="0"/>
              </a:spcBef>
              <a:spcAft>
                <a:spcPct val="0"/>
              </a:spcAft>
              <a:buClrTx/>
              <a:buSzTx/>
              <a:tabLst/>
            </a:pPr>
            <a:r>
              <a:rPr kumimoji="0" lang="fr-FR" b="0" i="0" u="none" strike="noStrike" cap="none" normalizeH="0" baseline="0" dirty="0" smtClean="0">
                <a:ln>
                  <a:noFill/>
                </a:ln>
                <a:solidFill>
                  <a:schemeClr val="tx1"/>
                </a:solidFill>
                <a:effectLst/>
                <a:ea typeface="Times New Roman" pitchFamily="18" charset="0"/>
                <a:cs typeface="Arial" pitchFamily="34" charset="0"/>
              </a:rPr>
              <a:t> les axes qu’il retient et les moyens en conséquent</a:t>
            </a: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endParaRPr kumimoji="0" lang="fr-FR" b="0" i="0" u="none" strike="noStrike" cap="none" normalizeH="0" baseline="0" dirty="0" smtClean="0">
              <a:ln>
                <a:noFill/>
              </a:ln>
              <a:solidFill>
                <a:schemeClr val="tx1"/>
              </a:solidFill>
              <a:effectLst/>
              <a:latin typeface="Arial" pitchFamily="34" charset="0"/>
              <a:cs typeface="Arial" pitchFamily="34" charset="0"/>
            </a:endParaRPr>
          </a:p>
        </p:txBody>
      </p:sp>
      <p:sp>
        <p:nvSpPr>
          <p:cNvPr id="4098" name="Rectangle 2"/>
          <p:cNvSpPr>
            <a:spLocks noChangeArrowheads="1"/>
          </p:cNvSpPr>
          <p:nvPr/>
        </p:nvSpPr>
        <p:spPr bwMode="auto">
          <a:xfrm>
            <a:off x="357158" y="4857760"/>
            <a:ext cx="6925166"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Char char="•"/>
              <a:tabLst/>
            </a:pPr>
            <a:r>
              <a:rPr kumimoji="0" lang="fr-FR" b="1" i="0" u="none" strike="noStrike" cap="none" normalizeH="0" baseline="0" dirty="0" smtClean="0">
                <a:ln>
                  <a:noFill/>
                </a:ln>
                <a:solidFill>
                  <a:schemeClr val="tx1"/>
                </a:solidFill>
                <a:effectLst/>
                <a:ea typeface="Times New Roman" pitchFamily="18" charset="0"/>
                <a:cs typeface="Arial" pitchFamily="34" charset="0"/>
              </a:rPr>
              <a:t>Réviser et compléter l’arsenal juridique relatif à la métrologie légale</a:t>
            </a:r>
            <a:r>
              <a:rPr kumimoji="0" lang="fr-FR" b="0" i="0" u="none" strike="noStrike" cap="none" normalizeH="0" baseline="0" dirty="0" smtClean="0">
                <a:ln>
                  <a:noFill/>
                </a:ln>
                <a:solidFill>
                  <a:schemeClr val="tx1"/>
                </a:solidFill>
                <a:effectLst/>
                <a:ea typeface="Times New Roman" pitchFamily="18" charset="0"/>
                <a:cs typeface="Arial" pitchFamily="34" charset="0"/>
              </a:rPr>
              <a:t> : </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ZoneTexte 15"/>
          <p:cNvSpPr txBox="1"/>
          <p:nvPr/>
        </p:nvSpPr>
        <p:spPr>
          <a:xfrm>
            <a:off x="5781181" y="6167045"/>
            <a:ext cx="3183307" cy="646331"/>
          </a:xfrm>
          <a:prstGeom prst="rect">
            <a:avLst/>
          </a:prstGeom>
          <a:noFill/>
        </p:spPr>
        <p:txBody>
          <a:bodyPr wrap="none" rtlCol="0">
            <a:spAutoFit/>
          </a:bodyPr>
          <a:lstStyle/>
          <a:p>
            <a:pPr algn="r"/>
            <a:r>
              <a:rPr lang="fr-FR" sz="1200" b="1" dirty="0" smtClean="0"/>
              <a:t>Semaine Nationale de la Qualité – SENAQ 2016</a:t>
            </a:r>
          </a:p>
          <a:p>
            <a:pPr algn="r"/>
            <a:r>
              <a:rPr lang="fr-FR" sz="1200" b="1" dirty="0" smtClean="0"/>
              <a:t>Forum – débat national du 21 au 23 Avril 2016</a:t>
            </a:r>
          </a:p>
          <a:p>
            <a:pPr algn="r"/>
            <a:r>
              <a:rPr lang="fr-FR" sz="1200" b="1" dirty="0" smtClean="0"/>
              <a:t>Maison </a:t>
            </a:r>
            <a:r>
              <a:rPr lang="fr-FR" sz="1200" b="1" smtClean="0"/>
              <a:t>du Parti </a:t>
            </a:r>
            <a:r>
              <a:rPr lang="fr-FR" sz="1200" b="1" dirty="0" smtClean="0"/>
              <a:t>de </a:t>
            </a:r>
            <a:r>
              <a:rPr lang="fr-FR" sz="1200" b="1" dirty="0" err="1" smtClean="0"/>
              <a:t>Bonanjo</a:t>
            </a:r>
            <a:r>
              <a:rPr lang="fr-FR" sz="1200" b="1" dirty="0" smtClean="0"/>
              <a:t> à Douala</a:t>
            </a:r>
            <a:r>
              <a:rPr lang="fr-FR" sz="1200" dirty="0" smtClean="0"/>
              <a:t>)</a:t>
            </a:r>
            <a:endParaRPr lang="fr-FR" sz="1200" dirty="0"/>
          </a:p>
        </p:txBody>
      </p:sp>
      <p:sp>
        <p:nvSpPr>
          <p:cNvPr id="3073" name="Rectangle 1"/>
          <p:cNvSpPr>
            <a:spLocks noChangeArrowheads="1"/>
          </p:cNvSpPr>
          <p:nvPr/>
        </p:nvSpPr>
        <p:spPr bwMode="auto">
          <a:xfrm>
            <a:off x="303118" y="1285860"/>
            <a:ext cx="8840882" cy="1477328"/>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Char char="•"/>
              <a:tabLst/>
            </a:pPr>
            <a:r>
              <a:rPr kumimoji="0" lang="fr-FR" b="1"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Mettre en place un mécanisme de financement de la métrologie</a:t>
            </a: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 </a:t>
            </a:r>
          </a:p>
          <a:p>
            <a:pPr marL="0" marR="0" lvl="0" indent="0" algn="just" defTabSz="914400" rtl="0" eaLnBrk="1" fontAlgn="base" latinLnBrk="0" hangingPunct="1">
              <a:lnSpc>
                <a:spcPct val="100000"/>
              </a:lnSpc>
              <a:spcBef>
                <a:spcPct val="0"/>
              </a:spcBef>
              <a:spcAft>
                <a:spcPct val="0"/>
              </a:spcAft>
              <a:buClrTx/>
              <a:buSzTx/>
              <a:tabLst/>
            </a:pP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de type fonds collectant les ressources destinées au développement de la</a:t>
            </a:r>
          </a:p>
          <a:p>
            <a:pPr marL="0" marR="0" lvl="0" indent="0" algn="just" defTabSz="914400" rtl="0" eaLnBrk="1" fontAlgn="base" latinLnBrk="0" hangingPunct="1">
              <a:lnSpc>
                <a:spcPct val="100000"/>
              </a:lnSpc>
              <a:spcBef>
                <a:spcPct val="0"/>
              </a:spcBef>
              <a:spcAft>
                <a:spcPct val="0"/>
              </a:spcAft>
              <a:buClrTx/>
              <a:buSzTx/>
              <a:tabLst/>
            </a:pP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métrologie, il permettra de financer les lourds investissements requis </a:t>
            </a:r>
          </a:p>
          <a:p>
            <a:pPr marL="0" marR="0" lvl="0" indent="0" algn="just" defTabSz="914400" rtl="0" eaLnBrk="1" fontAlgn="base" latinLnBrk="0" hangingPunct="1">
              <a:lnSpc>
                <a:spcPct val="100000"/>
              </a:lnSpc>
              <a:spcBef>
                <a:spcPct val="0"/>
              </a:spcBef>
              <a:spcAft>
                <a:spcPct val="0"/>
              </a:spcAft>
              <a:buClrTx/>
              <a:buSzTx/>
              <a:tabLst/>
            </a:pP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par la mise en place d’une métrologie capable de répondre aux besoins</a:t>
            </a:r>
          </a:p>
          <a:p>
            <a:pPr marL="0" marR="0" lvl="0" indent="0" algn="just" defTabSz="914400" rtl="0" eaLnBrk="1" fontAlgn="base" latinLnBrk="0" hangingPunct="1">
              <a:lnSpc>
                <a:spcPct val="100000"/>
              </a:lnSpc>
              <a:spcBef>
                <a:spcPct val="0"/>
              </a:spcBef>
              <a:spcAft>
                <a:spcPct val="0"/>
              </a:spcAft>
              <a:buClrTx/>
              <a:buSzTx/>
              <a:tabLst/>
            </a:pPr>
            <a:r>
              <a:rPr kumimoji="0" lang="fr-FR"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de développements économiques du Cameroun dans le déroulement de son DSCE. </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ZoneTexte 15"/>
          <p:cNvSpPr txBox="1"/>
          <p:nvPr/>
        </p:nvSpPr>
        <p:spPr>
          <a:xfrm>
            <a:off x="5781181" y="6167045"/>
            <a:ext cx="3183307" cy="646331"/>
          </a:xfrm>
          <a:prstGeom prst="rect">
            <a:avLst/>
          </a:prstGeom>
          <a:noFill/>
        </p:spPr>
        <p:txBody>
          <a:bodyPr wrap="none" rtlCol="0">
            <a:spAutoFit/>
          </a:bodyPr>
          <a:lstStyle/>
          <a:p>
            <a:pPr algn="r"/>
            <a:r>
              <a:rPr lang="fr-FR" sz="1200" b="1" dirty="0" smtClean="0"/>
              <a:t>Semaine Nationale de la Qualité – SENAQ 2016</a:t>
            </a:r>
          </a:p>
          <a:p>
            <a:pPr algn="r"/>
            <a:r>
              <a:rPr lang="fr-FR" sz="1200" b="1" dirty="0" smtClean="0"/>
              <a:t>Forum – débat national du 21 au 23 Avril 2016</a:t>
            </a:r>
          </a:p>
          <a:p>
            <a:pPr algn="r"/>
            <a:r>
              <a:rPr lang="fr-FR" sz="1200" b="1" dirty="0" smtClean="0"/>
              <a:t>Maison </a:t>
            </a:r>
            <a:r>
              <a:rPr lang="fr-FR" sz="1200" b="1" smtClean="0"/>
              <a:t>du Parti </a:t>
            </a:r>
            <a:r>
              <a:rPr lang="fr-FR" sz="1200" b="1" dirty="0" smtClean="0"/>
              <a:t>de </a:t>
            </a:r>
            <a:r>
              <a:rPr lang="fr-FR" sz="1200" b="1" dirty="0" err="1" smtClean="0"/>
              <a:t>Bonanjo</a:t>
            </a:r>
            <a:r>
              <a:rPr lang="fr-FR" sz="1200" b="1" dirty="0" smtClean="0"/>
              <a:t> à Douala</a:t>
            </a:r>
            <a:r>
              <a:rPr lang="fr-FR" sz="1200" dirty="0" smtClean="0"/>
              <a:t>)</a:t>
            </a:r>
            <a:endParaRPr lang="fr-FR" sz="1200" dirty="0"/>
          </a:p>
        </p:txBody>
      </p:sp>
      <p:sp>
        <p:nvSpPr>
          <p:cNvPr id="10" name="ZoneTexte 9"/>
          <p:cNvSpPr txBox="1"/>
          <p:nvPr/>
        </p:nvSpPr>
        <p:spPr bwMode="auto">
          <a:xfrm>
            <a:off x="1643042" y="2214554"/>
            <a:ext cx="6143668" cy="461665"/>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defTabSz="914400" rtl="0" eaLnBrk="1" fontAlgn="base" latinLnBrk="0" hangingPunct="1">
              <a:lnSpc>
                <a:spcPct val="100000"/>
              </a:lnSpc>
              <a:spcBef>
                <a:spcPct val="0"/>
              </a:spcBef>
              <a:spcAft>
                <a:spcPct val="0"/>
              </a:spcAft>
              <a:buClrTx/>
              <a:buSzTx/>
              <a:buFontTx/>
              <a:buNone/>
              <a:tabLst/>
            </a:pPr>
            <a:r>
              <a:rPr lang="fr-FR" sz="2400" dirty="0" smtClean="0">
                <a:latin typeface="Arial" pitchFamily="34" charset="0"/>
              </a:rPr>
              <a:t>EFFORT EN COURS DE REALISATION</a:t>
            </a:r>
          </a:p>
        </p:txBody>
      </p:sp>
      <p:sp>
        <p:nvSpPr>
          <p:cNvPr id="12" name="ZoneTexte 11"/>
          <p:cNvSpPr txBox="1"/>
          <p:nvPr/>
        </p:nvSpPr>
        <p:spPr>
          <a:xfrm>
            <a:off x="857224" y="3214686"/>
            <a:ext cx="7358114" cy="646331"/>
          </a:xfrm>
          <a:prstGeom prst="rect">
            <a:avLst/>
          </a:prstGeom>
          <a:noFill/>
        </p:spPr>
        <p:txBody>
          <a:bodyPr wrap="square" rtlCol="0">
            <a:spAutoFit/>
          </a:bodyPr>
          <a:lstStyle/>
          <a:p>
            <a:pPr algn="ctr"/>
            <a:r>
              <a:rPr lang="fr-FR" dirty="0" smtClean="0"/>
              <a:t>SALUONS LA CONSTRUCTION DU LABORATOIRE DE  METROLOGIE DE REFERENCE QUI EST EN COURS DE CONSTRUCTION </a:t>
            </a:r>
            <a:endParaRPr lang="fr-FR"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ZoneTexte 15"/>
          <p:cNvSpPr txBox="1"/>
          <p:nvPr/>
        </p:nvSpPr>
        <p:spPr>
          <a:xfrm>
            <a:off x="5781181" y="6167045"/>
            <a:ext cx="3183307" cy="646331"/>
          </a:xfrm>
          <a:prstGeom prst="rect">
            <a:avLst/>
          </a:prstGeom>
          <a:noFill/>
        </p:spPr>
        <p:txBody>
          <a:bodyPr wrap="none" rtlCol="0">
            <a:spAutoFit/>
          </a:bodyPr>
          <a:lstStyle/>
          <a:p>
            <a:pPr algn="r"/>
            <a:r>
              <a:rPr lang="fr-FR" sz="1200" b="1" dirty="0" smtClean="0"/>
              <a:t>Semaine Nationale de la Qualité – SENAQ 2016</a:t>
            </a:r>
          </a:p>
          <a:p>
            <a:pPr algn="r"/>
            <a:r>
              <a:rPr lang="fr-FR" sz="1200" b="1" dirty="0" smtClean="0"/>
              <a:t>Forum – débat national du 21 au 23 Avril 2016</a:t>
            </a:r>
          </a:p>
          <a:p>
            <a:pPr algn="r"/>
            <a:r>
              <a:rPr lang="fr-FR" sz="1200" b="1" dirty="0" smtClean="0"/>
              <a:t>Maison </a:t>
            </a:r>
            <a:r>
              <a:rPr lang="fr-FR" sz="1200" b="1" smtClean="0"/>
              <a:t>du Parti </a:t>
            </a:r>
            <a:r>
              <a:rPr lang="fr-FR" sz="1200" b="1" dirty="0" smtClean="0"/>
              <a:t>de </a:t>
            </a:r>
            <a:r>
              <a:rPr lang="fr-FR" sz="1200" b="1" dirty="0" err="1" smtClean="0"/>
              <a:t>Bonanjo</a:t>
            </a:r>
            <a:r>
              <a:rPr lang="fr-FR" sz="1200" b="1" dirty="0" smtClean="0"/>
              <a:t> à Douala</a:t>
            </a:r>
            <a:r>
              <a:rPr lang="fr-FR" sz="1200" dirty="0" smtClean="0"/>
              <a:t>)</a:t>
            </a:r>
            <a:endParaRPr lang="fr-FR" sz="1200" dirty="0"/>
          </a:p>
        </p:txBody>
      </p:sp>
      <p:sp>
        <p:nvSpPr>
          <p:cNvPr id="10" name="ZoneTexte 9"/>
          <p:cNvSpPr txBox="1"/>
          <p:nvPr/>
        </p:nvSpPr>
        <p:spPr bwMode="auto">
          <a:xfrm>
            <a:off x="642910" y="2786058"/>
            <a:ext cx="7643866" cy="830997"/>
          </a:xfrm>
          <a:prstGeom prst="rect">
            <a:avLst/>
          </a:prstGeom>
          <a:ln>
            <a:headEnd/>
            <a:tailEnd/>
          </a:ln>
        </p:spPr>
        <p:style>
          <a:lnRef idx="0">
            <a:schemeClr val="accent5"/>
          </a:lnRef>
          <a:fillRef idx="3">
            <a:schemeClr val="accent5"/>
          </a:fillRef>
          <a:effectRef idx="3">
            <a:schemeClr val="accent5"/>
          </a:effectRef>
          <a:fontRef idx="minor">
            <a:schemeClr val="lt1"/>
          </a:fontRef>
        </p:style>
        <p:txBody>
          <a:bodyPr vert="horz" wrap="square" lIns="91440" tIns="45720" rIns="91440" bIns="4572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fr-FR" sz="2400" dirty="0" smtClean="0">
                <a:latin typeface="Arial" pitchFamily="34" charset="0"/>
              </a:rPr>
              <a:t>JE VOUS REMERCIE POUR VOTRE AIMABLE ATTENTION</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ZoneTexte 15"/>
          <p:cNvSpPr txBox="1"/>
          <p:nvPr/>
        </p:nvSpPr>
        <p:spPr>
          <a:xfrm>
            <a:off x="5781181" y="6167045"/>
            <a:ext cx="3183307" cy="646331"/>
          </a:xfrm>
          <a:prstGeom prst="rect">
            <a:avLst/>
          </a:prstGeom>
          <a:noFill/>
        </p:spPr>
        <p:txBody>
          <a:bodyPr wrap="none" rtlCol="0">
            <a:spAutoFit/>
          </a:bodyPr>
          <a:lstStyle/>
          <a:p>
            <a:pPr algn="r"/>
            <a:r>
              <a:rPr lang="fr-FR" sz="1200" b="1" dirty="0" smtClean="0"/>
              <a:t>Semaine Nationale de la Qualité – SENAQ 2016</a:t>
            </a:r>
          </a:p>
          <a:p>
            <a:pPr algn="r"/>
            <a:r>
              <a:rPr lang="fr-FR" sz="1200" b="1" dirty="0" smtClean="0"/>
              <a:t>Forum – débat national du 21 au 23 Avril 2016</a:t>
            </a:r>
          </a:p>
          <a:p>
            <a:pPr algn="r"/>
            <a:r>
              <a:rPr lang="fr-FR" sz="1200" b="1" dirty="0" smtClean="0"/>
              <a:t>Maison </a:t>
            </a:r>
            <a:r>
              <a:rPr lang="fr-FR" sz="1200" b="1" smtClean="0"/>
              <a:t>du Parti </a:t>
            </a:r>
            <a:r>
              <a:rPr lang="fr-FR" sz="1200" b="1" dirty="0" smtClean="0"/>
              <a:t>de </a:t>
            </a:r>
            <a:r>
              <a:rPr lang="fr-FR" sz="1200" b="1" dirty="0" err="1" smtClean="0"/>
              <a:t>Bonanjo</a:t>
            </a:r>
            <a:r>
              <a:rPr lang="fr-FR" sz="1200" b="1" dirty="0" smtClean="0"/>
              <a:t> à Douala</a:t>
            </a:r>
            <a:r>
              <a:rPr lang="fr-FR" sz="1200" dirty="0" smtClean="0"/>
              <a:t>)</a:t>
            </a:r>
            <a:endParaRPr lang="fr-FR" sz="1200" dirty="0"/>
          </a:p>
        </p:txBody>
      </p:sp>
      <p:sp>
        <p:nvSpPr>
          <p:cNvPr id="10" name="Rectangle 3"/>
          <p:cNvSpPr txBox="1">
            <a:spLocks noChangeArrowheads="1"/>
          </p:cNvSpPr>
          <p:nvPr/>
        </p:nvSpPr>
        <p:spPr>
          <a:xfrm>
            <a:off x="285720" y="2071678"/>
            <a:ext cx="8642381" cy="3960812"/>
          </a:xfrm>
          <a:prstGeom prst="rect">
            <a:avLst/>
          </a:prstGeom>
        </p:spPr>
        <p:txBody>
          <a:bodyPr vert="horz" lIns="91440" tIns="45720" rIns="91440" bIns="45720" rtlCol="0">
            <a:normAutofit/>
          </a:bodyPr>
          <a:lstStyle/>
          <a:p>
            <a:pPr marL="987425" marR="0" lvl="1" indent="-919163" algn="ctr" defTabSz="914400" rtl="0" eaLnBrk="1" fontAlgn="auto" latinLnBrk="0" hangingPunct="1">
              <a:lnSpc>
                <a:spcPct val="100000"/>
              </a:lnSpc>
              <a:spcBef>
                <a:spcPct val="20000"/>
              </a:spcBef>
              <a:spcAft>
                <a:spcPts val="0"/>
              </a:spcAft>
              <a:buClrTx/>
              <a:buSzTx/>
              <a:buFontTx/>
              <a:buNone/>
              <a:tabLst>
                <a:tab pos="354013" algn="l"/>
              </a:tabLst>
              <a:defRPr/>
            </a:pPr>
            <a:r>
              <a:rPr kumimoji="0" lang="fr-FR" altLang="en-US" sz="2200" b="1" i="0" u="none" strike="noStrike" kern="1200" cap="none" spc="0" normalizeH="0" baseline="0" noProof="0" dirty="0" smtClean="0">
                <a:ln>
                  <a:noFill/>
                </a:ln>
                <a:effectLst/>
                <a:uLnTx/>
                <a:uFillTx/>
                <a:latin typeface="+mn-lt"/>
                <a:ea typeface="+mn-ea"/>
                <a:cs typeface="+mn-cs"/>
              </a:rPr>
              <a:t>DSCE</a:t>
            </a:r>
            <a:r>
              <a:rPr kumimoji="0" lang="fr-FR" altLang="en-US" sz="2200" b="0" i="0" u="none" strike="noStrike" kern="1200" cap="none" spc="0" normalizeH="0" baseline="0" noProof="0" dirty="0" smtClean="0">
                <a:ln>
                  <a:noFill/>
                </a:ln>
                <a:effectLst/>
                <a:uLnTx/>
                <a:uFillTx/>
                <a:latin typeface="+mn-lt"/>
                <a:ea typeface="+mn-ea"/>
                <a:cs typeface="+mn-cs"/>
              </a:rPr>
              <a:t> : </a:t>
            </a:r>
            <a:r>
              <a:rPr kumimoji="0" lang="fr-FR" sz="2200" i="0" u="none" strike="noStrike" kern="1200" cap="none" spc="0" normalizeH="0" baseline="0" noProof="0" dirty="0" smtClean="0">
                <a:ln>
                  <a:noFill/>
                </a:ln>
                <a:effectLst/>
                <a:uLnTx/>
                <a:uFillTx/>
                <a:latin typeface="+mn-lt"/>
                <a:ea typeface="+mn-ea"/>
                <a:cs typeface="+mn-cs"/>
              </a:rPr>
              <a:t>Document de Stratégie pour la Croissance et l’Emploi. Il fixe les bases d’une vision de développement à l’horizon 2035. Constitué de sept chapitres interdépendants, il est la feuille de route pour la stratégie de développement économique. </a:t>
            </a:r>
          </a:p>
          <a:p>
            <a:pPr marL="987425" marR="0" lvl="1" indent="-919163" algn="ctr" defTabSz="914400" rtl="0" eaLnBrk="1" fontAlgn="auto" latinLnBrk="0" hangingPunct="1">
              <a:lnSpc>
                <a:spcPct val="100000"/>
              </a:lnSpc>
              <a:spcBef>
                <a:spcPct val="20000"/>
              </a:spcBef>
              <a:spcAft>
                <a:spcPts val="0"/>
              </a:spcAft>
              <a:buClrTx/>
              <a:buSzTx/>
              <a:buFontTx/>
              <a:buNone/>
              <a:tabLst>
                <a:tab pos="354013" algn="l"/>
              </a:tabLst>
              <a:defRPr/>
            </a:pPr>
            <a:endParaRPr kumimoji="0" lang="fr-FR" altLang="en-US" sz="1400" b="0" i="0" u="none" strike="noStrike" kern="1200" cap="none" spc="0" normalizeH="0" baseline="0" noProof="0" dirty="0" smtClean="0">
              <a:ln>
                <a:noFill/>
              </a:ln>
              <a:effectLst/>
              <a:uLnTx/>
              <a:uFillTx/>
              <a:latin typeface="+mn-lt"/>
              <a:ea typeface="+mn-ea"/>
              <a:cs typeface="+mn-cs"/>
            </a:endParaRPr>
          </a:p>
          <a:p>
            <a:pPr marL="987425" marR="0" lvl="1" indent="-919163" algn="ctr" defTabSz="914400" rtl="0" eaLnBrk="1" fontAlgn="auto" latinLnBrk="0" hangingPunct="1">
              <a:lnSpc>
                <a:spcPct val="100000"/>
              </a:lnSpc>
              <a:spcBef>
                <a:spcPct val="20000"/>
              </a:spcBef>
              <a:spcAft>
                <a:spcPts val="0"/>
              </a:spcAft>
              <a:buClrTx/>
              <a:buSzTx/>
              <a:buFontTx/>
              <a:buNone/>
              <a:tabLst>
                <a:tab pos="354013" algn="l"/>
              </a:tabLst>
              <a:defRPr/>
            </a:pPr>
            <a:endParaRPr kumimoji="0" lang="fr-FR" altLang="en-US" sz="1400" b="0" i="0" u="none" strike="noStrike" kern="1200" cap="none" spc="0" normalizeH="0" baseline="0" noProof="0" dirty="0" smtClean="0">
              <a:ln>
                <a:noFill/>
              </a:ln>
              <a:effectLst/>
              <a:uLnTx/>
              <a:uFillTx/>
              <a:latin typeface="+mn-lt"/>
              <a:ea typeface="+mn-ea"/>
              <a:cs typeface="+mn-cs"/>
            </a:endParaRPr>
          </a:p>
          <a:p>
            <a:pPr marL="987425" marR="0" lvl="1" indent="-919163" algn="ctr" defTabSz="914400" rtl="0" eaLnBrk="1" fontAlgn="auto" latinLnBrk="0" hangingPunct="1">
              <a:lnSpc>
                <a:spcPct val="100000"/>
              </a:lnSpc>
              <a:spcBef>
                <a:spcPct val="20000"/>
              </a:spcBef>
              <a:spcAft>
                <a:spcPts val="0"/>
              </a:spcAft>
              <a:buClrTx/>
              <a:buSzTx/>
              <a:buFontTx/>
              <a:buNone/>
              <a:tabLst>
                <a:tab pos="354013" algn="l"/>
              </a:tabLst>
              <a:defRPr/>
            </a:pPr>
            <a:r>
              <a:rPr kumimoji="0" lang="fr-FR" altLang="en-US" sz="2200" b="0" i="0" u="none" strike="noStrike" kern="1200" cap="none" spc="0" normalizeH="0" baseline="0" noProof="0" dirty="0" smtClean="0">
                <a:ln>
                  <a:noFill/>
                </a:ln>
                <a:effectLst/>
                <a:uLnTx/>
                <a:uFillTx/>
                <a:latin typeface="+mn-lt"/>
                <a:ea typeface="+mn-ea"/>
                <a:cs typeface="+mn-cs"/>
              </a:rPr>
              <a:t> </a:t>
            </a:r>
            <a:r>
              <a:rPr kumimoji="0" lang="fr-FR" altLang="en-US" sz="2200" b="1" i="0" u="none" strike="noStrike" kern="1200" cap="none" spc="0" normalizeH="0" baseline="0" noProof="0" dirty="0" smtClean="0">
                <a:ln>
                  <a:noFill/>
                </a:ln>
                <a:effectLst/>
                <a:uLnTx/>
                <a:uFillTx/>
                <a:latin typeface="+mn-lt"/>
                <a:ea typeface="+mn-ea"/>
                <a:cs typeface="+mn-cs"/>
              </a:rPr>
              <a:t>APE</a:t>
            </a:r>
            <a:r>
              <a:rPr kumimoji="0" lang="fr-FR" altLang="en-US" sz="2200" b="0" i="0" u="none" strike="noStrike" kern="1200" cap="none" spc="0" normalizeH="0" baseline="0" noProof="0" dirty="0" smtClean="0">
                <a:ln>
                  <a:noFill/>
                </a:ln>
                <a:effectLst/>
                <a:uLnTx/>
                <a:uFillTx/>
                <a:latin typeface="+mn-lt"/>
                <a:ea typeface="+mn-ea"/>
                <a:cs typeface="+mn-cs"/>
              </a:rPr>
              <a:t> :  </a:t>
            </a:r>
            <a:r>
              <a:rPr kumimoji="0" lang="fr-FR" sz="2200" b="0" i="0" u="none" strike="noStrike" kern="1200" cap="none" spc="0" normalizeH="0" baseline="0" noProof="0" dirty="0" smtClean="0">
                <a:ln>
                  <a:noFill/>
                </a:ln>
                <a:effectLst/>
                <a:uLnTx/>
                <a:uFillTx/>
                <a:latin typeface="+mn-lt"/>
                <a:ea typeface="+mn-ea"/>
                <a:cs typeface="+mn-cs"/>
              </a:rPr>
              <a:t>L’Accord de Partenariat Économique impose le renforcement de la compétitivité de l’économie camerounaise afin de faciliter son insertion dans l’économie mondiale. </a:t>
            </a:r>
            <a:endParaRPr kumimoji="0" lang="fr-FR" altLang="en-US" sz="2200" b="0" i="0" u="none" strike="noStrike" kern="1200" cap="none" spc="0" normalizeH="0" baseline="0" noProof="0" dirty="0" smtClean="0">
              <a:ln>
                <a:noFill/>
              </a:ln>
              <a:effectLst/>
              <a:uLnTx/>
              <a:uFillTx/>
              <a:latin typeface="+mn-lt"/>
              <a:ea typeface="+mn-ea"/>
              <a:cs typeface="+mn-cs"/>
            </a:endParaRPr>
          </a:p>
        </p:txBody>
      </p:sp>
      <p:sp>
        <p:nvSpPr>
          <p:cNvPr id="12" name="ZoneTexte 11"/>
          <p:cNvSpPr txBox="1"/>
          <p:nvPr/>
        </p:nvSpPr>
        <p:spPr bwMode="auto">
          <a:xfrm>
            <a:off x="285720" y="1214422"/>
            <a:ext cx="8643998" cy="461665"/>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defTabSz="914400" rtl="0" eaLnBrk="1" fontAlgn="base" latinLnBrk="0" hangingPunct="1">
              <a:lnSpc>
                <a:spcPct val="100000"/>
              </a:lnSpc>
              <a:spcBef>
                <a:spcPct val="0"/>
              </a:spcBef>
              <a:spcAft>
                <a:spcPct val="0"/>
              </a:spcAft>
              <a:buClrTx/>
              <a:buSzTx/>
              <a:buFontTx/>
              <a:buNone/>
              <a:tabLst/>
            </a:pPr>
            <a:r>
              <a:rPr lang="fr-FR" sz="2400" dirty="0" smtClean="0">
                <a:latin typeface="Arial" pitchFamily="34" charset="0"/>
              </a:rPr>
              <a:t> 1. Contexte actuelle du Cameroun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ZoneTexte 15"/>
          <p:cNvSpPr txBox="1"/>
          <p:nvPr/>
        </p:nvSpPr>
        <p:spPr>
          <a:xfrm>
            <a:off x="5781181" y="6167045"/>
            <a:ext cx="3183307" cy="646331"/>
          </a:xfrm>
          <a:prstGeom prst="rect">
            <a:avLst/>
          </a:prstGeom>
          <a:noFill/>
        </p:spPr>
        <p:txBody>
          <a:bodyPr wrap="none" rtlCol="0">
            <a:spAutoFit/>
          </a:bodyPr>
          <a:lstStyle/>
          <a:p>
            <a:pPr algn="r"/>
            <a:r>
              <a:rPr lang="fr-FR" sz="1200" b="1" dirty="0" smtClean="0"/>
              <a:t>Semaine Nationale de la Qualité – SENAQ 2016</a:t>
            </a:r>
          </a:p>
          <a:p>
            <a:pPr algn="r"/>
            <a:r>
              <a:rPr lang="fr-FR" sz="1200" b="1" dirty="0" smtClean="0"/>
              <a:t>Forum – débat national du 21 au 23 Avril 2016</a:t>
            </a:r>
          </a:p>
          <a:p>
            <a:pPr algn="r"/>
            <a:r>
              <a:rPr lang="fr-FR" sz="1200" b="1" dirty="0" smtClean="0"/>
              <a:t>Maison </a:t>
            </a:r>
            <a:r>
              <a:rPr lang="fr-FR" sz="1200" b="1" smtClean="0"/>
              <a:t>du Parti </a:t>
            </a:r>
            <a:r>
              <a:rPr lang="fr-FR" sz="1200" b="1" dirty="0" smtClean="0"/>
              <a:t>de </a:t>
            </a:r>
            <a:r>
              <a:rPr lang="fr-FR" sz="1200" b="1" dirty="0" err="1" smtClean="0"/>
              <a:t>Bonanjo</a:t>
            </a:r>
            <a:r>
              <a:rPr lang="fr-FR" sz="1200" b="1" dirty="0" smtClean="0"/>
              <a:t> à Douala</a:t>
            </a:r>
            <a:r>
              <a:rPr lang="fr-FR" sz="1200" dirty="0" smtClean="0"/>
              <a:t>)</a:t>
            </a:r>
            <a:endParaRPr lang="fr-FR" sz="1200" dirty="0"/>
          </a:p>
        </p:txBody>
      </p:sp>
      <p:sp>
        <p:nvSpPr>
          <p:cNvPr id="10" name="Rectangle 3"/>
          <p:cNvSpPr txBox="1">
            <a:spLocks noChangeArrowheads="1"/>
          </p:cNvSpPr>
          <p:nvPr/>
        </p:nvSpPr>
        <p:spPr>
          <a:xfrm>
            <a:off x="214282" y="1917476"/>
            <a:ext cx="8721725" cy="3887788"/>
          </a:xfrm>
          <a:prstGeom prst="rect">
            <a:avLst/>
          </a:prstGeom>
        </p:spPr>
        <p:txBody>
          <a:bodyPr vert="horz" lIns="91440" tIns="45720" rIns="91440" bIns="45720" rtlCol="0">
            <a:normAutofit/>
          </a:bodyPr>
          <a:lstStyle/>
          <a:p>
            <a:pPr marL="987425" marR="0" lvl="1" indent="-919163" algn="ctr" defTabSz="914400" rtl="0" eaLnBrk="1" fontAlgn="auto" latinLnBrk="0" hangingPunct="1">
              <a:lnSpc>
                <a:spcPct val="100000"/>
              </a:lnSpc>
              <a:spcBef>
                <a:spcPct val="20000"/>
              </a:spcBef>
              <a:spcAft>
                <a:spcPts val="0"/>
              </a:spcAft>
              <a:buClrTx/>
              <a:buSzTx/>
              <a:buFontTx/>
              <a:buNone/>
              <a:tabLst>
                <a:tab pos="354013" algn="l"/>
              </a:tabLst>
              <a:defRPr/>
            </a:pPr>
            <a:r>
              <a:rPr kumimoji="0" lang="fr-FR" altLang="en-US" sz="2200" b="1" i="0" u="none" strike="noStrike" kern="1200" cap="none" spc="0" normalizeH="0" baseline="0" noProof="0" dirty="0" smtClean="0">
                <a:ln>
                  <a:noFill/>
                </a:ln>
                <a:solidFill>
                  <a:schemeClr val="tx1">
                    <a:tint val="75000"/>
                  </a:schemeClr>
                </a:solidFill>
                <a:effectLst/>
                <a:uLnTx/>
                <a:uFillTx/>
                <a:latin typeface="+mn-lt"/>
                <a:ea typeface="+mn-ea"/>
                <a:cs typeface="+mn-cs"/>
              </a:rPr>
              <a:t> </a:t>
            </a:r>
            <a:r>
              <a:rPr kumimoji="0" lang="fr-FR" altLang="en-US" sz="2200" b="1" i="0" u="none" strike="noStrike" kern="1200" cap="none" spc="0" normalizeH="0" baseline="0" noProof="0" dirty="0" smtClean="0">
                <a:ln>
                  <a:noFill/>
                </a:ln>
                <a:effectLst/>
                <a:uLnTx/>
                <a:uFillTx/>
                <a:latin typeface="+mn-lt"/>
                <a:ea typeface="+mn-ea"/>
                <a:cs typeface="+mn-cs"/>
              </a:rPr>
              <a:t>CEMAC MET </a:t>
            </a:r>
            <a:r>
              <a:rPr kumimoji="0" lang="fr-FR" altLang="en-US" sz="2200" b="0" i="0" u="none" strike="noStrike" kern="1200" cap="none" spc="0" normalizeH="0" baseline="0" noProof="0" dirty="0" smtClean="0">
                <a:ln>
                  <a:noFill/>
                </a:ln>
                <a:solidFill>
                  <a:schemeClr val="tx1">
                    <a:tint val="75000"/>
                  </a:schemeClr>
                </a:solidFill>
                <a:effectLst/>
                <a:uLnTx/>
                <a:uFillTx/>
                <a:latin typeface="+mn-lt"/>
                <a:ea typeface="+mn-ea"/>
                <a:cs typeface="+mn-cs"/>
              </a:rPr>
              <a:t>: </a:t>
            </a:r>
            <a:r>
              <a:rPr kumimoji="0" lang="fr-FR" altLang="en-US" sz="2200" b="0" i="0" u="none" strike="noStrike" kern="1200" cap="none" spc="0" normalizeH="0" baseline="0" noProof="0" dirty="0" smtClean="0">
                <a:ln>
                  <a:noFill/>
                </a:ln>
                <a:effectLst/>
                <a:uLnTx/>
                <a:uFillTx/>
                <a:latin typeface="+mn-lt"/>
                <a:ea typeface="+mn-ea"/>
                <a:cs typeface="+mn-cs"/>
              </a:rPr>
              <a:t>le Cameroun a signé la « déclaration de Douala » le 31 juillet 2015, acceptant ainsi la feuille de route pour la Métrologie en Afrique centrale (</a:t>
            </a:r>
            <a:r>
              <a:rPr kumimoji="0" lang="fr-FR" altLang="en-US" sz="2200" b="1" i="0" u="none" strike="noStrike" kern="1200" cap="none" spc="0" normalizeH="0" baseline="0" noProof="0" dirty="0" smtClean="0">
                <a:ln>
                  <a:noFill/>
                </a:ln>
                <a:effectLst/>
                <a:uLnTx/>
                <a:uFillTx/>
                <a:latin typeface="+mn-lt"/>
                <a:ea typeface="+mn-ea"/>
                <a:cs typeface="+mn-cs"/>
              </a:rPr>
              <a:t>PSMAC</a:t>
            </a:r>
            <a:r>
              <a:rPr kumimoji="0" lang="fr-FR" altLang="en-US" sz="2200" b="0" i="0" u="none" strike="noStrike" kern="1200" cap="none" spc="0" normalizeH="0" baseline="0" noProof="0" dirty="0" smtClean="0">
                <a:ln>
                  <a:noFill/>
                </a:ln>
                <a:effectLst/>
                <a:uLnTx/>
                <a:uFillTx/>
                <a:latin typeface="+mn-lt"/>
                <a:ea typeface="+mn-ea"/>
                <a:cs typeface="+mn-cs"/>
              </a:rPr>
              <a:t>), construite sur la base de la feuille de route africaine en métrologie AFRIMET.</a:t>
            </a:r>
          </a:p>
          <a:p>
            <a:pPr marL="987425" marR="0" lvl="1" indent="-919163" algn="ctr" defTabSz="914400" rtl="0" eaLnBrk="1" fontAlgn="auto" latinLnBrk="0" hangingPunct="1">
              <a:lnSpc>
                <a:spcPct val="100000"/>
              </a:lnSpc>
              <a:spcBef>
                <a:spcPct val="20000"/>
              </a:spcBef>
              <a:spcAft>
                <a:spcPts val="0"/>
              </a:spcAft>
              <a:buClrTx/>
              <a:buSzTx/>
              <a:buFontTx/>
              <a:buNone/>
              <a:tabLst>
                <a:tab pos="354013" algn="l"/>
              </a:tabLst>
              <a:defRPr/>
            </a:pPr>
            <a:endParaRPr lang="fr-FR" altLang="en-US" sz="2200" dirty="0" smtClean="0"/>
          </a:p>
          <a:p>
            <a:pPr marL="987425" lvl="1" indent="-919163" algn="ctr">
              <a:spcBef>
                <a:spcPct val="20000"/>
              </a:spcBef>
              <a:tabLst>
                <a:tab pos="354013" algn="l"/>
              </a:tabLst>
              <a:defRPr/>
            </a:pPr>
            <a:r>
              <a:rPr lang="fr-FR" altLang="en-US" sz="2200" dirty="0" smtClean="0"/>
              <a:t> l’Agence des Normes et de la Qualité (ANOR) participe à la construction de cette infrastructure  qui se veut  solide afin de répondre aux standards normatifs mondiaux </a:t>
            </a:r>
            <a:endParaRPr kumimoji="0" lang="fr-FR" altLang="en-US" sz="2200" b="0" i="0" u="none" strike="noStrike" kern="1200" cap="none" spc="0" normalizeH="0" baseline="0" noProof="0" dirty="0" smtClean="0">
              <a:ln>
                <a:noFill/>
              </a:ln>
              <a:effectLst/>
              <a:uLnTx/>
              <a:uFillTx/>
              <a:latin typeface="+mn-lt"/>
              <a:ea typeface="+mn-ea"/>
              <a:cs typeface="+mn-cs"/>
            </a:endParaRPr>
          </a:p>
          <a:p>
            <a:pPr marL="987425" marR="0" lvl="1" indent="-919163" algn="ctr" defTabSz="914400" rtl="0" eaLnBrk="1" fontAlgn="auto" latinLnBrk="0" hangingPunct="1">
              <a:lnSpc>
                <a:spcPct val="100000"/>
              </a:lnSpc>
              <a:spcBef>
                <a:spcPct val="20000"/>
              </a:spcBef>
              <a:spcAft>
                <a:spcPts val="0"/>
              </a:spcAft>
              <a:buClrTx/>
              <a:buSzTx/>
              <a:buFontTx/>
              <a:buNone/>
              <a:tabLst>
                <a:tab pos="354013" algn="l"/>
              </a:tabLst>
              <a:defRPr/>
            </a:pPr>
            <a:r>
              <a:rPr kumimoji="0" lang="fr-FR" altLang="en-US" sz="1600" b="0" i="0" u="none" strike="noStrike" kern="1200" cap="none" spc="0" normalizeH="0" baseline="0" noProof="0" dirty="0" smtClean="0">
                <a:ln>
                  <a:noFill/>
                </a:ln>
                <a:solidFill>
                  <a:schemeClr val="tx1">
                    <a:tint val="75000"/>
                  </a:schemeClr>
                </a:solidFill>
                <a:effectLst/>
                <a:uLnTx/>
                <a:uFillTx/>
                <a:latin typeface="+mn-lt"/>
                <a:ea typeface="+mn-ea"/>
                <a:cs typeface="+mn-cs"/>
                <a:sym typeface="Wingdings" pitchFamily="2" charset="2"/>
              </a:rPr>
              <a:t> </a:t>
            </a:r>
            <a:endParaRPr kumimoji="0" lang="fr-FR" altLang="en-US" sz="2200" b="1" i="0" u="none" strike="noStrike" kern="1200" cap="none" spc="0" normalizeH="0" baseline="0" noProof="0" dirty="0" smtClean="0">
              <a:ln>
                <a:noFill/>
              </a:ln>
              <a:solidFill>
                <a:srgbClr val="2F93D1"/>
              </a:solidFill>
              <a:effectLst/>
              <a:uLnTx/>
              <a:uFillTx/>
              <a:latin typeface="+mn-lt"/>
              <a:ea typeface="+mn-ea"/>
              <a:cs typeface="+mn-cs"/>
            </a:endParaRPr>
          </a:p>
        </p:txBody>
      </p:sp>
      <p:sp>
        <p:nvSpPr>
          <p:cNvPr id="12" name="ZoneTexte 11"/>
          <p:cNvSpPr txBox="1"/>
          <p:nvPr/>
        </p:nvSpPr>
        <p:spPr bwMode="auto">
          <a:xfrm>
            <a:off x="357158" y="1095127"/>
            <a:ext cx="8286808" cy="461665"/>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defTabSz="914400" rtl="0" eaLnBrk="1" fontAlgn="base" latinLnBrk="0" hangingPunct="1">
              <a:lnSpc>
                <a:spcPct val="100000"/>
              </a:lnSpc>
              <a:spcBef>
                <a:spcPct val="0"/>
              </a:spcBef>
              <a:spcAft>
                <a:spcPct val="0"/>
              </a:spcAft>
              <a:buClrTx/>
              <a:buSzTx/>
              <a:buFontTx/>
              <a:buNone/>
              <a:tabLst/>
            </a:pPr>
            <a:r>
              <a:rPr lang="fr-FR" sz="2400" dirty="0" smtClean="0">
                <a:latin typeface="Arial" pitchFamily="34" charset="0"/>
              </a:rPr>
              <a:t> 1. Contexte actuelle du Cameroun</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ZoneTexte 15"/>
          <p:cNvSpPr txBox="1"/>
          <p:nvPr/>
        </p:nvSpPr>
        <p:spPr>
          <a:xfrm>
            <a:off x="5781181" y="6167045"/>
            <a:ext cx="3183307" cy="646331"/>
          </a:xfrm>
          <a:prstGeom prst="rect">
            <a:avLst/>
          </a:prstGeom>
          <a:noFill/>
        </p:spPr>
        <p:txBody>
          <a:bodyPr wrap="none" rtlCol="0">
            <a:spAutoFit/>
          </a:bodyPr>
          <a:lstStyle/>
          <a:p>
            <a:pPr algn="r"/>
            <a:r>
              <a:rPr lang="fr-FR" sz="1200" b="1" dirty="0" smtClean="0"/>
              <a:t>Semaine Nationale de la Qualité – SENAQ 2016</a:t>
            </a:r>
          </a:p>
          <a:p>
            <a:pPr algn="r"/>
            <a:r>
              <a:rPr lang="fr-FR" sz="1200" b="1" dirty="0" smtClean="0"/>
              <a:t>Forum – débat national du 21 au 23 Avril 2016</a:t>
            </a:r>
          </a:p>
          <a:p>
            <a:pPr algn="r"/>
            <a:r>
              <a:rPr lang="fr-FR" sz="1200" b="1" dirty="0" smtClean="0"/>
              <a:t>Maison </a:t>
            </a:r>
            <a:r>
              <a:rPr lang="fr-FR" sz="1200" b="1" smtClean="0"/>
              <a:t>du Parti </a:t>
            </a:r>
            <a:r>
              <a:rPr lang="fr-FR" sz="1200" b="1" dirty="0" smtClean="0"/>
              <a:t>de </a:t>
            </a:r>
            <a:r>
              <a:rPr lang="fr-FR" sz="1200" b="1" dirty="0" err="1" smtClean="0"/>
              <a:t>Bonanjo</a:t>
            </a:r>
            <a:r>
              <a:rPr lang="fr-FR" sz="1200" b="1" dirty="0" smtClean="0"/>
              <a:t> à Douala</a:t>
            </a:r>
            <a:r>
              <a:rPr lang="fr-FR" sz="1200" dirty="0" smtClean="0"/>
              <a:t>)</a:t>
            </a:r>
            <a:endParaRPr lang="fr-FR" sz="1200" dirty="0"/>
          </a:p>
        </p:txBody>
      </p:sp>
      <p:sp>
        <p:nvSpPr>
          <p:cNvPr id="10" name="ZoneTexte 9"/>
          <p:cNvSpPr txBox="1"/>
          <p:nvPr/>
        </p:nvSpPr>
        <p:spPr bwMode="auto">
          <a:xfrm>
            <a:off x="357158" y="1239143"/>
            <a:ext cx="8286808" cy="461665"/>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defTabSz="914400" rtl="0" eaLnBrk="1" fontAlgn="base" latinLnBrk="0" hangingPunct="1">
              <a:lnSpc>
                <a:spcPct val="100000"/>
              </a:lnSpc>
              <a:spcBef>
                <a:spcPct val="0"/>
              </a:spcBef>
              <a:spcAft>
                <a:spcPct val="0"/>
              </a:spcAft>
              <a:buClrTx/>
              <a:buSzTx/>
              <a:buFontTx/>
              <a:buNone/>
              <a:tabLst/>
            </a:pPr>
            <a:r>
              <a:rPr lang="fr-FR" sz="2400" dirty="0" smtClean="0">
                <a:latin typeface="Arial" pitchFamily="34" charset="0"/>
              </a:rPr>
              <a:t>2. </a:t>
            </a:r>
            <a:r>
              <a:rPr lang="fr-FR" sz="2200" dirty="0" smtClean="0">
                <a:latin typeface="Arial" pitchFamily="34" charset="0"/>
              </a:rPr>
              <a:t>Définition de la métrologie et différents type de métrologie</a:t>
            </a:r>
          </a:p>
        </p:txBody>
      </p:sp>
      <p:sp>
        <p:nvSpPr>
          <p:cNvPr id="12" name="Rectangle 11"/>
          <p:cNvSpPr/>
          <p:nvPr/>
        </p:nvSpPr>
        <p:spPr>
          <a:xfrm>
            <a:off x="285721" y="2123564"/>
            <a:ext cx="3869634" cy="369332"/>
          </a:xfrm>
          <a:prstGeom prst="rect">
            <a:avLst/>
          </a:prstGeom>
        </p:spPr>
        <p:txBody>
          <a:bodyPr wrap="square">
            <a:spAutoFit/>
          </a:bodyPr>
          <a:lstStyle/>
          <a:p>
            <a:r>
              <a:rPr lang="fr-FR" dirty="0" smtClean="0"/>
              <a:t>                  Qu'est-ce que la métrologie ?  </a:t>
            </a:r>
            <a:endParaRPr lang="fr-FR" dirty="0"/>
          </a:p>
        </p:txBody>
      </p:sp>
      <p:sp>
        <p:nvSpPr>
          <p:cNvPr id="14" name="Rectangle 13"/>
          <p:cNvSpPr/>
          <p:nvPr/>
        </p:nvSpPr>
        <p:spPr>
          <a:xfrm>
            <a:off x="428596" y="2732727"/>
            <a:ext cx="7874711" cy="1200329"/>
          </a:xfrm>
          <a:prstGeom prst="rect">
            <a:avLst/>
          </a:prstGeom>
        </p:spPr>
        <p:txBody>
          <a:bodyPr wrap="square">
            <a:spAutoFit/>
          </a:bodyPr>
          <a:lstStyle/>
          <a:p>
            <a:pPr algn="ctr"/>
            <a:r>
              <a:rPr lang="fr-FR" dirty="0" smtClean="0"/>
              <a:t>La métrologie est la science de la mesure </a:t>
            </a:r>
          </a:p>
          <a:p>
            <a:pPr algn="ctr"/>
            <a:r>
              <a:rPr lang="fr-FR" dirty="0" smtClean="0"/>
              <a:t> elle embrasse à la fois les déterminations expérimentales et théoriques</a:t>
            </a:r>
          </a:p>
          <a:p>
            <a:pPr algn="ctr"/>
            <a:r>
              <a:rPr lang="fr-FR" dirty="0" smtClean="0"/>
              <a:t> à tous les niveaux d'incertitude  </a:t>
            </a:r>
          </a:p>
          <a:p>
            <a:pPr algn="ctr"/>
            <a:r>
              <a:rPr lang="fr-FR" dirty="0" smtClean="0"/>
              <a:t>et dans tous les domaines des sciences et de la technologie.</a:t>
            </a:r>
            <a:endParaRPr lang="fr-FR" dirty="0"/>
          </a:p>
        </p:txBody>
      </p:sp>
      <p:sp>
        <p:nvSpPr>
          <p:cNvPr id="18" name="Rectangle 17"/>
          <p:cNvSpPr/>
          <p:nvPr/>
        </p:nvSpPr>
        <p:spPr>
          <a:xfrm>
            <a:off x="500034" y="4214818"/>
            <a:ext cx="7943788" cy="1477328"/>
          </a:xfrm>
          <a:prstGeom prst="rect">
            <a:avLst/>
          </a:prstGeom>
        </p:spPr>
        <p:txBody>
          <a:bodyPr wrap="square">
            <a:spAutoFit/>
          </a:bodyPr>
          <a:lstStyle/>
          <a:p>
            <a:r>
              <a:rPr lang="fr-FR" dirty="0" smtClean="0"/>
              <a:t>La science de la mesure et ses applications n'intéressent pas uniquement les scientifiques et les ingénieurs. Elles sont indispensables à tous. Les réseaux intimement mêlés, bien qu'invisibles, des services, du commerce et de l'industrie, et des communications dont nous dépendons tous, ont besoin de la métrologie pour fonctionner de manière efficace et fiable.</a:t>
            </a:r>
            <a:endParaRPr lang="fr-FR"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ZoneTexte 15"/>
          <p:cNvSpPr txBox="1"/>
          <p:nvPr/>
        </p:nvSpPr>
        <p:spPr>
          <a:xfrm>
            <a:off x="5781181" y="6167045"/>
            <a:ext cx="3183307" cy="646331"/>
          </a:xfrm>
          <a:prstGeom prst="rect">
            <a:avLst/>
          </a:prstGeom>
          <a:noFill/>
        </p:spPr>
        <p:txBody>
          <a:bodyPr wrap="none" rtlCol="0">
            <a:spAutoFit/>
          </a:bodyPr>
          <a:lstStyle/>
          <a:p>
            <a:pPr algn="r"/>
            <a:r>
              <a:rPr lang="fr-FR" sz="1200" b="1" dirty="0" smtClean="0"/>
              <a:t>Semaine Nationale de la Qualité – SENAQ 2016</a:t>
            </a:r>
          </a:p>
          <a:p>
            <a:pPr algn="r"/>
            <a:r>
              <a:rPr lang="fr-FR" sz="1200" b="1" dirty="0" smtClean="0"/>
              <a:t>Forum – débat national du 21 au 23 Avril 2016</a:t>
            </a:r>
          </a:p>
          <a:p>
            <a:pPr algn="r"/>
            <a:r>
              <a:rPr lang="fr-FR" sz="1200" b="1" dirty="0" smtClean="0"/>
              <a:t>Maison </a:t>
            </a:r>
            <a:r>
              <a:rPr lang="fr-FR" sz="1200" b="1" smtClean="0"/>
              <a:t>du Parti </a:t>
            </a:r>
            <a:r>
              <a:rPr lang="fr-FR" sz="1200" b="1" dirty="0" smtClean="0"/>
              <a:t>de </a:t>
            </a:r>
            <a:r>
              <a:rPr lang="fr-FR" sz="1200" b="1" dirty="0" err="1" smtClean="0"/>
              <a:t>Bonanjo</a:t>
            </a:r>
            <a:r>
              <a:rPr lang="fr-FR" sz="1200" b="1" dirty="0" smtClean="0"/>
              <a:t> à Douala</a:t>
            </a:r>
            <a:r>
              <a:rPr lang="fr-FR" sz="1200" dirty="0" smtClean="0"/>
              <a:t>)</a:t>
            </a:r>
            <a:endParaRPr lang="fr-FR" sz="1200" dirty="0"/>
          </a:p>
        </p:txBody>
      </p:sp>
      <p:sp>
        <p:nvSpPr>
          <p:cNvPr id="10" name="ZoneTexte 9"/>
          <p:cNvSpPr txBox="1"/>
          <p:nvPr/>
        </p:nvSpPr>
        <p:spPr bwMode="auto">
          <a:xfrm>
            <a:off x="285720" y="1239143"/>
            <a:ext cx="8358246" cy="461665"/>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defTabSz="914400" rtl="0" eaLnBrk="1" fontAlgn="base" latinLnBrk="0" hangingPunct="1">
              <a:lnSpc>
                <a:spcPct val="100000"/>
              </a:lnSpc>
              <a:spcBef>
                <a:spcPct val="0"/>
              </a:spcBef>
              <a:spcAft>
                <a:spcPct val="0"/>
              </a:spcAft>
              <a:buClrTx/>
              <a:buSzTx/>
              <a:buFontTx/>
              <a:buNone/>
              <a:tabLst/>
            </a:pPr>
            <a:r>
              <a:rPr lang="fr-FR" sz="2400" dirty="0" smtClean="0">
                <a:latin typeface="Arial" pitchFamily="34" charset="0"/>
              </a:rPr>
              <a:t>2. Définition de la métrologie et différents type de métrologie</a:t>
            </a:r>
          </a:p>
        </p:txBody>
      </p:sp>
      <p:sp>
        <p:nvSpPr>
          <p:cNvPr id="12" name="Rectangle 3"/>
          <p:cNvSpPr>
            <a:spLocks noChangeArrowheads="1"/>
          </p:cNvSpPr>
          <p:nvPr/>
        </p:nvSpPr>
        <p:spPr bwMode="auto">
          <a:xfrm>
            <a:off x="428596" y="1857364"/>
            <a:ext cx="8429684" cy="36933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800" b="0" i="0" u="none" strike="noStrike" cap="none" normalizeH="0" baseline="0" dirty="0" smtClean="0">
                <a:ln>
                  <a:noFill/>
                </a:ln>
                <a:solidFill>
                  <a:schemeClr val="tx1"/>
                </a:solidFill>
                <a:effectLst/>
                <a:latin typeface="Arial" charset="0"/>
                <a:cs typeface="Arial" charset="0"/>
              </a:rPr>
              <a:t>P</a:t>
            </a:r>
            <a:r>
              <a:rPr kumimoji="0" lang="fr-FR" sz="1800" b="0" i="0" u="none" strike="noStrike" cap="none" normalizeH="0" baseline="0" dirty="0" smtClean="0" bmk="">
                <a:ln>
                  <a:noFill/>
                </a:ln>
                <a:solidFill>
                  <a:schemeClr val="tx1"/>
                </a:solidFill>
                <a:effectLst/>
                <a:latin typeface="Arial" charset="0"/>
                <a:cs typeface="Arial" charset="0"/>
              </a:rPr>
              <a:t>ar exemple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sz="1800" b="0" i="0" u="none" strike="noStrike" cap="none" normalizeH="0" baseline="0" dirty="0" smtClean="0" bmk="">
                <a:ln>
                  <a:noFill/>
                </a:ln>
                <a:solidFill>
                  <a:schemeClr val="tx1"/>
                </a:solidFill>
                <a:effectLst/>
                <a:latin typeface="Arial" charset="0"/>
                <a:cs typeface="Arial" charset="0"/>
              </a:rPr>
              <a:t>la réussite économique des nations repose sur des procédures de fabrication fiables, afin d'assurer la qualité et la sécurité des produits.</a:t>
            </a:r>
            <a:br>
              <a:rPr kumimoji="0" lang="fr-FR" sz="1800" b="0" i="0" u="none" strike="noStrike" cap="none" normalizeH="0" baseline="0" dirty="0" smtClean="0" bmk="">
                <a:ln>
                  <a:noFill/>
                </a:ln>
                <a:solidFill>
                  <a:schemeClr val="tx1"/>
                </a:solidFill>
                <a:effectLst/>
                <a:latin typeface="Arial" charset="0"/>
                <a:cs typeface="Arial" charset="0"/>
              </a:rPr>
            </a:br>
            <a:endParaRPr kumimoji="0" lang="fr-FR" sz="1800" b="0" i="0" u="none" strike="noStrike" cap="none" normalizeH="0" baseline="0" dirty="0" smtClean="0" bmk="">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sz="1800" b="0" i="0" u="none" strike="noStrike" cap="none" normalizeH="0" baseline="0" dirty="0" smtClean="0" bmk="">
                <a:ln>
                  <a:noFill/>
                </a:ln>
                <a:solidFill>
                  <a:schemeClr val="tx1"/>
                </a:solidFill>
                <a:effectLst/>
                <a:latin typeface="Arial" charset="0"/>
                <a:cs typeface="Arial" charset="0"/>
              </a:rPr>
              <a:t>les systèmes de navigation par satellite et les liaisons horaires du temps international permettent de localiser des points avec exactitude ; ils sont indispensables au fonctionnement des réseaux informatiques mondiaux, et permettent aussi aux avions d'atterrir dans des conditions de faible visibilité.</a:t>
            </a:r>
            <a:br>
              <a:rPr kumimoji="0" lang="fr-FR" sz="1800" b="0" i="0" u="none" strike="noStrike" cap="none" normalizeH="0" baseline="0" dirty="0" smtClean="0" bmk="">
                <a:ln>
                  <a:noFill/>
                </a:ln>
                <a:solidFill>
                  <a:schemeClr val="tx1"/>
                </a:solidFill>
                <a:effectLst/>
                <a:latin typeface="Arial" charset="0"/>
                <a:cs typeface="Arial" charset="0"/>
              </a:rPr>
            </a:br>
            <a:endParaRPr kumimoji="0" lang="fr-FR" sz="1800" b="0" i="0" u="none" strike="noStrike" cap="none" normalizeH="0" baseline="0" dirty="0" smtClean="0" bmk="">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sz="1800" b="0" i="0" u="none" strike="noStrike" cap="none" normalizeH="0" baseline="0" dirty="0" smtClean="0" bmk="">
                <a:ln>
                  <a:noFill/>
                </a:ln>
                <a:solidFill>
                  <a:schemeClr val="tx1"/>
                </a:solidFill>
                <a:effectLst/>
                <a:latin typeface="Arial" charset="0"/>
                <a:cs typeface="Arial" charset="0"/>
              </a:rPr>
              <a:t>la santé humaine dépend de manière critique de la possibilité d'effectuer un diagnostic exact, mesurable, dans le domaine des soins et dans les laboratoires médicaux.</a:t>
            </a:r>
            <a:br>
              <a:rPr kumimoji="0" lang="fr-FR" sz="1800" b="0" i="0" u="none" strike="noStrike" cap="none" normalizeH="0" baseline="0" dirty="0" smtClean="0" bmk="">
                <a:ln>
                  <a:noFill/>
                </a:ln>
                <a:solidFill>
                  <a:schemeClr val="tx1"/>
                </a:solidFill>
                <a:effectLst/>
                <a:latin typeface="Arial" charset="0"/>
                <a:cs typeface="Arial" charset="0"/>
              </a:rPr>
            </a:br>
            <a:endParaRPr kumimoji="0" lang="fr-FR" sz="1800" b="0" i="0" u="none" strike="noStrike" cap="none" normalizeH="0" baseline="0" dirty="0" smtClean="0" bmk="">
              <a:ln>
                <a:noFill/>
              </a:ln>
              <a:solidFill>
                <a:schemeClr val="tx1"/>
              </a:solidFill>
              <a:effectLst/>
              <a:latin typeface="Arial" charset="0"/>
              <a:cs typeface="Arial"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ZoneTexte 15"/>
          <p:cNvSpPr txBox="1"/>
          <p:nvPr/>
        </p:nvSpPr>
        <p:spPr>
          <a:xfrm>
            <a:off x="5781181" y="6167045"/>
            <a:ext cx="3183307" cy="646331"/>
          </a:xfrm>
          <a:prstGeom prst="rect">
            <a:avLst/>
          </a:prstGeom>
          <a:noFill/>
        </p:spPr>
        <p:txBody>
          <a:bodyPr wrap="none" rtlCol="0">
            <a:spAutoFit/>
          </a:bodyPr>
          <a:lstStyle/>
          <a:p>
            <a:pPr algn="r"/>
            <a:r>
              <a:rPr lang="fr-FR" sz="1200" b="1" dirty="0" smtClean="0"/>
              <a:t>Semaine Nationale de la Qualité – SENAQ 2016</a:t>
            </a:r>
          </a:p>
          <a:p>
            <a:pPr algn="r"/>
            <a:r>
              <a:rPr lang="fr-FR" sz="1200" b="1" dirty="0" smtClean="0"/>
              <a:t>Forum – débat national du 21 au 23 Avril 2016</a:t>
            </a:r>
          </a:p>
          <a:p>
            <a:pPr algn="r"/>
            <a:r>
              <a:rPr lang="fr-FR" sz="1200" b="1" dirty="0" smtClean="0"/>
              <a:t>Maison </a:t>
            </a:r>
            <a:r>
              <a:rPr lang="fr-FR" sz="1200" b="1" smtClean="0"/>
              <a:t>du Parti </a:t>
            </a:r>
            <a:r>
              <a:rPr lang="fr-FR" sz="1200" b="1" dirty="0" smtClean="0"/>
              <a:t>de </a:t>
            </a:r>
            <a:r>
              <a:rPr lang="fr-FR" sz="1200" b="1" dirty="0" err="1" smtClean="0"/>
              <a:t>Bonanjo</a:t>
            </a:r>
            <a:r>
              <a:rPr lang="fr-FR" sz="1200" b="1" dirty="0" smtClean="0"/>
              <a:t> à Douala</a:t>
            </a:r>
            <a:r>
              <a:rPr lang="fr-FR" sz="1200" dirty="0" smtClean="0"/>
              <a:t>)</a:t>
            </a:r>
            <a:endParaRPr lang="fr-FR" sz="1200" dirty="0"/>
          </a:p>
        </p:txBody>
      </p:sp>
      <p:sp>
        <p:nvSpPr>
          <p:cNvPr id="10" name="ZoneTexte 9"/>
          <p:cNvSpPr txBox="1"/>
          <p:nvPr/>
        </p:nvSpPr>
        <p:spPr bwMode="auto">
          <a:xfrm>
            <a:off x="285720" y="1383159"/>
            <a:ext cx="8358246" cy="461665"/>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defTabSz="914400" rtl="0" eaLnBrk="1" fontAlgn="base" latinLnBrk="0" hangingPunct="1">
              <a:lnSpc>
                <a:spcPct val="100000"/>
              </a:lnSpc>
              <a:spcBef>
                <a:spcPct val="0"/>
              </a:spcBef>
              <a:spcAft>
                <a:spcPct val="0"/>
              </a:spcAft>
              <a:buClrTx/>
              <a:buSzTx/>
              <a:buFontTx/>
              <a:buNone/>
              <a:tabLst/>
            </a:pPr>
            <a:r>
              <a:rPr lang="fr-FR" sz="2400" dirty="0" smtClean="0">
                <a:latin typeface="Arial" pitchFamily="34" charset="0"/>
              </a:rPr>
              <a:t>2. Définition de la métrologie et différents type de métrologie</a:t>
            </a:r>
          </a:p>
        </p:txBody>
      </p:sp>
      <p:sp>
        <p:nvSpPr>
          <p:cNvPr id="12" name="Rectangle 3"/>
          <p:cNvSpPr>
            <a:spLocks noChangeArrowheads="1"/>
          </p:cNvSpPr>
          <p:nvPr/>
        </p:nvSpPr>
        <p:spPr bwMode="auto">
          <a:xfrm>
            <a:off x="357158" y="2143116"/>
            <a:ext cx="8429684"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800" b="0" i="0" u="none" strike="noStrike" cap="none" normalizeH="0" baseline="0" dirty="0" smtClean="0">
                <a:ln>
                  <a:noFill/>
                </a:ln>
                <a:solidFill>
                  <a:schemeClr val="tx1"/>
                </a:solidFill>
                <a:effectLst/>
                <a:latin typeface="Arial" charset="0"/>
                <a:cs typeface="Arial" charset="0"/>
              </a:rPr>
              <a:t>P</a:t>
            </a:r>
            <a:r>
              <a:rPr kumimoji="0" lang="fr-FR" sz="1800" b="0" i="0" u="none" strike="noStrike" cap="none" normalizeH="0" baseline="0" dirty="0" smtClean="0" bmk="">
                <a:ln>
                  <a:noFill/>
                </a:ln>
                <a:solidFill>
                  <a:schemeClr val="tx1"/>
                </a:solidFill>
                <a:effectLst/>
                <a:latin typeface="Arial" charset="0"/>
                <a:cs typeface="Arial" charset="0"/>
              </a:rPr>
              <a:t>ar exemple :</a:t>
            </a:r>
          </a:p>
          <a:p>
            <a:pPr marL="0" marR="0" lvl="0" indent="0" algn="l" defTabSz="914400" rtl="0" eaLnBrk="0" fontAlgn="base" latinLnBrk="0" hangingPunct="0">
              <a:lnSpc>
                <a:spcPct val="100000"/>
              </a:lnSpc>
              <a:spcBef>
                <a:spcPct val="0"/>
              </a:spcBef>
              <a:spcAft>
                <a:spcPct val="0"/>
              </a:spcAft>
              <a:buClrTx/>
              <a:buSzTx/>
              <a:tabLst/>
            </a:pPr>
            <a:endParaRPr kumimoji="0" lang="fr-FR" sz="1800" b="0" i="0" u="none" strike="noStrike" cap="none" normalizeH="0" baseline="0" dirty="0" smtClean="0" bmk="">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fr-FR" sz="1800" b="0" i="0" u="none" strike="noStrike" cap="none" normalizeH="0" baseline="0" dirty="0" smtClean="0" bmk="">
                <a:ln>
                  <a:noFill/>
                </a:ln>
                <a:solidFill>
                  <a:schemeClr val="tx1"/>
                </a:solidFill>
                <a:effectLst/>
                <a:latin typeface="Arial" charset="0"/>
                <a:cs typeface="Arial" charset="0"/>
              </a:rPr>
              <a:t>pour être acceptés, les produits manufacturés doivent, au moyen de mesures, apporter la preuve qu'ils sont conformes à des normes établies. Ces mesures doivent être acceptables dans le monde entier pour éviter les obstacles techniques au commerce (OTC). </a:t>
            </a:r>
          </a:p>
          <a:p>
            <a:pPr marL="0" marR="0" lvl="0" indent="0" algn="l" defTabSz="914400" rtl="0" eaLnBrk="0" fontAlgn="base" latinLnBrk="0" hangingPunct="0">
              <a:lnSpc>
                <a:spcPct val="100000"/>
              </a:lnSpc>
              <a:spcBef>
                <a:spcPct val="0"/>
              </a:spcBef>
              <a:spcAft>
                <a:spcPct val="0"/>
              </a:spcAft>
              <a:buClrTx/>
              <a:buSzTx/>
              <a:tabLst/>
            </a:pPr>
            <a:endParaRPr lang="fr-FR" dirty="0" smtClean="0" bmk="">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tabLst/>
            </a:pPr>
            <a:endParaRPr kumimoji="0" lang="fr-FR" sz="1800" b="0" i="0" u="none" strike="noStrike" cap="none" normalizeH="0" baseline="0" dirty="0" smtClean="0" bmk="">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tabLst/>
            </a:pPr>
            <a:endParaRPr kumimoji="0" lang="fr-FR" sz="1800" b="0" i="0" u="none" strike="noStrike" cap="none" normalizeH="0" baseline="0" dirty="0" smtClean="0" bmk="">
              <a:ln>
                <a:noFill/>
              </a:ln>
              <a:solidFill>
                <a:schemeClr val="tx1"/>
              </a:solidFill>
              <a:effectLst/>
              <a:latin typeface="Arial"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1800" b="0" i="0" u="none" strike="noStrike" cap="none" normalizeH="0" baseline="0" dirty="0" smtClean="0" bmk="">
                <a:ln>
                  <a:noFill/>
                </a:ln>
                <a:solidFill>
                  <a:schemeClr val="tx1"/>
                </a:solidFill>
                <a:effectLst/>
                <a:latin typeface="Arial" charset="0"/>
                <a:cs typeface="Arial" charset="0"/>
              </a:rPr>
              <a:t> </a:t>
            </a:r>
            <a:endParaRPr kumimoji="0" lang="fr-FR" sz="1800" b="0" i="0" u="none" strike="noStrike" cap="none" normalizeH="0" baseline="0" dirty="0" smtClean="0">
              <a:ln>
                <a:noFill/>
              </a:ln>
              <a:solidFill>
                <a:schemeClr val="tx1"/>
              </a:solidFill>
              <a:effectLst/>
              <a:latin typeface="Arial" charset="0"/>
              <a:cs typeface="Arial"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ZoneTexte 15"/>
          <p:cNvSpPr txBox="1"/>
          <p:nvPr/>
        </p:nvSpPr>
        <p:spPr>
          <a:xfrm>
            <a:off x="5781181" y="6167045"/>
            <a:ext cx="3183307" cy="646331"/>
          </a:xfrm>
          <a:prstGeom prst="rect">
            <a:avLst/>
          </a:prstGeom>
          <a:noFill/>
        </p:spPr>
        <p:txBody>
          <a:bodyPr wrap="none" rtlCol="0">
            <a:spAutoFit/>
          </a:bodyPr>
          <a:lstStyle/>
          <a:p>
            <a:pPr algn="r"/>
            <a:r>
              <a:rPr lang="fr-FR" sz="1200" b="1" dirty="0" smtClean="0"/>
              <a:t>Semaine Nationale de la Qualité – SENAQ 2016</a:t>
            </a:r>
          </a:p>
          <a:p>
            <a:pPr algn="r"/>
            <a:r>
              <a:rPr lang="fr-FR" sz="1200" b="1" dirty="0" smtClean="0"/>
              <a:t>Forum – débat national du 21 au 23 Avril 2016</a:t>
            </a:r>
          </a:p>
          <a:p>
            <a:pPr algn="r"/>
            <a:r>
              <a:rPr lang="fr-FR" sz="1200" b="1" dirty="0" smtClean="0"/>
              <a:t>Maison </a:t>
            </a:r>
            <a:r>
              <a:rPr lang="fr-FR" sz="1200" b="1" smtClean="0"/>
              <a:t>du Parti </a:t>
            </a:r>
            <a:r>
              <a:rPr lang="fr-FR" sz="1200" b="1" dirty="0" smtClean="0"/>
              <a:t>de </a:t>
            </a:r>
            <a:r>
              <a:rPr lang="fr-FR" sz="1200" b="1" dirty="0" err="1" smtClean="0"/>
              <a:t>Bonanjo</a:t>
            </a:r>
            <a:r>
              <a:rPr lang="fr-FR" sz="1200" b="1" dirty="0" smtClean="0"/>
              <a:t> à Douala</a:t>
            </a:r>
            <a:r>
              <a:rPr lang="fr-FR" sz="1200" dirty="0" smtClean="0"/>
              <a:t>)</a:t>
            </a:r>
            <a:endParaRPr lang="fr-FR" sz="1200" dirty="0"/>
          </a:p>
        </p:txBody>
      </p:sp>
      <p:sp>
        <p:nvSpPr>
          <p:cNvPr id="10" name="ZoneTexte 9"/>
          <p:cNvSpPr txBox="1"/>
          <p:nvPr/>
        </p:nvSpPr>
        <p:spPr bwMode="auto">
          <a:xfrm>
            <a:off x="285720" y="1311151"/>
            <a:ext cx="8358246" cy="461665"/>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vert="horz" wrap="square" lIns="91440" tIns="45720" rIns="91440" bIns="45720" numCol="1" rtlCol="0" anchor="t" anchorCtr="0" compatLnSpc="1">
            <a:prstTxWarp prst="textNoShape">
              <a:avLst/>
            </a:prstTxWarp>
            <a:spAutoFit/>
          </a:bodyPr>
          <a:lstStyle/>
          <a:p>
            <a:pPr marL="0" marR="0" indent="0" defTabSz="914400" rtl="0" eaLnBrk="1" fontAlgn="base" latinLnBrk="0" hangingPunct="1">
              <a:lnSpc>
                <a:spcPct val="100000"/>
              </a:lnSpc>
              <a:spcBef>
                <a:spcPct val="0"/>
              </a:spcBef>
              <a:spcAft>
                <a:spcPct val="0"/>
              </a:spcAft>
              <a:buClrTx/>
              <a:buSzTx/>
              <a:buFontTx/>
              <a:buNone/>
              <a:tabLst/>
            </a:pPr>
            <a:r>
              <a:rPr lang="fr-FR" sz="2400" dirty="0" smtClean="0">
                <a:latin typeface="Arial" pitchFamily="34" charset="0"/>
              </a:rPr>
              <a:t>2. Définition de la métrologie et différents type de métrologie</a:t>
            </a:r>
          </a:p>
        </p:txBody>
      </p:sp>
      <p:grpSp>
        <p:nvGrpSpPr>
          <p:cNvPr id="12" name="Groupe 209"/>
          <p:cNvGrpSpPr>
            <a:grpSpLocks/>
          </p:cNvGrpSpPr>
          <p:nvPr/>
        </p:nvGrpSpPr>
        <p:grpSpPr bwMode="auto">
          <a:xfrm>
            <a:off x="357158" y="2214554"/>
            <a:ext cx="2055812" cy="4233862"/>
            <a:chOff x="328613" y="1916113"/>
            <a:chExt cx="2055812" cy="4233862"/>
          </a:xfrm>
        </p:grpSpPr>
        <p:pic>
          <p:nvPicPr>
            <p:cNvPr id="14" name="Picture 7" descr="AG000824"/>
            <p:cNvPicPr>
              <a:picLocks noChangeAspect="1" noChangeArrowheads="1"/>
            </p:cNvPicPr>
            <p:nvPr/>
          </p:nvPicPr>
          <p:blipFill>
            <a:blip r:embed="rId2" cstate="print"/>
            <a:srcRect/>
            <a:stretch>
              <a:fillRect/>
            </a:stretch>
          </p:blipFill>
          <p:spPr bwMode="auto">
            <a:xfrm>
              <a:off x="1116013" y="5157788"/>
              <a:ext cx="1079500" cy="992187"/>
            </a:xfrm>
            <a:prstGeom prst="rect">
              <a:avLst/>
            </a:prstGeom>
            <a:noFill/>
            <a:ln w="9525">
              <a:noFill/>
              <a:miter lim="800000"/>
              <a:headEnd/>
              <a:tailEnd/>
            </a:ln>
          </p:spPr>
        </p:pic>
        <p:pic>
          <p:nvPicPr>
            <p:cNvPr id="18" name="Picture 6" descr="TOOL007"/>
            <p:cNvPicPr>
              <a:picLocks noChangeAspect="1" noChangeArrowheads="1"/>
            </p:cNvPicPr>
            <p:nvPr/>
          </p:nvPicPr>
          <p:blipFill>
            <a:blip r:embed="rId3" cstate="print"/>
            <a:srcRect/>
            <a:stretch>
              <a:fillRect/>
            </a:stretch>
          </p:blipFill>
          <p:spPr bwMode="auto">
            <a:xfrm>
              <a:off x="1619250" y="3644900"/>
              <a:ext cx="765175" cy="533400"/>
            </a:xfrm>
            <a:prstGeom prst="rect">
              <a:avLst/>
            </a:prstGeom>
            <a:noFill/>
            <a:ln w="9525">
              <a:noFill/>
              <a:miter lim="800000"/>
              <a:headEnd/>
              <a:tailEnd/>
            </a:ln>
          </p:spPr>
        </p:pic>
        <p:pic>
          <p:nvPicPr>
            <p:cNvPr id="20" name="Picture 8" descr="AG000814"/>
            <p:cNvPicPr>
              <a:picLocks noChangeAspect="1" noChangeArrowheads="1"/>
            </p:cNvPicPr>
            <p:nvPr/>
          </p:nvPicPr>
          <p:blipFill>
            <a:blip r:embed="rId4" cstate="print"/>
            <a:srcRect/>
            <a:stretch>
              <a:fillRect/>
            </a:stretch>
          </p:blipFill>
          <p:spPr bwMode="auto">
            <a:xfrm>
              <a:off x="328613" y="4324350"/>
              <a:ext cx="930275" cy="688975"/>
            </a:xfrm>
            <a:prstGeom prst="rect">
              <a:avLst/>
            </a:prstGeom>
            <a:noFill/>
            <a:ln w="9525">
              <a:noFill/>
              <a:miter lim="800000"/>
              <a:headEnd/>
              <a:tailEnd/>
            </a:ln>
          </p:spPr>
        </p:pic>
        <p:grpSp>
          <p:nvGrpSpPr>
            <p:cNvPr id="21" name="Group 8"/>
            <p:cNvGrpSpPr>
              <a:grpSpLocks/>
            </p:cNvGrpSpPr>
            <p:nvPr/>
          </p:nvGrpSpPr>
          <p:grpSpPr bwMode="auto">
            <a:xfrm>
              <a:off x="395259" y="1916117"/>
              <a:ext cx="1303333" cy="1514478"/>
              <a:chOff x="3821" y="1101"/>
              <a:chExt cx="654" cy="865"/>
            </a:xfrm>
          </p:grpSpPr>
          <p:sp>
            <p:nvSpPr>
              <p:cNvPr id="22" name="Freeform 9"/>
              <p:cNvSpPr>
                <a:spLocks/>
              </p:cNvSpPr>
              <p:nvPr/>
            </p:nvSpPr>
            <p:spPr bwMode="auto">
              <a:xfrm>
                <a:off x="4090" y="1101"/>
                <a:ext cx="44" cy="108"/>
              </a:xfrm>
              <a:custGeom>
                <a:avLst/>
                <a:gdLst>
                  <a:gd name="T0" fmla="*/ 11 w 44"/>
                  <a:gd name="T1" fmla="*/ 108 h 108"/>
                  <a:gd name="T2" fmla="*/ 0 w 44"/>
                  <a:gd name="T3" fmla="*/ 94 h 108"/>
                  <a:gd name="T4" fmla="*/ 2 w 44"/>
                  <a:gd name="T5" fmla="*/ 94 h 108"/>
                  <a:gd name="T6" fmla="*/ 7 w 44"/>
                  <a:gd name="T7" fmla="*/ 87 h 108"/>
                  <a:gd name="T8" fmla="*/ 9 w 44"/>
                  <a:gd name="T9" fmla="*/ 84 h 108"/>
                  <a:gd name="T10" fmla="*/ 9 w 44"/>
                  <a:gd name="T11" fmla="*/ 80 h 108"/>
                  <a:gd name="T12" fmla="*/ 11 w 44"/>
                  <a:gd name="T13" fmla="*/ 77 h 108"/>
                  <a:gd name="T14" fmla="*/ 14 w 44"/>
                  <a:gd name="T15" fmla="*/ 73 h 108"/>
                  <a:gd name="T16" fmla="*/ 14 w 44"/>
                  <a:gd name="T17" fmla="*/ 66 h 108"/>
                  <a:gd name="T18" fmla="*/ 14 w 44"/>
                  <a:gd name="T19" fmla="*/ 56 h 108"/>
                  <a:gd name="T20" fmla="*/ 16 w 44"/>
                  <a:gd name="T21" fmla="*/ 49 h 108"/>
                  <a:gd name="T22" fmla="*/ 16 w 44"/>
                  <a:gd name="T23" fmla="*/ 42 h 108"/>
                  <a:gd name="T24" fmla="*/ 16 w 44"/>
                  <a:gd name="T25" fmla="*/ 26 h 108"/>
                  <a:gd name="T26" fmla="*/ 14 w 44"/>
                  <a:gd name="T27" fmla="*/ 24 h 108"/>
                  <a:gd name="T28" fmla="*/ 11 w 44"/>
                  <a:gd name="T29" fmla="*/ 21 h 108"/>
                  <a:gd name="T30" fmla="*/ 9 w 44"/>
                  <a:gd name="T31" fmla="*/ 19 h 108"/>
                  <a:gd name="T32" fmla="*/ 9 w 44"/>
                  <a:gd name="T33" fmla="*/ 14 h 108"/>
                  <a:gd name="T34" fmla="*/ 9 w 44"/>
                  <a:gd name="T35" fmla="*/ 12 h 108"/>
                  <a:gd name="T36" fmla="*/ 9 w 44"/>
                  <a:gd name="T37" fmla="*/ 7 h 108"/>
                  <a:gd name="T38" fmla="*/ 14 w 44"/>
                  <a:gd name="T39" fmla="*/ 3 h 108"/>
                  <a:gd name="T40" fmla="*/ 18 w 44"/>
                  <a:gd name="T41" fmla="*/ 3 h 108"/>
                  <a:gd name="T42" fmla="*/ 21 w 44"/>
                  <a:gd name="T43" fmla="*/ 0 h 108"/>
                  <a:gd name="T44" fmla="*/ 23 w 44"/>
                  <a:gd name="T45" fmla="*/ 3 h 108"/>
                  <a:gd name="T46" fmla="*/ 28 w 44"/>
                  <a:gd name="T47" fmla="*/ 3 h 108"/>
                  <a:gd name="T48" fmla="*/ 30 w 44"/>
                  <a:gd name="T49" fmla="*/ 5 h 108"/>
                  <a:gd name="T50" fmla="*/ 32 w 44"/>
                  <a:gd name="T51" fmla="*/ 7 h 108"/>
                  <a:gd name="T52" fmla="*/ 32 w 44"/>
                  <a:gd name="T53" fmla="*/ 10 h 108"/>
                  <a:gd name="T54" fmla="*/ 35 w 44"/>
                  <a:gd name="T55" fmla="*/ 14 h 108"/>
                  <a:gd name="T56" fmla="*/ 32 w 44"/>
                  <a:gd name="T57" fmla="*/ 17 h 108"/>
                  <a:gd name="T58" fmla="*/ 32 w 44"/>
                  <a:gd name="T59" fmla="*/ 21 h 108"/>
                  <a:gd name="T60" fmla="*/ 28 w 44"/>
                  <a:gd name="T61" fmla="*/ 26 h 108"/>
                  <a:gd name="T62" fmla="*/ 28 w 44"/>
                  <a:gd name="T63" fmla="*/ 26 h 108"/>
                  <a:gd name="T64" fmla="*/ 28 w 44"/>
                  <a:gd name="T65" fmla="*/ 49 h 108"/>
                  <a:gd name="T66" fmla="*/ 28 w 44"/>
                  <a:gd name="T67" fmla="*/ 56 h 108"/>
                  <a:gd name="T68" fmla="*/ 28 w 44"/>
                  <a:gd name="T69" fmla="*/ 66 h 108"/>
                  <a:gd name="T70" fmla="*/ 30 w 44"/>
                  <a:gd name="T71" fmla="*/ 73 h 108"/>
                  <a:gd name="T72" fmla="*/ 32 w 44"/>
                  <a:gd name="T73" fmla="*/ 77 h 108"/>
                  <a:gd name="T74" fmla="*/ 32 w 44"/>
                  <a:gd name="T75" fmla="*/ 80 h 108"/>
                  <a:gd name="T76" fmla="*/ 35 w 44"/>
                  <a:gd name="T77" fmla="*/ 84 h 108"/>
                  <a:gd name="T78" fmla="*/ 39 w 44"/>
                  <a:gd name="T79" fmla="*/ 89 h 108"/>
                  <a:gd name="T80" fmla="*/ 44 w 44"/>
                  <a:gd name="T81" fmla="*/ 94 h 108"/>
                  <a:gd name="T82" fmla="*/ 32 w 44"/>
                  <a:gd name="T83" fmla="*/ 108 h 108"/>
                  <a:gd name="T84" fmla="*/ 11 w 44"/>
                  <a:gd name="T85" fmla="*/ 108 h 10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4"/>
                  <a:gd name="T130" fmla="*/ 0 h 108"/>
                  <a:gd name="T131" fmla="*/ 44 w 44"/>
                  <a:gd name="T132" fmla="*/ 108 h 10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4" h="108">
                    <a:moveTo>
                      <a:pt x="11" y="108"/>
                    </a:moveTo>
                    <a:lnTo>
                      <a:pt x="0" y="94"/>
                    </a:lnTo>
                    <a:lnTo>
                      <a:pt x="2" y="94"/>
                    </a:lnTo>
                    <a:lnTo>
                      <a:pt x="7" y="87"/>
                    </a:lnTo>
                    <a:lnTo>
                      <a:pt x="9" y="84"/>
                    </a:lnTo>
                    <a:lnTo>
                      <a:pt x="9" y="80"/>
                    </a:lnTo>
                    <a:lnTo>
                      <a:pt x="11" y="77"/>
                    </a:lnTo>
                    <a:lnTo>
                      <a:pt x="14" y="73"/>
                    </a:lnTo>
                    <a:lnTo>
                      <a:pt x="14" y="66"/>
                    </a:lnTo>
                    <a:lnTo>
                      <a:pt x="14" y="56"/>
                    </a:lnTo>
                    <a:lnTo>
                      <a:pt x="16" y="49"/>
                    </a:lnTo>
                    <a:lnTo>
                      <a:pt x="16" y="42"/>
                    </a:lnTo>
                    <a:lnTo>
                      <a:pt x="16" y="26"/>
                    </a:lnTo>
                    <a:lnTo>
                      <a:pt x="14" y="24"/>
                    </a:lnTo>
                    <a:lnTo>
                      <a:pt x="11" y="21"/>
                    </a:lnTo>
                    <a:lnTo>
                      <a:pt x="9" y="19"/>
                    </a:lnTo>
                    <a:lnTo>
                      <a:pt x="9" y="14"/>
                    </a:lnTo>
                    <a:lnTo>
                      <a:pt x="9" y="12"/>
                    </a:lnTo>
                    <a:lnTo>
                      <a:pt x="9" y="7"/>
                    </a:lnTo>
                    <a:lnTo>
                      <a:pt x="14" y="3"/>
                    </a:lnTo>
                    <a:lnTo>
                      <a:pt x="18" y="3"/>
                    </a:lnTo>
                    <a:lnTo>
                      <a:pt x="21" y="0"/>
                    </a:lnTo>
                    <a:lnTo>
                      <a:pt x="23" y="3"/>
                    </a:lnTo>
                    <a:lnTo>
                      <a:pt x="28" y="3"/>
                    </a:lnTo>
                    <a:lnTo>
                      <a:pt x="30" y="5"/>
                    </a:lnTo>
                    <a:lnTo>
                      <a:pt x="32" y="7"/>
                    </a:lnTo>
                    <a:lnTo>
                      <a:pt x="32" y="10"/>
                    </a:lnTo>
                    <a:lnTo>
                      <a:pt x="35" y="14"/>
                    </a:lnTo>
                    <a:lnTo>
                      <a:pt x="32" y="17"/>
                    </a:lnTo>
                    <a:lnTo>
                      <a:pt x="32" y="21"/>
                    </a:lnTo>
                    <a:lnTo>
                      <a:pt x="28" y="26"/>
                    </a:lnTo>
                    <a:lnTo>
                      <a:pt x="28" y="49"/>
                    </a:lnTo>
                    <a:lnTo>
                      <a:pt x="28" y="56"/>
                    </a:lnTo>
                    <a:lnTo>
                      <a:pt x="28" y="66"/>
                    </a:lnTo>
                    <a:lnTo>
                      <a:pt x="30" y="73"/>
                    </a:lnTo>
                    <a:lnTo>
                      <a:pt x="32" y="77"/>
                    </a:lnTo>
                    <a:lnTo>
                      <a:pt x="32" y="80"/>
                    </a:lnTo>
                    <a:lnTo>
                      <a:pt x="35" y="84"/>
                    </a:lnTo>
                    <a:lnTo>
                      <a:pt x="39" y="89"/>
                    </a:lnTo>
                    <a:lnTo>
                      <a:pt x="44" y="94"/>
                    </a:lnTo>
                    <a:lnTo>
                      <a:pt x="32" y="108"/>
                    </a:lnTo>
                    <a:lnTo>
                      <a:pt x="11" y="108"/>
                    </a:lnTo>
                    <a:close/>
                  </a:path>
                </a:pathLst>
              </a:custGeom>
              <a:solidFill>
                <a:srgbClr val="FFFF80"/>
              </a:solidFill>
              <a:ln w="0">
                <a:solidFill>
                  <a:srgbClr val="000000"/>
                </a:solidFill>
                <a:round/>
                <a:headEnd/>
                <a:tailEnd/>
              </a:ln>
            </p:spPr>
            <p:txBody>
              <a:bodyPr/>
              <a:lstStyle/>
              <a:p>
                <a:endParaRPr lang="fr-FR"/>
              </a:p>
            </p:txBody>
          </p:sp>
          <p:sp>
            <p:nvSpPr>
              <p:cNvPr id="23" name="Freeform 10"/>
              <p:cNvSpPr>
                <a:spLocks/>
              </p:cNvSpPr>
              <p:nvPr/>
            </p:nvSpPr>
            <p:spPr bwMode="auto">
              <a:xfrm>
                <a:off x="3938" y="1108"/>
                <a:ext cx="373" cy="234"/>
              </a:xfrm>
              <a:custGeom>
                <a:avLst/>
                <a:gdLst>
                  <a:gd name="T0" fmla="*/ 180 w 373"/>
                  <a:gd name="T1" fmla="*/ 119 h 234"/>
                  <a:gd name="T2" fmla="*/ 184 w 373"/>
                  <a:gd name="T3" fmla="*/ 122 h 234"/>
                  <a:gd name="T4" fmla="*/ 187 w 373"/>
                  <a:gd name="T5" fmla="*/ 124 h 234"/>
                  <a:gd name="T6" fmla="*/ 194 w 373"/>
                  <a:gd name="T7" fmla="*/ 119 h 234"/>
                  <a:gd name="T8" fmla="*/ 198 w 373"/>
                  <a:gd name="T9" fmla="*/ 115 h 234"/>
                  <a:gd name="T10" fmla="*/ 203 w 373"/>
                  <a:gd name="T11" fmla="*/ 105 h 234"/>
                  <a:gd name="T12" fmla="*/ 324 w 373"/>
                  <a:gd name="T13" fmla="*/ 35 h 234"/>
                  <a:gd name="T14" fmla="*/ 327 w 373"/>
                  <a:gd name="T15" fmla="*/ 24 h 234"/>
                  <a:gd name="T16" fmla="*/ 331 w 373"/>
                  <a:gd name="T17" fmla="*/ 14 h 234"/>
                  <a:gd name="T18" fmla="*/ 336 w 373"/>
                  <a:gd name="T19" fmla="*/ 12 h 234"/>
                  <a:gd name="T20" fmla="*/ 348 w 373"/>
                  <a:gd name="T21" fmla="*/ 10 h 234"/>
                  <a:gd name="T22" fmla="*/ 352 w 373"/>
                  <a:gd name="T23" fmla="*/ 14 h 234"/>
                  <a:gd name="T24" fmla="*/ 357 w 373"/>
                  <a:gd name="T25" fmla="*/ 12 h 234"/>
                  <a:gd name="T26" fmla="*/ 362 w 373"/>
                  <a:gd name="T27" fmla="*/ 5 h 234"/>
                  <a:gd name="T28" fmla="*/ 362 w 373"/>
                  <a:gd name="T29" fmla="*/ 0 h 234"/>
                  <a:gd name="T30" fmla="*/ 373 w 373"/>
                  <a:gd name="T31" fmla="*/ 3 h 234"/>
                  <a:gd name="T32" fmla="*/ 371 w 373"/>
                  <a:gd name="T33" fmla="*/ 12 h 234"/>
                  <a:gd name="T34" fmla="*/ 364 w 373"/>
                  <a:gd name="T35" fmla="*/ 21 h 234"/>
                  <a:gd name="T36" fmla="*/ 357 w 373"/>
                  <a:gd name="T37" fmla="*/ 24 h 234"/>
                  <a:gd name="T38" fmla="*/ 359 w 373"/>
                  <a:gd name="T39" fmla="*/ 33 h 234"/>
                  <a:gd name="T40" fmla="*/ 359 w 373"/>
                  <a:gd name="T41" fmla="*/ 45 h 234"/>
                  <a:gd name="T42" fmla="*/ 357 w 373"/>
                  <a:gd name="T43" fmla="*/ 54 h 234"/>
                  <a:gd name="T44" fmla="*/ 352 w 373"/>
                  <a:gd name="T45" fmla="*/ 61 h 234"/>
                  <a:gd name="T46" fmla="*/ 345 w 373"/>
                  <a:gd name="T47" fmla="*/ 63 h 234"/>
                  <a:gd name="T48" fmla="*/ 338 w 373"/>
                  <a:gd name="T49" fmla="*/ 63 h 234"/>
                  <a:gd name="T50" fmla="*/ 331 w 373"/>
                  <a:gd name="T51" fmla="*/ 59 h 234"/>
                  <a:gd name="T52" fmla="*/ 327 w 373"/>
                  <a:gd name="T53" fmla="*/ 52 h 234"/>
                  <a:gd name="T54" fmla="*/ 180 w 373"/>
                  <a:gd name="T55" fmla="*/ 143 h 234"/>
                  <a:gd name="T56" fmla="*/ 40 w 373"/>
                  <a:gd name="T57" fmla="*/ 203 h 234"/>
                  <a:gd name="T58" fmla="*/ 42 w 373"/>
                  <a:gd name="T59" fmla="*/ 217 h 234"/>
                  <a:gd name="T60" fmla="*/ 40 w 373"/>
                  <a:gd name="T61" fmla="*/ 224 h 234"/>
                  <a:gd name="T62" fmla="*/ 35 w 373"/>
                  <a:gd name="T63" fmla="*/ 231 h 234"/>
                  <a:gd name="T64" fmla="*/ 28 w 373"/>
                  <a:gd name="T65" fmla="*/ 234 h 234"/>
                  <a:gd name="T66" fmla="*/ 21 w 373"/>
                  <a:gd name="T67" fmla="*/ 234 h 234"/>
                  <a:gd name="T68" fmla="*/ 16 w 373"/>
                  <a:gd name="T69" fmla="*/ 227 h 234"/>
                  <a:gd name="T70" fmla="*/ 14 w 373"/>
                  <a:gd name="T71" fmla="*/ 220 h 234"/>
                  <a:gd name="T72" fmla="*/ 12 w 373"/>
                  <a:gd name="T73" fmla="*/ 210 h 234"/>
                  <a:gd name="T74" fmla="*/ 5 w 373"/>
                  <a:gd name="T75" fmla="*/ 203 h 234"/>
                  <a:gd name="T76" fmla="*/ 0 w 373"/>
                  <a:gd name="T77" fmla="*/ 194 h 234"/>
                  <a:gd name="T78" fmla="*/ 9 w 373"/>
                  <a:gd name="T79" fmla="*/ 189 h 234"/>
                  <a:gd name="T80" fmla="*/ 12 w 373"/>
                  <a:gd name="T81" fmla="*/ 196 h 234"/>
                  <a:gd name="T82" fmla="*/ 16 w 373"/>
                  <a:gd name="T83" fmla="*/ 196 h 234"/>
                  <a:gd name="T84" fmla="*/ 23 w 373"/>
                  <a:gd name="T85" fmla="*/ 192 h 234"/>
                  <a:gd name="T86" fmla="*/ 28 w 373"/>
                  <a:gd name="T87" fmla="*/ 192 h 234"/>
                  <a:gd name="T88" fmla="*/ 37 w 373"/>
                  <a:gd name="T89" fmla="*/ 196 h 234"/>
                  <a:gd name="T90" fmla="*/ 156 w 373"/>
                  <a:gd name="T91" fmla="*/ 110 h 234"/>
                  <a:gd name="T92" fmla="*/ 149 w 373"/>
                  <a:gd name="T93" fmla="*/ 115 h 234"/>
                  <a:gd name="T94" fmla="*/ 145 w 373"/>
                  <a:gd name="T95" fmla="*/ 124 h 234"/>
                  <a:gd name="T96" fmla="*/ 142 w 373"/>
                  <a:gd name="T97" fmla="*/ 136 h 234"/>
                  <a:gd name="T98" fmla="*/ 145 w 373"/>
                  <a:gd name="T99" fmla="*/ 140 h 234"/>
                  <a:gd name="T100" fmla="*/ 147 w 373"/>
                  <a:gd name="T101" fmla="*/ 143 h 234"/>
                  <a:gd name="T102" fmla="*/ 154 w 373"/>
                  <a:gd name="T103" fmla="*/ 140 h 234"/>
                  <a:gd name="T104" fmla="*/ 161 w 373"/>
                  <a:gd name="T105" fmla="*/ 133 h 234"/>
                  <a:gd name="T106" fmla="*/ 166 w 373"/>
                  <a:gd name="T107" fmla="*/ 124 h 234"/>
                  <a:gd name="T108" fmla="*/ 180 w 373"/>
                  <a:gd name="T109" fmla="*/ 101 h 23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73"/>
                  <a:gd name="T166" fmla="*/ 0 h 234"/>
                  <a:gd name="T167" fmla="*/ 373 w 373"/>
                  <a:gd name="T168" fmla="*/ 234 h 23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73" h="234">
                    <a:moveTo>
                      <a:pt x="180" y="101"/>
                    </a:moveTo>
                    <a:lnTo>
                      <a:pt x="180" y="119"/>
                    </a:lnTo>
                    <a:lnTo>
                      <a:pt x="182" y="119"/>
                    </a:lnTo>
                    <a:lnTo>
                      <a:pt x="184" y="122"/>
                    </a:lnTo>
                    <a:lnTo>
                      <a:pt x="184" y="124"/>
                    </a:lnTo>
                    <a:lnTo>
                      <a:pt x="187" y="124"/>
                    </a:lnTo>
                    <a:lnTo>
                      <a:pt x="189" y="122"/>
                    </a:lnTo>
                    <a:lnTo>
                      <a:pt x="194" y="119"/>
                    </a:lnTo>
                    <a:lnTo>
                      <a:pt x="196" y="117"/>
                    </a:lnTo>
                    <a:lnTo>
                      <a:pt x="198" y="115"/>
                    </a:lnTo>
                    <a:lnTo>
                      <a:pt x="201" y="110"/>
                    </a:lnTo>
                    <a:lnTo>
                      <a:pt x="203" y="105"/>
                    </a:lnTo>
                    <a:lnTo>
                      <a:pt x="203" y="87"/>
                    </a:lnTo>
                    <a:lnTo>
                      <a:pt x="324" y="35"/>
                    </a:lnTo>
                    <a:lnTo>
                      <a:pt x="324" y="28"/>
                    </a:lnTo>
                    <a:lnTo>
                      <a:pt x="327" y="24"/>
                    </a:lnTo>
                    <a:lnTo>
                      <a:pt x="329" y="19"/>
                    </a:lnTo>
                    <a:lnTo>
                      <a:pt x="331" y="14"/>
                    </a:lnTo>
                    <a:lnTo>
                      <a:pt x="334" y="12"/>
                    </a:lnTo>
                    <a:lnTo>
                      <a:pt x="336" y="12"/>
                    </a:lnTo>
                    <a:lnTo>
                      <a:pt x="341" y="10"/>
                    </a:lnTo>
                    <a:lnTo>
                      <a:pt x="348" y="10"/>
                    </a:lnTo>
                    <a:lnTo>
                      <a:pt x="350" y="12"/>
                    </a:lnTo>
                    <a:lnTo>
                      <a:pt x="352" y="14"/>
                    </a:lnTo>
                    <a:lnTo>
                      <a:pt x="355" y="12"/>
                    </a:lnTo>
                    <a:lnTo>
                      <a:pt x="357" y="12"/>
                    </a:lnTo>
                    <a:lnTo>
                      <a:pt x="362" y="7"/>
                    </a:lnTo>
                    <a:lnTo>
                      <a:pt x="362" y="5"/>
                    </a:lnTo>
                    <a:lnTo>
                      <a:pt x="362" y="3"/>
                    </a:lnTo>
                    <a:lnTo>
                      <a:pt x="362" y="0"/>
                    </a:lnTo>
                    <a:lnTo>
                      <a:pt x="373" y="0"/>
                    </a:lnTo>
                    <a:lnTo>
                      <a:pt x="373" y="3"/>
                    </a:lnTo>
                    <a:lnTo>
                      <a:pt x="373" y="7"/>
                    </a:lnTo>
                    <a:lnTo>
                      <a:pt x="371" y="12"/>
                    </a:lnTo>
                    <a:lnTo>
                      <a:pt x="369" y="17"/>
                    </a:lnTo>
                    <a:lnTo>
                      <a:pt x="364" y="21"/>
                    </a:lnTo>
                    <a:lnTo>
                      <a:pt x="359" y="24"/>
                    </a:lnTo>
                    <a:lnTo>
                      <a:pt x="357" y="24"/>
                    </a:lnTo>
                    <a:lnTo>
                      <a:pt x="359" y="28"/>
                    </a:lnTo>
                    <a:lnTo>
                      <a:pt x="359" y="33"/>
                    </a:lnTo>
                    <a:lnTo>
                      <a:pt x="359" y="40"/>
                    </a:lnTo>
                    <a:lnTo>
                      <a:pt x="359" y="45"/>
                    </a:lnTo>
                    <a:lnTo>
                      <a:pt x="357" y="49"/>
                    </a:lnTo>
                    <a:lnTo>
                      <a:pt x="357" y="54"/>
                    </a:lnTo>
                    <a:lnTo>
                      <a:pt x="355" y="59"/>
                    </a:lnTo>
                    <a:lnTo>
                      <a:pt x="352" y="61"/>
                    </a:lnTo>
                    <a:lnTo>
                      <a:pt x="348" y="63"/>
                    </a:lnTo>
                    <a:lnTo>
                      <a:pt x="345" y="63"/>
                    </a:lnTo>
                    <a:lnTo>
                      <a:pt x="341" y="66"/>
                    </a:lnTo>
                    <a:lnTo>
                      <a:pt x="338" y="63"/>
                    </a:lnTo>
                    <a:lnTo>
                      <a:pt x="334" y="61"/>
                    </a:lnTo>
                    <a:lnTo>
                      <a:pt x="331" y="59"/>
                    </a:lnTo>
                    <a:lnTo>
                      <a:pt x="329" y="56"/>
                    </a:lnTo>
                    <a:lnTo>
                      <a:pt x="327" y="52"/>
                    </a:lnTo>
                    <a:lnTo>
                      <a:pt x="324" y="47"/>
                    </a:lnTo>
                    <a:lnTo>
                      <a:pt x="180" y="143"/>
                    </a:lnTo>
                    <a:lnTo>
                      <a:pt x="166" y="150"/>
                    </a:lnTo>
                    <a:lnTo>
                      <a:pt x="40" y="203"/>
                    </a:lnTo>
                    <a:lnTo>
                      <a:pt x="42" y="208"/>
                    </a:lnTo>
                    <a:lnTo>
                      <a:pt x="42" y="217"/>
                    </a:lnTo>
                    <a:lnTo>
                      <a:pt x="42" y="222"/>
                    </a:lnTo>
                    <a:lnTo>
                      <a:pt x="40" y="224"/>
                    </a:lnTo>
                    <a:lnTo>
                      <a:pt x="37" y="229"/>
                    </a:lnTo>
                    <a:lnTo>
                      <a:pt x="35" y="231"/>
                    </a:lnTo>
                    <a:lnTo>
                      <a:pt x="33" y="234"/>
                    </a:lnTo>
                    <a:lnTo>
                      <a:pt x="28" y="234"/>
                    </a:lnTo>
                    <a:lnTo>
                      <a:pt x="23" y="234"/>
                    </a:lnTo>
                    <a:lnTo>
                      <a:pt x="21" y="234"/>
                    </a:lnTo>
                    <a:lnTo>
                      <a:pt x="19" y="231"/>
                    </a:lnTo>
                    <a:lnTo>
                      <a:pt x="16" y="227"/>
                    </a:lnTo>
                    <a:lnTo>
                      <a:pt x="14" y="224"/>
                    </a:lnTo>
                    <a:lnTo>
                      <a:pt x="14" y="220"/>
                    </a:lnTo>
                    <a:lnTo>
                      <a:pt x="12" y="215"/>
                    </a:lnTo>
                    <a:lnTo>
                      <a:pt x="12" y="210"/>
                    </a:lnTo>
                    <a:lnTo>
                      <a:pt x="9" y="208"/>
                    </a:lnTo>
                    <a:lnTo>
                      <a:pt x="5" y="203"/>
                    </a:lnTo>
                    <a:lnTo>
                      <a:pt x="2" y="199"/>
                    </a:lnTo>
                    <a:lnTo>
                      <a:pt x="0" y="194"/>
                    </a:lnTo>
                    <a:lnTo>
                      <a:pt x="0" y="189"/>
                    </a:lnTo>
                    <a:lnTo>
                      <a:pt x="9" y="189"/>
                    </a:lnTo>
                    <a:lnTo>
                      <a:pt x="9" y="194"/>
                    </a:lnTo>
                    <a:lnTo>
                      <a:pt x="12" y="196"/>
                    </a:lnTo>
                    <a:lnTo>
                      <a:pt x="16" y="199"/>
                    </a:lnTo>
                    <a:lnTo>
                      <a:pt x="16" y="196"/>
                    </a:lnTo>
                    <a:lnTo>
                      <a:pt x="19" y="194"/>
                    </a:lnTo>
                    <a:lnTo>
                      <a:pt x="23" y="192"/>
                    </a:lnTo>
                    <a:lnTo>
                      <a:pt x="26" y="192"/>
                    </a:lnTo>
                    <a:lnTo>
                      <a:pt x="28" y="192"/>
                    </a:lnTo>
                    <a:lnTo>
                      <a:pt x="33" y="192"/>
                    </a:lnTo>
                    <a:lnTo>
                      <a:pt x="37" y="196"/>
                    </a:lnTo>
                    <a:lnTo>
                      <a:pt x="140" y="112"/>
                    </a:lnTo>
                    <a:lnTo>
                      <a:pt x="156" y="110"/>
                    </a:lnTo>
                    <a:lnTo>
                      <a:pt x="152" y="112"/>
                    </a:lnTo>
                    <a:lnTo>
                      <a:pt x="149" y="115"/>
                    </a:lnTo>
                    <a:lnTo>
                      <a:pt x="147" y="119"/>
                    </a:lnTo>
                    <a:lnTo>
                      <a:pt x="145" y="124"/>
                    </a:lnTo>
                    <a:lnTo>
                      <a:pt x="142" y="129"/>
                    </a:lnTo>
                    <a:lnTo>
                      <a:pt x="142" y="136"/>
                    </a:lnTo>
                    <a:lnTo>
                      <a:pt x="142" y="138"/>
                    </a:lnTo>
                    <a:lnTo>
                      <a:pt x="145" y="140"/>
                    </a:lnTo>
                    <a:lnTo>
                      <a:pt x="145" y="143"/>
                    </a:lnTo>
                    <a:lnTo>
                      <a:pt x="147" y="143"/>
                    </a:lnTo>
                    <a:lnTo>
                      <a:pt x="152" y="143"/>
                    </a:lnTo>
                    <a:lnTo>
                      <a:pt x="154" y="140"/>
                    </a:lnTo>
                    <a:lnTo>
                      <a:pt x="159" y="138"/>
                    </a:lnTo>
                    <a:lnTo>
                      <a:pt x="161" y="133"/>
                    </a:lnTo>
                    <a:lnTo>
                      <a:pt x="163" y="129"/>
                    </a:lnTo>
                    <a:lnTo>
                      <a:pt x="166" y="124"/>
                    </a:lnTo>
                    <a:lnTo>
                      <a:pt x="166" y="101"/>
                    </a:lnTo>
                    <a:lnTo>
                      <a:pt x="180" y="101"/>
                    </a:lnTo>
                    <a:close/>
                  </a:path>
                </a:pathLst>
              </a:custGeom>
              <a:solidFill>
                <a:srgbClr val="FFFF80"/>
              </a:solidFill>
              <a:ln w="0">
                <a:solidFill>
                  <a:srgbClr val="000000"/>
                </a:solidFill>
                <a:round/>
                <a:headEnd/>
                <a:tailEnd/>
              </a:ln>
            </p:spPr>
            <p:txBody>
              <a:bodyPr/>
              <a:lstStyle/>
              <a:p>
                <a:endParaRPr lang="fr-FR"/>
              </a:p>
            </p:txBody>
          </p:sp>
          <p:sp>
            <p:nvSpPr>
              <p:cNvPr id="24" name="Freeform 11"/>
              <p:cNvSpPr>
                <a:spLocks/>
              </p:cNvSpPr>
              <p:nvPr/>
            </p:nvSpPr>
            <p:spPr bwMode="auto">
              <a:xfrm>
                <a:off x="3957" y="1316"/>
                <a:ext cx="11" cy="14"/>
              </a:xfrm>
              <a:custGeom>
                <a:avLst/>
                <a:gdLst>
                  <a:gd name="T0" fmla="*/ 0 w 11"/>
                  <a:gd name="T1" fmla="*/ 12 h 14"/>
                  <a:gd name="T2" fmla="*/ 0 w 11"/>
                  <a:gd name="T3" fmla="*/ 5 h 14"/>
                  <a:gd name="T4" fmla="*/ 2 w 11"/>
                  <a:gd name="T5" fmla="*/ 5 h 14"/>
                  <a:gd name="T6" fmla="*/ 4 w 11"/>
                  <a:gd name="T7" fmla="*/ 5 h 14"/>
                  <a:gd name="T8" fmla="*/ 4 w 11"/>
                  <a:gd name="T9" fmla="*/ 5 h 14"/>
                  <a:gd name="T10" fmla="*/ 7 w 11"/>
                  <a:gd name="T11" fmla="*/ 5 h 14"/>
                  <a:gd name="T12" fmla="*/ 9 w 11"/>
                  <a:gd name="T13" fmla="*/ 2 h 14"/>
                  <a:gd name="T14" fmla="*/ 9 w 11"/>
                  <a:gd name="T15" fmla="*/ 2 h 14"/>
                  <a:gd name="T16" fmla="*/ 11 w 11"/>
                  <a:gd name="T17" fmla="*/ 2 h 14"/>
                  <a:gd name="T18" fmla="*/ 11 w 11"/>
                  <a:gd name="T19" fmla="*/ 0 h 14"/>
                  <a:gd name="T20" fmla="*/ 11 w 11"/>
                  <a:gd name="T21" fmla="*/ 14 h 14"/>
                  <a:gd name="T22" fmla="*/ 11 w 11"/>
                  <a:gd name="T23" fmla="*/ 12 h 14"/>
                  <a:gd name="T24" fmla="*/ 9 w 11"/>
                  <a:gd name="T25" fmla="*/ 12 h 14"/>
                  <a:gd name="T26" fmla="*/ 7 w 11"/>
                  <a:gd name="T27" fmla="*/ 9 h 14"/>
                  <a:gd name="T28" fmla="*/ 4 w 11"/>
                  <a:gd name="T29" fmla="*/ 9 h 14"/>
                  <a:gd name="T30" fmla="*/ 2 w 11"/>
                  <a:gd name="T31" fmla="*/ 12 h 14"/>
                  <a:gd name="T32" fmla="*/ 0 w 11"/>
                  <a:gd name="T33" fmla="*/ 12 h 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
                  <a:gd name="T52" fmla="*/ 0 h 14"/>
                  <a:gd name="T53" fmla="*/ 11 w 11"/>
                  <a:gd name="T54" fmla="*/ 14 h 1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 h="14">
                    <a:moveTo>
                      <a:pt x="0" y="12"/>
                    </a:moveTo>
                    <a:lnTo>
                      <a:pt x="0" y="5"/>
                    </a:lnTo>
                    <a:lnTo>
                      <a:pt x="2" y="5"/>
                    </a:lnTo>
                    <a:lnTo>
                      <a:pt x="4" y="5"/>
                    </a:lnTo>
                    <a:lnTo>
                      <a:pt x="7" y="5"/>
                    </a:lnTo>
                    <a:lnTo>
                      <a:pt x="9" y="2"/>
                    </a:lnTo>
                    <a:lnTo>
                      <a:pt x="11" y="2"/>
                    </a:lnTo>
                    <a:lnTo>
                      <a:pt x="11" y="0"/>
                    </a:lnTo>
                    <a:lnTo>
                      <a:pt x="11" y="14"/>
                    </a:lnTo>
                    <a:lnTo>
                      <a:pt x="11" y="12"/>
                    </a:lnTo>
                    <a:lnTo>
                      <a:pt x="9" y="12"/>
                    </a:lnTo>
                    <a:lnTo>
                      <a:pt x="7" y="9"/>
                    </a:lnTo>
                    <a:lnTo>
                      <a:pt x="4" y="9"/>
                    </a:lnTo>
                    <a:lnTo>
                      <a:pt x="2" y="12"/>
                    </a:lnTo>
                    <a:lnTo>
                      <a:pt x="0" y="12"/>
                    </a:lnTo>
                    <a:close/>
                  </a:path>
                </a:pathLst>
              </a:custGeom>
              <a:solidFill>
                <a:srgbClr val="FFFF80"/>
              </a:solidFill>
              <a:ln w="0">
                <a:solidFill>
                  <a:srgbClr val="000000"/>
                </a:solidFill>
                <a:round/>
                <a:headEnd/>
                <a:tailEnd/>
              </a:ln>
            </p:spPr>
            <p:txBody>
              <a:bodyPr/>
              <a:lstStyle/>
              <a:p>
                <a:endParaRPr lang="fr-FR"/>
              </a:p>
            </p:txBody>
          </p:sp>
          <p:sp>
            <p:nvSpPr>
              <p:cNvPr id="25" name="Freeform 12"/>
              <p:cNvSpPr>
                <a:spLocks/>
              </p:cNvSpPr>
              <p:nvPr/>
            </p:nvSpPr>
            <p:spPr bwMode="auto">
              <a:xfrm>
                <a:off x="4269" y="1139"/>
                <a:ext cx="21" cy="21"/>
              </a:xfrm>
              <a:custGeom>
                <a:avLst/>
                <a:gdLst>
                  <a:gd name="T0" fmla="*/ 3 w 21"/>
                  <a:gd name="T1" fmla="*/ 9 h 21"/>
                  <a:gd name="T2" fmla="*/ 0 w 21"/>
                  <a:gd name="T3" fmla="*/ 11 h 21"/>
                  <a:gd name="T4" fmla="*/ 0 w 21"/>
                  <a:gd name="T5" fmla="*/ 11 h 21"/>
                  <a:gd name="T6" fmla="*/ 3 w 21"/>
                  <a:gd name="T7" fmla="*/ 14 h 21"/>
                  <a:gd name="T8" fmla="*/ 3 w 21"/>
                  <a:gd name="T9" fmla="*/ 16 h 21"/>
                  <a:gd name="T10" fmla="*/ 3 w 21"/>
                  <a:gd name="T11" fmla="*/ 18 h 21"/>
                  <a:gd name="T12" fmla="*/ 3 w 21"/>
                  <a:gd name="T13" fmla="*/ 18 h 21"/>
                  <a:gd name="T14" fmla="*/ 5 w 21"/>
                  <a:gd name="T15" fmla="*/ 16 h 21"/>
                  <a:gd name="T16" fmla="*/ 12 w 21"/>
                  <a:gd name="T17" fmla="*/ 16 h 21"/>
                  <a:gd name="T18" fmla="*/ 17 w 21"/>
                  <a:gd name="T19" fmla="*/ 18 h 21"/>
                  <a:gd name="T20" fmla="*/ 17 w 21"/>
                  <a:gd name="T21" fmla="*/ 21 h 21"/>
                  <a:gd name="T22" fmla="*/ 17 w 21"/>
                  <a:gd name="T23" fmla="*/ 18 h 21"/>
                  <a:gd name="T24" fmla="*/ 19 w 21"/>
                  <a:gd name="T25" fmla="*/ 16 h 21"/>
                  <a:gd name="T26" fmla="*/ 19 w 21"/>
                  <a:gd name="T27" fmla="*/ 14 h 21"/>
                  <a:gd name="T28" fmla="*/ 21 w 21"/>
                  <a:gd name="T29" fmla="*/ 11 h 21"/>
                  <a:gd name="T30" fmla="*/ 21 w 21"/>
                  <a:gd name="T31" fmla="*/ 4 h 21"/>
                  <a:gd name="T32" fmla="*/ 19 w 21"/>
                  <a:gd name="T33" fmla="*/ 2 h 21"/>
                  <a:gd name="T34" fmla="*/ 19 w 21"/>
                  <a:gd name="T35" fmla="*/ 0 h 21"/>
                  <a:gd name="T36" fmla="*/ 19 w 21"/>
                  <a:gd name="T37" fmla="*/ 0 h 21"/>
                  <a:gd name="T38" fmla="*/ 3 w 21"/>
                  <a:gd name="T39" fmla="*/ 9 h 2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1"/>
                  <a:gd name="T61" fmla="*/ 0 h 21"/>
                  <a:gd name="T62" fmla="*/ 21 w 21"/>
                  <a:gd name="T63" fmla="*/ 21 h 2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1" h="21">
                    <a:moveTo>
                      <a:pt x="3" y="9"/>
                    </a:moveTo>
                    <a:lnTo>
                      <a:pt x="0" y="11"/>
                    </a:lnTo>
                    <a:lnTo>
                      <a:pt x="3" y="14"/>
                    </a:lnTo>
                    <a:lnTo>
                      <a:pt x="3" y="16"/>
                    </a:lnTo>
                    <a:lnTo>
                      <a:pt x="3" y="18"/>
                    </a:lnTo>
                    <a:lnTo>
                      <a:pt x="5" y="16"/>
                    </a:lnTo>
                    <a:lnTo>
                      <a:pt x="12" y="16"/>
                    </a:lnTo>
                    <a:lnTo>
                      <a:pt x="17" y="18"/>
                    </a:lnTo>
                    <a:lnTo>
                      <a:pt x="17" y="21"/>
                    </a:lnTo>
                    <a:lnTo>
                      <a:pt x="17" y="18"/>
                    </a:lnTo>
                    <a:lnTo>
                      <a:pt x="19" y="16"/>
                    </a:lnTo>
                    <a:lnTo>
                      <a:pt x="19" y="14"/>
                    </a:lnTo>
                    <a:lnTo>
                      <a:pt x="21" y="11"/>
                    </a:lnTo>
                    <a:lnTo>
                      <a:pt x="21" y="4"/>
                    </a:lnTo>
                    <a:lnTo>
                      <a:pt x="19" y="2"/>
                    </a:lnTo>
                    <a:lnTo>
                      <a:pt x="19" y="0"/>
                    </a:lnTo>
                    <a:lnTo>
                      <a:pt x="3" y="9"/>
                    </a:lnTo>
                    <a:close/>
                  </a:path>
                </a:pathLst>
              </a:custGeom>
              <a:solidFill>
                <a:srgbClr val="FFFF80"/>
              </a:solidFill>
              <a:ln w="0">
                <a:solidFill>
                  <a:srgbClr val="000000"/>
                </a:solidFill>
                <a:round/>
                <a:headEnd/>
                <a:tailEnd/>
              </a:ln>
            </p:spPr>
            <p:txBody>
              <a:bodyPr/>
              <a:lstStyle/>
              <a:p>
                <a:endParaRPr lang="fr-FR"/>
              </a:p>
            </p:txBody>
          </p:sp>
          <p:sp>
            <p:nvSpPr>
              <p:cNvPr id="26" name="Freeform 13"/>
              <p:cNvSpPr>
                <a:spLocks/>
              </p:cNvSpPr>
              <p:nvPr/>
            </p:nvSpPr>
            <p:spPr bwMode="auto">
              <a:xfrm>
                <a:off x="4076" y="1251"/>
                <a:ext cx="65" cy="215"/>
              </a:xfrm>
              <a:custGeom>
                <a:avLst/>
                <a:gdLst>
                  <a:gd name="T0" fmla="*/ 44 w 65"/>
                  <a:gd name="T1" fmla="*/ 215 h 215"/>
                  <a:gd name="T2" fmla="*/ 44 w 65"/>
                  <a:gd name="T3" fmla="*/ 91 h 215"/>
                  <a:gd name="T4" fmla="*/ 49 w 65"/>
                  <a:gd name="T5" fmla="*/ 86 h 215"/>
                  <a:gd name="T6" fmla="*/ 51 w 65"/>
                  <a:gd name="T7" fmla="*/ 84 h 215"/>
                  <a:gd name="T8" fmla="*/ 53 w 65"/>
                  <a:gd name="T9" fmla="*/ 81 h 215"/>
                  <a:gd name="T10" fmla="*/ 56 w 65"/>
                  <a:gd name="T11" fmla="*/ 74 h 215"/>
                  <a:gd name="T12" fmla="*/ 56 w 65"/>
                  <a:gd name="T13" fmla="*/ 58 h 215"/>
                  <a:gd name="T14" fmla="*/ 60 w 65"/>
                  <a:gd name="T15" fmla="*/ 56 h 215"/>
                  <a:gd name="T16" fmla="*/ 63 w 65"/>
                  <a:gd name="T17" fmla="*/ 53 h 215"/>
                  <a:gd name="T18" fmla="*/ 65 w 65"/>
                  <a:gd name="T19" fmla="*/ 51 h 215"/>
                  <a:gd name="T20" fmla="*/ 65 w 65"/>
                  <a:gd name="T21" fmla="*/ 46 h 215"/>
                  <a:gd name="T22" fmla="*/ 63 w 65"/>
                  <a:gd name="T23" fmla="*/ 42 h 215"/>
                  <a:gd name="T24" fmla="*/ 60 w 65"/>
                  <a:gd name="T25" fmla="*/ 42 h 215"/>
                  <a:gd name="T26" fmla="*/ 56 w 65"/>
                  <a:gd name="T27" fmla="*/ 39 h 215"/>
                  <a:gd name="T28" fmla="*/ 56 w 65"/>
                  <a:gd name="T29" fmla="*/ 25 h 215"/>
                  <a:gd name="T30" fmla="*/ 53 w 65"/>
                  <a:gd name="T31" fmla="*/ 21 h 215"/>
                  <a:gd name="T32" fmla="*/ 49 w 65"/>
                  <a:gd name="T33" fmla="*/ 16 h 215"/>
                  <a:gd name="T34" fmla="*/ 42 w 65"/>
                  <a:gd name="T35" fmla="*/ 16 h 215"/>
                  <a:gd name="T36" fmla="*/ 42 w 65"/>
                  <a:gd name="T37" fmla="*/ 0 h 215"/>
                  <a:gd name="T38" fmla="*/ 28 w 65"/>
                  <a:gd name="T39" fmla="*/ 7 h 215"/>
                  <a:gd name="T40" fmla="*/ 28 w 65"/>
                  <a:gd name="T41" fmla="*/ 16 h 215"/>
                  <a:gd name="T42" fmla="*/ 28 w 65"/>
                  <a:gd name="T43" fmla="*/ 14 h 215"/>
                  <a:gd name="T44" fmla="*/ 25 w 65"/>
                  <a:gd name="T45" fmla="*/ 14 h 215"/>
                  <a:gd name="T46" fmla="*/ 23 w 65"/>
                  <a:gd name="T47" fmla="*/ 16 h 215"/>
                  <a:gd name="T48" fmla="*/ 21 w 65"/>
                  <a:gd name="T49" fmla="*/ 16 h 215"/>
                  <a:gd name="T50" fmla="*/ 18 w 65"/>
                  <a:gd name="T51" fmla="*/ 18 h 215"/>
                  <a:gd name="T52" fmla="*/ 16 w 65"/>
                  <a:gd name="T53" fmla="*/ 21 h 215"/>
                  <a:gd name="T54" fmla="*/ 14 w 65"/>
                  <a:gd name="T55" fmla="*/ 25 h 215"/>
                  <a:gd name="T56" fmla="*/ 14 w 65"/>
                  <a:gd name="T57" fmla="*/ 30 h 215"/>
                  <a:gd name="T58" fmla="*/ 14 w 65"/>
                  <a:gd name="T59" fmla="*/ 32 h 215"/>
                  <a:gd name="T60" fmla="*/ 11 w 65"/>
                  <a:gd name="T61" fmla="*/ 37 h 215"/>
                  <a:gd name="T62" fmla="*/ 11 w 65"/>
                  <a:gd name="T63" fmla="*/ 39 h 215"/>
                  <a:gd name="T64" fmla="*/ 7 w 65"/>
                  <a:gd name="T65" fmla="*/ 39 h 215"/>
                  <a:gd name="T66" fmla="*/ 4 w 65"/>
                  <a:gd name="T67" fmla="*/ 39 h 215"/>
                  <a:gd name="T68" fmla="*/ 2 w 65"/>
                  <a:gd name="T69" fmla="*/ 42 h 215"/>
                  <a:gd name="T70" fmla="*/ 0 w 65"/>
                  <a:gd name="T71" fmla="*/ 44 h 215"/>
                  <a:gd name="T72" fmla="*/ 0 w 65"/>
                  <a:gd name="T73" fmla="*/ 46 h 215"/>
                  <a:gd name="T74" fmla="*/ 0 w 65"/>
                  <a:gd name="T75" fmla="*/ 51 h 215"/>
                  <a:gd name="T76" fmla="*/ 0 w 65"/>
                  <a:gd name="T77" fmla="*/ 53 h 215"/>
                  <a:gd name="T78" fmla="*/ 4 w 65"/>
                  <a:gd name="T79" fmla="*/ 58 h 215"/>
                  <a:gd name="T80" fmla="*/ 7 w 65"/>
                  <a:gd name="T81" fmla="*/ 58 h 215"/>
                  <a:gd name="T82" fmla="*/ 9 w 65"/>
                  <a:gd name="T83" fmla="*/ 60 h 215"/>
                  <a:gd name="T84" fmla="*/ 9 w 65"/>
                  <a:gd name="T85" fmla="*/ 60 h 215"/>
                  <a:gd name="T86" fmla="*/ 11 w 65"/>
                  <a:gd name="T87" fmla="*/ 58 h 215"/>
                  <a:gd name="T88" fmla="*/ 11 w 65"/>
                  <a:gd name="T89" fmla="*/ 63 h 215"/>
                  <a:gd name="T90" fmla="*/ 14 w 65"/>
                  <a:gd name="T91" fmla="*/ 67 h 215"/>
                  <a:gd name="T92" fmla="*/ 14 w 65"/>
                  <a:gd name="T93" fmla="*/ 72 h 215"/>
                  <a:gd name="T94" fmla="*/ 14 w 65"/>
                  <a:gd name="T95" fmla="*/ 77 h 215"/>
                  <a:gd name="T96" fmla="*/ 16 w 65"/>
                  <a:gd name="T97" fmla="*/ 79 h 215"/>
                  <a:gd name="T98" fmla="*/ 16 w 65"/>
                  <a:gd name="T99" fmla="*/ 81 h 215"/>
                  <a:gd name="T100" fmla="*/ 23 w 65"/>
                  <a:gd name="T101" fmla="*/ 86 h 215"/>
                  <a:gd name="T102" fmla="*/ 25 w 65"/>
                  <a:gd name="T103" fmla="*/ 88 h 215"/>
                  <a:gd name="T104" fmla="*/ 28 w 65"/>
                  <a:gd name="T105" fmla="*/ 91 h 215"/>
                  <a:gd name="T106" fmla="*/ 28 w 65"/>
                  <a:gd name="T107" fmla="*/ 215 h 215"/>
                  <a:gd name="T108" fmla="*/ 44 w 65"/>
                  <a:gd name="T109" fmla="*/ 215 h 21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5"/>
                  <a:gd name="T166" fmla="*/ 0 h 215"/>
                  <a:gd name="T167" fmla="*/ 65 w 65"/>
                  <a:gd name="T168" fmla="*/ 215 h 21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5" h="215">
                    <a:moveTo>
                      <a:pt x="44" y="215"/>
                    </a:moveTo>
                    <a:lnTo>
                      <a:pt x="44" y="91"/>
                    </a:lnTo>
                    <a:lnTo>
                      <a:pt x="49" y="86"/>
                    </a:lnTo>
                    <a:lnTo>
                      <a:pt x="51" y="84"/>
                    </a:lnTo>
                    <a:lnTo>
                      <a:pt x="53" y="81"/>
                    </a:lnTo>
                    <a:lnTo>
                      <a:pt x="56" y="74"/>
                    </a:lnTo>
                    <a:lnTo>
                      <a:pt x="56" y="58"/>
                    </a:lnTo>
                    <a:lnTo>
                      <a:pt x="60" y="56"/>
                    </a:lnTo>
                    <a:lnTo>
                      <a:pt x="63" y="53"/>
                    </a:lnTo>
                    <a:lnTo>
                      <a:pt x="65" y="51"/>
                    </a:lnTo>
                    <a:lnTo>
                      <a:pt x="65" y="46"/>
                    </a:lnTo>
                    <a:lnTo>
                      <a:pt x="63" y="42"/>
                    </a:lnTo>
                    <a:lnTo>
                      <a:pt x="60" y="42"/>
                    </a:lnTo>
                    <a:lnTo>
                      <a:pt x="56" y="39"/>
                    </a:lnTo>
                    <a:lnTo>
                      <a:pt x="56" y="25"/>
                    </a:lnTo>
                    <a:lnTo>
                      <a:pt x="53" y="21"/>
                    </a:lnTo>
                    <a:lnTo>
                      <a:pt x="49" y="16"/>
                    </a:lnTo>
                    <a:lnTo>
                      <a:pt x="42" y="16"/>
                    </a:lnTo>
                    <a:lnTo>
                      <a:pt x="42" y="0"/>
                    </a:lnTo>
                    <a:lnTo>
                      <a:pt x="28" y="7"/>
                    </a:lnTo>
                    <a:lnTo>
                      <a:pt x="28" y="16"/>
                    </a:lnTo>
                    <a:lnTo>
                      <a:pt x="28" y="14"/>
                    </a:lnTo>
                    <a:lnTo>
                      <a:pt x="25" y="14"/>
                    </a:lnTo>
                    <a:lnTo>
                      <a:pt x="23" y="16"/>
                    </a:lnTo>
                    <a:lnTo>
                      <a:pt x="21" y="16"/>
                    </a:lnTo>
                    <a:lnTo>
                      <a:pt x="18" y="18"/>
                    </a:lnTo>
                    <a:lnTo>
                      <a:pt x="16" y="21"/>
                    </a:lnTo>
                    <a:lnTo>
                      <a:pt x="14" y="25"/>
                    </a:lnTo>
                    <a:lnTo>
                      <a:pt x="14" y="30"/>
                    </a:lnTo>
                    <a:lnTo>
                      <a:pt x="14" y="32"/>
                    </a:lnTo>
                    <a:lnTo>
                      <a:pt x="11" y="37"/>
                    </a:lnTo>
                    <a:lnTo>
                      <a:pt x="11" y="39"/>
                    </a:lnTo>
                    <a:lnTo>
                      <a:pt x="7" y="39"/>
                    </a:lnTo>
                    <a:lnTo>
                      <a:pt x="4" y="39"/>
                    </a:lnTo>
                    <a:lnTo>
                      <a:pt x="2" y="42"/>
                    </a:lnTo>
                    <a:lnTo>
                      <a:pt x="0" y="44"/>
                    </a:lnTo>
                    <a:lnTo>
                      <a:pt x="0" y="46"/>
                    </a:lnTo>
                    <a:lnTo>
                      <a:pt x="0" y="51"/>
                    </a:lnTo>
                    <a:lnTo>
                      <a:pt x="0" y="53"/>
                    </a:lnTo>
                    <a:lnTo>
                      <a:pt x="4" y="58"/>
                    </a:lnTo>
                    <a:lnTo>
                      <a:pt x="7" y="58"/>
                    </a:lnTo>
                    <a:lnTo>
                      <a:pt x="9" y="60"/>
                    </a:lnTo>
                    <a:lnTo>
                      <a:pt x="11" y="58"/>
                    </a:lnTo>
                    <a:lnTo>
                      <a:pt x="11" y="63"/>
                    </a:lnTo>
                    <a:lnTo>
                      <a:pt x="14" y="67"/>
                    </a:lnTo>
                    <a:lnTo>
                      <a:pt x="14" y="72"/>
                    </a:lnTo>
                    <a:lnTo>
                      <a:pt x="14" y="77"/>
                    </a:lnTo>
                    <a:lnTo>
                      <a:pt x="16" y="79"/>
                    </a:lnTo>
                    <a:lnTo>
                      <a:pt x="16" y="81"/>
                    </a:lnTo>
                    <a:lnTo>
                      <a:pt x="23" y="86"/>
                    </a:lnTo>
                    <a:lnTo>
                      <a:pt x="25" y="88"/>
                    </a:lnTo>
                    <a:lnTo>
                      <a:pt x="28" y="91"/>
                    </a:lnTo>
                    <a:lnTo>
                      <a:pt x="28" y="215"/>
                    </a:lnTo>
                    <a:lnTo>
                      <a:pt x="44" y="215"/>
                    </a:lnTo>
                    <a:close/>
                  </a:path>
                </a:pathLst>
              </a:custGeom>
              <a:solidFill>
                <a:srgbClr val="FFFF80"/>
              </a:solidFill>
              <a:ln w="0">
                <a:solidFill>
                  <a:srgbClr val="000000"/>
                </a:solidFill>
                <a:round/>
                <a:headEnd/>
                <a:tailEnd/>
              </a:ln>
            </p:spPr>
            <p:txBody>
              <a:bodyPr/>
              <a:lstStyle/>
              <a:p>
                <a:endParaRPr lang="fr-FR"/>
              </a:p>
            </p:txBody>
          </p:sp>
          <p:sp>
            <p:nvSpPr>
              <p:cNvPr id="27" name="Freeform 14"/>
              <p:cNvSpPr>
                <a:spLocks/>
              </p:cNvSpPr>
              <p:nvPr/>
            </p:nvSpPr>
            <p:spPr bwMode="auto">
              <a:xfrm>
                <a:off x="4090" y="1274"/>
                <a:ext cx="18" cy="56"/>
              </a:xfrm>
              <a:custGeom>
                <a:avLst/>
                <a:gdLst>
                  <a:gd name="T0" fmla="*/ 0 w 18"/>
                  <a:gd name="T1" fmla="*/ 49 h 56"/>
                  <a:gd name="T2" fmla="*/ 0 w 18"/>
                  <a:gd name="T3" fmla="*/ 51 h 56"/>
                  <a:gd name="T4" fmla="*/ 4 w 18"/>
                  <a:gd name="T5" fmla="*/ 54 h 56"/>
                  <a:gd name="T6" fmla="*/ 4 w 18"/>
                  <a:gd name="T7" fmla="*/ 54 h 56"/>
                  <a:gd name="T8" fmla="*/ 4 w 18"/>
                  <a:gd name="T9" fmla="*/ 56 h 56"/>
                  <a:gd name="T10" fmla="*/ 11 w 18"/>
                  <a:gd name="T11" fmla="*/ 56 h 56"/>
                  <a:gd name="T12" fmla="*/ 14 w 18"/>
                  <a:gd name="T13" fmla="*/ 56 h 56"/>
                  <a:gd name="T14" fmla="*/ 14 w 18"/>
                  <a:gd name="T15" fmla="*/ 54 h 56"/>
                  <a:gd name="T16" fmla="*/ 14 w 18"/>
                  <a:gd name="T17" fmla="*/ 54 h 56"/>
                  <a:gd name="T18" fmla="*/ 14 w 18"/>
                  <a:gd name="T19" fmla="*/ 54 h 56"/>
                  <a:gd name="T20" fmla="*/ 16 w 18"/>
                  <a:gd name="T21" fmla="*/ 51 h 56"/>
                  <a:gd name="T22" fmla="*/ 16 w 18"/>
                  <a:gd name="T23" fmla="*/ 49 h 56"/>
                  <a:gd name="T24" fmla="*/ 16 w 18"/>
                  <a:gd name="T25" fmla="*/ 49 h 56"/>
                  <a:gd name="T26" fmla="*/ 18 w 18"/>
                  <a:gd name="T27" fmla="*/ 44 h 56"/>
                  <a:gd name="T28" fmla="*/ 18 w 18"/>
                  <a:gd name="T29" fmla="*/ 42 h 56"/>
                  <a:gd name="T30" fmla="*/ 18 w 18"/>
                  <a:gd name="T31" fmla="*/ 37 h 56"/>
                  <a:gd name="T32" fmla="*/ 18 w 18"/>
                  <a:gd name="T33" fmla="*/ 33 h 56"/>
                  <a:gd name="T34" fmla="*/ 18 w 18"/>
                  <a:gd name="T35" fmla="*/ 23 h 56"/>
                  <a:gd name="T36" fmla="*/ 18 w 18"/>
                  <a:gd name="T37" fmla="*/ 21 h 56"/>
                  <a:gd name="T38" fmla="*/ 18 w 18"/>
                  <a:gd name="T39" fmla="*/ 16 h 56"/>
                  <a:gd name="T40" fmla="*/ 18 w 18"/>
                  <a:gd name="T41" fmla="*/ 12 h 56"/>
                  <a:gd name="T42" fmla="*/ 16 w 18"/>
                  <a:gd name="T43" fmla="*/ 9 h 56"/>
                  <a:gd name="T44" fmla="*/ 16 w 18"/>
                  <a:gd name="T45" fmla="*/ 7 h 56"/>
                  <a:gd name="T46" fmla="*/ 14 w 18"/>
                  <a:gd name="T47" fmla="*/ 5 h 56"/>
                  <a:gd name="T48" fmla="*/ 14 w 18"/>
                  <a:gd name="T49" fmla="*/ 5 h 56"/>
                  <a:gd name="T50" fmla="*/ 14 w 18"/>
                  <a:gd name="T51" fmla="*/ 2 h 56"/>
                  <a:gd name="T52" fmla="*/ 11 w 18"/>
                  <a:gd name="T53" fmla="*/ 2 h 56"/>
                  <a:gd name="T54" fmla="*/ 9 w 18"/>
                  <a:gd name="T55" fmla="*/ 0 h 56"/>
                  <a:gd name="T56" fmla="*/ 4 w 18"/>
                  <a:gd name="T57" fmla="*/ 0 h 56"/>
                  <a:gd name="T58" fmla="*/ 2 w 18"/>
                  <a:gd name="T59" fmla="*/ 0 h 56"/>
                  <a:gd name="T60" fmla="*/ 0 w 18"/>
                  <a:gd name="T61" fmla="*/ 0 h 56"/>
                  <a:gd name="T62" fmla="*/ 0 w 18"/>
                  <a:gd name="T63" fmla="*/ 2 h 56"/>
                  <a:gd name="T64" fmla="*/ 0 w 18"/>
                  <a:gd name="T65" fmla="*/ 2 h 56"/>
                  <a:gd name="T66" fmla="*/ 0 w 18"/>
                  <a:gd name="T67" fmla="*/ 5 h 5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8"/>
                  <a:gd name="T103" fmla="*/ 0 h 56"/>
                  <a:gd name="T104" fmla="*/ 18 w 18"/>
                  <a:gd name="T105" fmla="*/ 56 h 5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8" h="56">
                    <a:moveTo>
                      <a:pt x="0" y="49"/>
                    </a:moveTo>
                    <a:lnTo>
                      <a:pt x="0" y="51"/>
                    </a:lnTo>
                    <a:lnTo>
                      <a:pt x="4" y="54"/>
                    </a:lnTo>
                    <a:lnTo>
                      <a:pt x="4" y="56"/>
                    </a:lnTo>
                    <a:lnTo>
                      <a:pt x="11" y="56"/>
                    </a:lnTo>
                    <a:lnTo>
                      <a:pt x="14" y="56"/>
                    </a:lnTo>
                    <a:lnTo>
                      <a:pt x="14" y="54"/>
                    </a:lnTo>
                    <a:lnTo>
                      <a:pt x="16" y="51"/>
                    </a:lnTo>
                    <a:lnTo>
                      <a:pt x="16" y="49"/>
                    </a:lnTo>
                    <a:lnTo>
                      <a:pt x="18" y="44"/>
                    </a:lnTo>
                    <a:lnTo>
                      <a:pt x="18" y="42"/>
                    </a:lnTo>
                    <a:lnTo>
                      <a:pt x="18" y="37"/>
                    </a:lnTo>
                    <a:lnTo>
                      <a:pt x="18" y="33"/>
                    </a:lnTo>
                    <a:lnTo>
                      <a:pt x="18" y="23"/>
                    </a:lnTo>
                    <a:lnTo>
                      <a:pt x="18" y="21"/>
                    </a:lnTo>
                    <a:lnTo>
                      <a:pt x="18" y="16"/>
                    </a:lnTo>
                    <a:lnTo>
                      <a:pt x="18" y="12"/>
                    </a:lnTo>
                    <a:lnTo>
                      <a:pt x="16" y="9"/>
                    </a:lnTo>
                    <a:lnTo>
                      <a:pt x="16" y="7"/>
                    </a:lnTo>
                    <a:lnTo>
                      <a:pt x="14" y="5"/>
                    </a:lnTo>
                    <a:lnTo>
                      <a:pt x="14" y="2"/>
                    </a:lnTo>
                    <a:lnTo>
                      <a:pt x="11" y="2"/>
                    </a:lnTo>
                    <a:lnTo>
                      <a:pt x="9" y="0"/>
                    </a:lnTo>
                    <a:lnTo>
                      <a:pt x="4" y="0"/>
                    </a:lnTo>
                    <a:lnTo>
                      <a:pt x="2" y="0"/>
                    </a:lnTo>
                    <a:lnTo>
                      <a:pt x="0" y="0"/>
                    </a:lnTo>
                    <a:lnTo>
                      <a:pt x="0" y="2"/>
                    </a:lnTo>
                    <a:lnTo>
                      <a:pt x="0" y="5"/>
                    </a:lnTo>
                  </a:path>
                </a:pathLst>
              </a:custGeom>
              <a:noFill/>
              <a:ln w="0">
                <a:solidFill>
                  <a:srgbClr val="000000"/>
                </a:solidFill>
                <a:round/>
                <a:headEnd/>
                <a:tailEnd/>
              </a:ln>
            </p:spPr>
            <p:txBody>
              <a:bodyPr/>
              <a:lstStyle/>
              <a:p>
                <a:endParaRPr lang="fr-FR"/>
              </a:p>
            </p:txBody>
          </p:sp>
          <p:sp>
            <p:nvSpPr>
              <p:cNvPr id="28" name="Freeform 15"/>
              <p:cNvSpPr>
                <a:spLocks/>
              </p:cNvSpPr>
              <p:nvPr/>
            </p:nvSpPr>
            <p:spPr bwMode="auto">
              <a:xfrm>
                <a:off x="4045" y="1466"/>
                <a:ext cx="133" cy="84"/>
              </a:xfrm>
              <a:custGeom>
                <a:avLst/>
                <a:gdLst>
                  <a:gd name="T0" fmla="*/ 110 w 133"/>
                  <a:gd name="T1" fmla="*/ 84 h 84"/>
                  <a:gd name="T2" fmla="*/ 115 w 133"/>
                  <a:gd name="T3" fmla="*/ 79 h 84"/>
                  <a:gd name="T4" fmla="*/ 117 w 133"/>
                  <a:gd name="T5" fmla="*/ 74 h 84"/>
                  <a:gd name="T6" fmla="*/ 129 w 133"/>
                  <a:gd name="T7" fmla="*/ 72 h 84"/>
                  <a:gd name="T8" fmla="*/ 131 w 133"/>
                  <a:gd name="T9" fmla="*/ 72 h 84"/>
                  <a:gd name="T10" fmla="*/ 133 w 133"/>
                  <a:gd name="T11" fmla="*/ 67 h 84"/>
                  <a:gd name="T12" fmla="*/ 126 w 133"/>
                  <a:gd name="T13" fmla="*/ 67 h 84"/>
                  <a:gd name="T14" fmla="*/ 119 w 133"/>
                  <a:gd name="T15" fmla="*/ 65 h 84"/>
                  <a:gd name="T16" fmla="*/ 110 w 133"/>
                  <a:gd name="T17" fmla="*/ 60 h 84"/>
                  <a:gd name="T18" fmla="*/ 105 w 133"/>
                  <a:gd name="T19" fmla="*/ 56 h 84"/>
                  <a:gd name="T20" fmla="*/ 98 w 133"/>
                  <a:gd name="T21" fmla="*/ 51 h 84"/>
                  <a:gd name="T22" fmla="*/ 94 w 133"/>
                  <a:gd name="T23" fmla="*/ 44 h 84"/>
                  <a:gd name="T24" fmla="*/ 89 w 133"/>
                  <a:gd name="T25" fmla="*/ 35 h 84"/>
                  <a:gd name="T26" fmla="*/ 87 w 133"/>
                  <a:gd name="T27" fmla="*/ 23 h 84"/>
                  <a:gd name="T28" fmla="*/ 84 w 133"/>
                  <a:gd name="T29" fmla="*/ 14 h 84"/>
                  <a:gd name="T30" fmla="*/ 84 w 133"/>
                  <a:gd name="T31" fmla="*/ 0 h 84"/>
                  <a:gd name="T32" fmla="*/ 49 w 133"/>
                  <a:gd name="T33" fmla="*/ 18 h 84"/>
                  <a:gd name="T34" fmla="*/ 47 w 133"/>
                  <a:gd name="T35" fmla="*/ 30 h 84"/>
                  <a:gd name="T36" fmla="*/ 45 w 133"/>
                  <a:gd name="T37" fmla="*/ 39 h 84"/>
                  <a:gd name="T38" fmla="*/ 38 w 133"/>
                  <a:gd name="T39" fmla="*/ 49 h 84"/>
                  <a:gd name="T40" fmla="*/ 33 w 133"/>
                  <a:gd name="T41" fmla="*/ 53 h 84"/>
                  <a:gd name="T42" fmla="*/ 28 w 133"/>
                  <a:gd name="T43" fmla="*/ 58 h 84"/>
                  <a:gd name="T44" fmla="*/ 21 w 133"/>
                  <a:gd name="T45" fmla="*/ 63 h 84"/>
                  <a:gd name="T46" fmla="*/ 12 w 133"/>
                  <a:gd name="T47" fmla="*/ 65 h 84"/>
                  <a:gd name="T48" fmla="*/ 0 w 133"/>
                  <a:gd name="T49" fmla="*/ 67 h 84"/>
                  <a:gd name="T50" fmla="*/ 3 w 133"/>
                  <a:gd name="T51" fmla="*/ 70 h 84"/>
                  <a:gd name="T52" fmla="*/ 5 w 133"/>
                  <a:gd name="T53" fmla="*/ 72 h 84"/>
                  <a:gd name="T54" fmla="*/ 7 w 133"/>
                  <a:gd name="T55" fmla="*/ 74 h 84"/>
                  <a:gd name="T56" fmla="*/ 17 w 133"/>
                  <a:gd name="T57" fmla="*/ 77 h 84"/>
                  <a:gd name="T58" fmla="*/ 19 w 133"/>
                  <a:gd name="T59" fmla="*/ 81 h 84"/>
                  <a:gd name="T60" fmla="*/ 24 w 133"/>
                  <a:gd name="T61" fmla="*/ 84 h 84"/>
                  <a:gd name="T62" fmla="*/ 31 w 133"/>
                  <a:gd name="T63" fmla="*/ 84 h 8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3"/>
                  <a:gd name="T97" fmla="*/ 0 h 84"/>
                  <a:gd name="T98" fmla="*/ 133 w 133"/>
                  <a:gd name="T99" fmla="*/ 84 h 8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3" h="84">
                    <a:moveTo>
                      <a:pt x="31" y="84"/>
                    </a:moveTo>
                    <a:lnTo>
                      <a:pt x="110" y="84"/>
                    </a:lnTo>
                    <a:lnTo>
                      <a:pt x="115" y="79"/>
                    </a:lnTo>
                    <a:lnTo>
                      <a:pt x="117" y="77"/>
                    </a:lnTo>
                    <a:lnTo>
                      <a:pt x="117" y="74"/>
                    </a:lnTo>
                    <a:lnTo>
                      <a:pt x="126" y="74"/>
                    </a:lnTo>
                    <a:lnTo>
                      <a:pt x="129" y="72"/>
                    </a:lnTo>
                    <a:lnTo>
                      <a:pt x="131" y="72"/>
                    </a:lnTo>
                    <a:lnTo>
                      <a:pt x="133" y="70"/>
                    </a:lnTo>
                    <a:lnTo>
                      <a:pt x="133" y="67"/>
                    </a:lnTo>
                    <a:lnTo>
                      <a:pt x="126" y="67"/>
                    </a:lnTo>
                    <a:lnTo>
                      <a:pt x="122" y="65"/>
                    </a:lnTo>
                    <a:lnTo>
                      <a:pt x="119" y="65"/>
                    </a:lnTo>
                    <a:lnTo>
                      <a:pt x="115" y="63"/>
                    </a:lnTo>
                    <a:lnTo>
                      <a:pt x="110" y="60"/>
                    </a:lnTo>
                    <a:lnTo>
                      <a:pt x="108" y="58"/>
                    </a:lnTo>
                    <a:lnTo>
                      <a:pt x="105" y="56"/>
                    </a:lnTo>
                    <a:lnTo>
                      <a:pt x="101" y="53"/>
                    </a:lnTo>
                    <a:lnTo>
                      <a:pt x="98" y="51"/>
                    </a:lnTo>
                    <a:lnTo>
                      <a:pt x="96" y="49"/>
                    </a:lnTo>
                    <a:lnTo>
                      <a:pt x="94" y="44"/>
                    </a:lnTo>
                    <a:lnTo>
                      <a:pt x="91" y="39"/>
                    </a:lnTo>
                    <a:lnTo>
                      <a:pt x="89" y="35"/>
                    </a:lnTo>
                    <a:lnTo>
                      <a:pt x="87" y="30"/>
                    </a:lnTo>
                    <a:lnTo>
                      <a:pt x="87" y="23"/>
                    </a:lnTo>
                    <a:lnTo>
                      <a:pt x="84" y="18"/>
                    </a:lnTo>
                    <a:lnTo>
                      <a:pt x="84" y="14"/>
                    </a:lnTo>
                    <a:lnTo>
                      <a:pt x="84" y="7"/>
                    </a:lnTo>
                    <a:lnTo>
                      <a:pt x="84" y="0"/>
                    </a:lnTo>
                    <a:lnTo>
                      <a:pt x="49" y="0"/>
                    </a:lnTo>
                    <a:lnTo>
                      <a:pt x="49" y="18"/>
                    </a:lnTo>
                    <a:lnTo>
                      <a:pt x="49" y="23"/>
                    </a:lnTo>
                    <a:lnTo>
                      <a:pt x="47" y="30"/>
                    </a:lnTo>
                    <a:lnTo>
                      <a:pt x="45" y="35"/>
                    </a:lnTo>
                    <a:lnTo>
                      <a:pt x="45" y="39"/>
                    </a:lnTo>
                    <a:lnTo>
                      <a:pt x="40" y="44"/>
                    </a:lnTo>
                    <a:lnTo>
                      <a:pt x="38" y="49"/>
                    </a:lnTo>
                    <a:lnTo>
                      <a:pt x="35" y="51"/>
                    </a:lnTo>
                    <a:lnTo>
                      <a:pt x="33" y="53"/>
                    </a:lnTo>
                    <a:lnTo>
                      <a:pt x="31" y="58"/>
                    </a:lnTo>
                    <a:lnTo>
                      <a:pt x="28" y="58"/>
                    </a:lnTo>
                    <a:lnTo>
                      <a:pt x="24" y="60"/>
                    </a:lnTo>
                    <a:lnTo>
                      <a:pt x="21" y="63"/>
                    </a:lnTo>
                    <a:lnTo>
                      <a:pt x="17" y="65"/>
                    </a:lnTo>
                    <a:lnTo>
                      <a:pt x="12" y="65"/>
                    </a:lnTo>
                    <a:lnTo>
                      <a:pt x="7" y="67"/>
                    </a:lnTo>
                    <a:lnTo>
                      <a:pt x="0" y="67"/>
                    </a:lnTo>
                    <a:lnTo>
                      <a:pt x="3" y="70"/>
                    </a:lnTo>
                    <a:lnTo>
                      <a:pt x="3" y="72"/>
                    </a:lnTo>
                    <a:lnTo>
                      <a:pt x="5" y="72"/>
                    </a:lnTo>
                    <a:lnTo>
                      <a:pt x="7" y="72"/>
                    </a:lnTo>
                    <a:lnTo>
                      <a:pt x="7" y="74"/>
                    </a:lnTo>
                    <a:lnTo>
                      <a:pt x="17" y="74"/>
                    </a:lnTo>
                    <a:lnTo>
                      <a:pt x="17" y="77"/>
                    </a:lnTo>
                    <a:lnTo>
                      <a:pt x="19" y="79"/>
                    </a:lnTo>
                    <a:lnTo>
                      <a:pt x="19" y="81"/>
                    </a:lnTo>
                    <a:lnTo>
                      <a:pt x="21" y="81"/>
                    </a:lnTo>
                    <a:lnTo>
                      <a:pt x="24" y="84"/>
                    </a:lnTo>
                    <a:lnTo>
                      <a:pt x="26" y="84"/>
                    </a:lnTo>
                    <a:lnTo>
                      <a:pt x="31" y="84"/>
                    </a:lnTo>
                    <a:close/>
                  </a:path>
                </a:pathLst>
              </a:custGeom>
              <a:solidFill>
                <a:srgbClr val="FFFF80"/>
              </a:solidFill>
              <a:ln w="0">
                <a:solidFill>
                  <a:srgbClr val="000000"/>
                </a:solidFill>
                <a:round/>
                <a:headEnd/>
                <a:tailEnd/>
              </a:ln>
            </p:spPr>
            <p:txBody>
              <a:bodyPr/>
              <a:lstStyle/>
              <a:p>
                <a:endParaRPr lang="fr-FR"/>
              </a:p>
            </p:txBody>
          </p:sp>
          <p:sp>
            <p:nvSpPr>
              <p:cNvPr id="29" name="Line 16"/>
              <p:cNvSpPr>
                <a:spLocks noChangeShapeType="1"/>
              </p:cNvSpPr>
              <p:nvPr/>
            </p:nvSpPr>
            <p:spPr bwMode="auto">
              <a:xfrm>
                <a:off x="4062" y="1540"/>
                <a:ext cx="100" cy="1"/>
              </a:xfrm>
              <a:prstGeom prst="line">
                <a:avLst/>
              </a:prstGeom>
              <a:noFill/>
              <a:ln w="0">
                <a:solidFill>
                  <a:srgbClr val="000000"/>
                </a:solidFill>
                <a:round/>
                <a:headEnd/>
                <a:tailEnd/>
              </a:ln>
            </p:spPr>
            <p:txBody>
              <a:bodyPr/>
              <a:lstStyle/>
              <a:p>
                <a:endParaRPr lang="fr-FR"/>
              </a:p>
            </p:txBody>
          </p:sp>
          <p:sp>
            <p:nvSpPr>
              <p:cNvPr id="30" name="Freeform 17"/>
              <p:cNvSpPr>
                <a:spLocks/>
              </p:cNvSpPr>
              <p:nvPr/>
            </p:nvSpPr>
            <p:spPr bwMode="auto">
              <a:xfrm>
                <a:off x="4050" y="1550"/>
                <a:ext cx="121" cy="254"/>
              </a:xfrm>
              <a:custGeom>
                <a:avLst/>
                <a:gdLst>
                  <a:gd name="T0" fmla="*/ 77 w 121"/>
                  <a:gd name="T1" fmla="*/ 79 h 254"/>
                  <a:gd name="T2" fmla="*/ 54 w 121"/>
                  <a:gd name="T3" fmla="*/ 96 h 254"/>
                  <a:gd name="T4" fmla="*/ 40 w 121"/>
                  <a:gd name="T5" fmla="*/ 110 h 254"/>
                  <a:gd name="T6" fmla="*/ 37 w 121"/>
                  <a:gd name="T7" fmla="*/ 124 h 254"/>
                  <a:gd name="T8" fmla="*/ 37 w 121"/>
                  <a:gd name="T9" fmla="*/ 133 h 254"/>
                  <a:gd name="T10" fmla="*/ 40 w 121"/>
                  <a:gd name="T11" fmla="*/ 147 h 254"/>
                  <a:gd name="T12" fmla="*/ 54 w 121"/>
                  <a:gd name="T13" fmla="*/ 163 h 254"/>
                  <a:gd name="T14" fmla="*/ 72 w 121"/>
                  <a:gd name="T15" fmla="*/ 175 h 254"/>
                  <a:gd name="T16" fmla="*/ 107 w 121"/>
                  <a:gd name="T17" fmla="*/ 189 h 254"/>
                  <a:gd name="T18" fmla="*/ 121 w 121"/>
                  <a:gd name="T19" fmla="*/ 198 h 254"/>
                  <a:gd name="T20" fmla="*/ 119 w 121"/>
                  <a:gd name="T21" fmla="*/ 208 h 254"/>
                  <a:gd name="T22" fmla="*/ 114 w 121"/>
                  <a:gd name="T23" fmla="*/ 217 h 254"/>
                  <a:gd name="T24" fmla="*/ 110 w 121"/>
                  <a:gd name="T25" fmla="*/ 224 h 254"/>
                  <a:gd name="T26" fmla="*/ 105 w 121"/>
                  <a:gd name="T27" fmla="*/ 233 h 254"/>
                  <a:gd name="T28" fmla="*/ 96 w 121"/>
                  <a:gd name="T29" fmla="*/ 243 h 254"/>
                  <a:gd name="T30" fmla="*/ 89 w 121"/>
                  <a:gd name="T31" fmla="*/ 247 h 254"/>
                  <a:gd name="T32" fmla="*/ 77 w 121"/>
                  <a:gd name="T33" fmla="*/ 252 h 254"/>
                  <a:gd name="T34" fmla="*/ 61 w 121"/>
                  <a:gd name="T35" fmla="*/ 254 h 254"/>
                  <a:gd name="T36" fmla="*/ 37 w 121"/>
                  <a:gd name="T37" fmla="*/ 250 h 254"/>
                  <a:gd name="T38" fmla="*/ 30 w 121"/>
                  <a:gd name="T39" fmla="*/ 245 h 254"/>
                  <a:gd name="T40" fmla="*/ 23 w 121"/>
                  <a:gd name="T41" fmla="*/ 238 h 254"/>
                  <a:gd name="T42" fmla="*/ 14 w 121"/>
                  <a:gd name="T43" fmla="*/ 229 h 254"/>
                  <a:gd name="T44" fmla="*/ 9 w 121"/>
                  <a:gd name="T45" fmla="*/ 219 h 254"/>
                  <a:gd name="T46" fmla="*/ 5 w 121"/>
                  <a:gd name="T47" fmla="*/ 212 h 254"/>
                  <a:gd name="T48" fmla="*/ 2 w 121"/>
                  <a:gd name="T49" fmla="*/ 203 h 254"/>
                  <a:gd name="T50" fmla="*/ 0 w 121"/>
                  <a:gd name="T51" fmla="*/ 189 h 254"/>
                  <a:gd name="T52" fmla="*/ 2 w 121"/>
                  <a:gd name="T53" fmla="*/ 175 h 254"/>
                  <a:gd name="T54" fmla="*/ 2 w 121"/>
                  <a:gd name="T55" fmla="*/ 170 h 254"/>
                  <a:gd name="T56" fmla="*/ 5 w 121"/>
                  <a:gd name="T57" fmla="*/ 147 h 254"/>
                  <a:gd name="T58" fmla="*/ 12 w 121"/>
                  <a:gd name="T59" fmla="*/ 119 h 254"/>
                  <a:gd name="T60" fmla="*/ 26 w 121"/>
                  <a:gd name="T61" fmla="*/ 93 h 254"/>
                  <a:gd name="T62" fmla="*/ 35 w 121"/>
                  <a:gd name="T63" fmla="*/ 72 h 254"/>
                  <a:gd name="T64" fmla="*/ 40 w 121"/>
                  <a:gd name="T65" fmla="*/ 56 h 254"/>
                  <a:gd name="T66" fmla="*/ 40 w 121"/>
                  <a:gd name="T67" fmla="*/ 30 h 254"/>
                  <a:gd name="T68" fmla="*/ 37 w 121"/>
                  <a:gd name="T69" fmla="*/ 16 h 254"/>
                  <a:gd name="T70" fmla="*/ 30 w 121"/>
                  <a:gd name="T71" fmla="*/ 2 h 254"/>
                  <a:gd name="T72" fmla="*/ 100 w 121"/>
                  <a:gd name="T73" fmla="*/ 0 h 254"/>
                  <a:gd name="T74" fmla="*/ 89 w 121"/>
                  <a:gd name="T75" fmla="*/ 9 h 254"/>
                  <a:gd name="T76" fmla="*/ 84 w 121"/>
                  <a:gd name="T77" fmla="*/ 25 h 254"/>
                  <a:gd name="T78" fmla="*/ 82 w 121"/>
                  <a:gd name="T79" fmla="*/ 39 h 254"/>
                  <a:gd name="T80" fmla="*/ 82 w 121"/>
                  <a:gd name="T81" fmla="*/ 56 h 254"/>
                  <a:gd name="T82" fmla="*/ 89 w 121"/>
                  <a:gd name="T83" fmla="*/ 72 h 25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21"/>
                  <a:gd name="T127" fmla="*/ 0 h 254"/>
                  <a:gd name="T128" fmla="*/ 121 w 121"/>
                  <a:gd name="T129" fmla="*/ 254 h 25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21" h="254">
                    <a:moveTo>
                      <a:pt x="91" y="74"/>
                    </a:moveTo>
                    <a:lnTo>
                      <a:pt x="77" y="79"/>
                    </a:lnTo>
                    <a:lnTo>
                      <a:pt x="63" y="86"/>
                    </a:lnTo>
                    <a:lnTo>
                      <a:pt x="54" y="96"/>
                    </a:lnTo>
                    <a:lnTo>
                      <a:pt x="47" y="100"/>
                    </a:lnTo>
                    <a:lnTo>
                      <a:pt x="40" y="110"/>
                    </a:lnTo>
                    <a:lnTo>
                      <a:pt x="37" y="117"/>
                    </a:lnTo>
                    <a:lnTo>
                      <a:pt x="37" y="124"/>
                    </a:lnTo>
                    <a:lnTo>
                      <a:pt x="40" y="128"/>
                    </a:lnTo>
                    <a:lnTo>
                      <a:pt x="37" y="133"/>
                    </a:lnTo>
                    <a:lnTo>
                      <a:pt x="37" y="138"/>
                    </a:lnTo>
                    <a:lnTo>
                      <a:pt x="40" y="147"/>
                    </a:lnTo>
                    <a:lnTo>
                      <a:pt x="44" y="156"/>
                    </a:lnTo>
                    <a:lnTo>
                      <a:pt x="54" y="163"/>
                    </a:lnTo>
                    <a:lnTo>
                      <a:pt x="63" y="170"/>
                    </a:lnTo>
                    <a:lnTo>
                      <a:pt x="72" y="175"/>
                    </a:lnTo>
                    <a:lnTo>
                      <a:pt x="86" y="182"/>
                    </a:lnTo>
                    <a:lnTo>
                      <a:pt x="107" y="189"/>
                    </a:lnTo>
                    <a:lnTo>
                      <a:pt x="121" y="194"/>
                    </a:lnTo>
                    <a:lnTo>
                      <a:pt x="121" y="198"/>
                    </a:lnTo>
                    <a:lnTo>
                      <a:pt x="119" y="203"/>
                    </a:lnTo>
                    <a:lnTo>
                      <a:pt x="119" y="208"/>
                    </a:lnTo>
                    <a:lnTo>
                      <a:pt x="117" y="212"/>
                    </a:lnTo>
                    <a:lnTo>
                      <a:pt x="114" y="217"/>
                    </a:lnTo>
                    <a:lnTo>
                      <a:pt x="114" y="219"/>
                    </a:lnTo>
                    <a:lnTo>
                      <a:pt x="110" y="224"/>
                    </a:lnTo>
                    <a:lnTo>
                      <a:pt x="107" y="229"/>
                    </a:lnTo>
                    <a:lnTo>
                      <a:pt x="105" y="233"/>
                    </a:lnTo>
                    <a:lnTo>
                      <a:pt x="100" y="238"/>
                    </a:lnTo>
                    <a:lnTo>
                      <a:pt x="96" y="243"/>
                    </a:lnTo>
                    <a:lnTo>
                      <a:pt x="91" y="245"/>
                    </a:lnTo>
                    <a:lnTo>
                      <a:pt x="89" y="247"/>
                    </a:lnTo>
                    <a:lnTo>
                      <a:pt x="86" y="250"/>
                    </a:lnTo>
                    <a:lnTo>
                      <a:pt x="77" y="252"/>
                    </a:lnTo>
                    <a:lnTo>
                      <a:pt x="70" y="254"/>
                    </a:lnTo>
                    <a:lnTo>
                      <a:pt x="61" y="254"/>
                    </a:lnTo>
                    <a:lnTo>
                      <a:pt x="49" y="254"/>
                    </a:lnTo>
                    <a:lnTo>
                      <a:pt x="37" y="250"/>
                    </a:lnTo>
                    <a:lnTo>
                      <a:pt x="33" y="247"/>
                    </a:lnTo>
                    <a:lnTo>
                      <a:pt x="30" y="245"/>
                    </a:lnTo>
                    <a:lnTo>
                      <a:pt x="26" y="243"/>
                    </a:lnTo>
                    <a:lnTo>
                      <a:pt x="23" y="238"/>
                    </a:lnTo>
                    <a:lnTo>
                      <a:pt x="16" y="233"/>
                    </a:lnTo>
                    <a:lnTo>
                      <a:pt x="14" y="229"/>
                    </a:lnTo>
                    <a:lnTo>
                      <a:pt x="12" y="224"/>
                    </a:lnTo>
                    <a:lnTo>
                      <a:pt x="9" y="219"/>
                    </a:lnTo>
                    <a:lnTo>
                      <a:pt x="7" y="215"/>
                    </a:lnTo>
                    <a:lnTo>
                      <a:pt x="5" y="212"/>
                    </a:lnTo>
                    <a:lnTo>
                      <a:pt x="2" y="208"/>
                    </a:lnTo>
                    <a:lnTo>
                      <a:pt x="2" y="203"/>
                    </a:lnTo>
                    <a:lnTo>
                      <a:pt x="2" y="198"/>
                    </a:lnTo>
                    <a:lnTo>
                      <a:pt x="0" y="189"/>
                    </a:lnTo>
                    <a:lnTo>
                      <a:pt x="0" y="180"/>
                    </a:lnTo>
                    <a:lnTo>
                      <a:pt x="2" y="175"/>
                    </a:lnTo>
                    <a:lnTo>
                      <a:pt x="2" y="173"/>
                    </a:lnTo>
                    <a:lnTo>
                      <a:pt x="2" y="170"/>
                    </a:lnTo>
                    <a:lnTo>
                      <a:pt x="2" y="163"/>
                    </a:lnTo>
                    <a:lnTo>
                      <a:pt x="5" y="147"/>
                    </a:lnTo>
                    <a:lnTo>
                      <a:pt x="7" y="133"/>
                    </a:lnTo>
                    <a:lnTo>
                      <a:pt x="12" y="119"/>
                    </a:lnTo>
                    <a:lnTo>
                      <a:pt x="19" y="105"/>
                    </a:lnTo>
                    <a:lnTo>
                      <a:pt x="26" y="93"/>
                    </a:lnTo>
                    <a:lnTo>
                      <a:pt x="30" y="79"/>
                    </a:lnTo>
                    <a:lnTo>
                      <a:pt x="35" y="72"/>
                    </a:lnTo>
                    <a:lnTo>
                      <a:pt x="37" y="65"/>
                    </a:lnTo>
                    <a:lnTo>
                      <a:pt x="40" y="56"/>
                    </a:lnTo>
                    <a:lnTo>
                      <a:pt x="40" y="49"/>
                    </a:lnTo>
                    <a:lnTo>
                      <a:pt x="40" y="30"/>
                    </a:lnTo>
                    <a:lnTo>
                      <a:pt x="40" y="25"/>
                    </a:lnTo>
                    <a:lnTo>
                      <a:pt x="37" y="16"/>
                    </a:lnTo>
                    <a:lnTo>
                      <a:pt x="33" y="9"/>
                    </a:lnTo>
                    <a:lnTo>
                      <a:pt x="30" y="2"/>
                    </a:lnTo>
                    <a:lnTo>
                      <a:pt x="26" y="0"/>
                    </a:lnTo>
                    <a:lnTo>
                      <a:pt x="100" y="0"/>
                    </a:lnTo>
                    <a:lnTo>
                      <a:pt x="93" y="2"/>
                    </a:lnTo>
                    <a:lnTo>
                      <a:pt x="89" y="9"/>
                    </a:lnTo>
                    <a:lnTo>
                      <a:pt x="86" y="16"/>
                    </a:lnTo>
                    <a:lnTo>
                      <a:pt x="84" y="25"/>
                    </a:lnTo>
                    <a:lnTo>
                      <a:pt x="82" y="32"/>
                    </a:lnTo>
                    <a:lnTo>
                      <a:pt x="82" y="39"/>
                    </a:lnTo>
                    <a:lnTo>
                      <a:pt x="82" y="49"/>
                    </a:lnTo>
                    <a:lnTo>
                      <a:pt x="82" y="56"/>
                    </a:lnTo>
                    <a:lnTo>
                      <a:pt x="84" y="65"/>
                    </a:lnTo>
                    <a:lnTo>
                      <a:pt x="89" y="72"/>
                    </a:lnTo>
                    <a:lnTo>
                      <a:pt x="91" y="74"/>
                    </a:lnTo>
                    <a:close/>
                  </a:path>
                </a:pathLst>
              </a:custGeom>
              <a:solidFill>
                <a:srgbClr val="FFFF80"/>
              </a:solidFill>
              <a:ln w="0">
                <a:solidFill>
                  <a:srgbClr val="000000"/>
                </a:solidFill>
                <a:round/>
                <a:headEnd/>
                <a:tailEnd/>
              </a:ln>
            </p:spPr>
            <p:txBody>
              <a:bodyPr/>
              <a:lstStyle/>
              <a:p>
                <a:endParaRPr lang="fr-FR"/>
              </a:p>
            </p:txBody>
          </p:sp>
          <p:sp>
            <p:nvSpPr>
              <p:cNvPr id="31" name="Freeform 18"/>
              <p:cNvSpPr>
                <a:spLocks/>
              </p:cNvSpPr>
              <p:nvPr/>
            </p:nvSpPr>
            <p:spPr bwMode="auto">
              <a:xfrm>
                <a:off x="3957" y="1800"/>
                <a:ext cx="317" cy="166"/>
              </a:xfrm>
              <a:custGeom>
                <a:avLst/>
                <a:gdLst>
                  <a:gd name="T0" fmla="*/ 140 w 317"/>
                  <a:gd name="T1" fmla="*/ 166 h 166"/>
                  <a:gd name="T2" fmla="*/ 91 w 317"/>
                  <a:gd name="T3" fmla="*/ 161 h 166"/>
                  <a:gd name="T4" fmla="*/ 63 w 317"/>
                  <a:gd name="T5" fmla="*/ 156 h 166"/>
                  <a:gd name="T6" fmla="*/ 35 w 317"/>
                  <a:gd name="T7" fmla="*/ 145 h 166"/>
                  <a:gd name="T8" fmla="*/ 18 w 317"/>
                  <a:gd name="T9" fmla="*/ 135 h 166"/>
                  <a:gd name="T10" fmla="*/ 4 w 317"/>
                  <a:gd name="T11" fmla="*/ 123 h 166"/>
                  <a:gd name="T12" fmla="*/ 0 w 317"/>
                  <a:gd name="T13" fmla="*/ 84 h 166"/>
                  <a:gd name="T14" fmla="*/ 4 w 317"/>
                  <a:gd name="T15" fmla="*/ 70 h 166"/>
                  <a:gd name="T16" fmla="*/ 14 w 317"/>
                  <a:gd name="T17" fmla="*/ 60 h 166"/>
                  <a:gd name="T18" fmla="*/ 23 w 317"/>
                  <a:gd name="T19" fmla="*/ 51 h 166"/>
                  <a:gd name="T20" fmla="*/ 37 w 317"/>
                  <a:gd name="T21" fmla="*/ 44 h 166"/>
                  <a:gd name="T22" fmla="*/ 56 w 317"/>
                  <a:gd name="T23" fmla="*/ 35 h 166"/>
                  <a:gd name="T24" fmla="*/ 91 w 317"/>
                  <a:gd name="T25" fmla="*/ 28 h 166"/>
                  <a:gd name="T26" fmla="*/ 102 w 317"/>
                  <a:gd name="T27" fmla="*/ 23 h 166"/>
                  <a:gd name="T28" fmla="*/ 105 w 317"/>
                  <a:gd name="T29" fmla="*/ 21 h 166"/>
                  <a:gd name="T30" fmla="*/ 102 w 317"/>
                  <a:gd name="T31" fmla="*/ 16 h 166"/>
                  <a:gd name="T32" fmla="*/ 105 w 317"/>
                  <a:gd name="T33" fmla="*/ 14 h 166"/>
                  <a:gd name="T34" fmla="*/ 105 w 317"/>
                  <a:gd name="T35" fmla="*/ 11 h 166"/>
                  <a:gd name="T36" fmla="*/ 114 w 317"/>
                  <a:gd name="T37" fmla="*/ 4 h 166"/>
                  <a:gd name="T38" fmla="*/ 123 w 317"/>
                  <a:gd name="T39" fmla="*/ 2 h 166"/>
                  <a:gd name="T40" fmla="*/ 130 w 317"/>
                  <a:gd name="T41" fmla="*/ 0 h 166"/>
                  <a:gd name="T42" fmla="*/ 154 w 317"/>
                  <a:gd name="T43" fmla="*/ 4 h 166"/>
                  <a:gd name="T44" fmla="*/ 170 w 317"/>
                  <a:gd name="T45" fmla="*/ 2 h 166"/>
                  <a:gd name="T46" fmla="*/ 191 w 317"/>
                  <a:gd name="T47" fmla="*/ 2 h 166"/>
                  <a:gd name="T48" fmla="*/ 198 w 317"/>
                  <a:gd name="T49" fmla="*/ 2 h 166"/>
                  <a:gd name="T50" fmla="*/ 207 w 317"/>
                  <a:gd name="T51" fmla="*/ 7 h 166"/>
                  <a:gd name="T52" fmla="*/ 212 w 317"/>
                  <a:gd name="T53" fmla="*/ 11 h 166"/>
                  <a:gd name="T54" fmla="*/ 214 w 317"/>
                  <a:gd name="T55" fmla="*/ 16 h 166"/>
                  <a:gd name="T56" fmla="*/ 217 w 317"/>
                  <a:gd name="T57" fmla="*/ 25 h 166"/>
                  <a:gd name="T58" fmla="*/ 245 w 317"/>
                  <a:gd name="T59" fmla="*/ 30 h 166"/>
                  <a:gd name="T60" fmla="*/ 270 w 317"/>
                  <a:gd name="T61" fmla="*/ 39 h 166"/>
                  <a:gd name="T62" fmla="*/ 287 w 317"/>
                  <a:gd name="T63" fmla="*/ 49 h 166"/>
                  <a:gd name="T64" fmla="*/ 301 w 317"/>
                  <a:gd name="T65" fmla="*/ 56 h 166"/>
                  <a:gd name="T66" fmla="*/ 310 w 317"/>
                  <a:gd name="T67" fmla="*/ 65 h 166"/>
                  <a:gd name="T68" fmla="*/ 315 w 317"/>
                  <a:gd name="T69" fmla="*/ 77 h 166"/>
                  <a:gd name="T70" fmla="*/ 317 w 317"/>
                  <a:gd name="T71" fmla="*/ 114 h 166"/>
                  <a:gd name="T72" fmla="*/ 305 w 317"/>
                  <a:gd name="T73" fmla="*/ 128 h 166"/>
                  <a:gd name="T74" fmla="*/ 291 w 317"/>
                  <a:gd name="T75" fmla="*/ 140 h 166"/>
                  <a:gd name="T76" fmla="*/ 268 w 317"/>
                  <a:gd name="T77" fmla="*/ 152 h 166"/>
                  <a:gd name="T78" fmla="*/ 240 w 317"/>
                  <a:gd name="T79" fmla="*/ 159 h 166"/>
                  <a:gd name="T80" fmla="*/ 210 w 317"/>
                  <a:gd name="T81" fmla="*/ 166 h 166"/>
                  <a:gd name="T82" fmla="*/ 154 w 317"/>
                  <a:gd name="T83" fmla="*/ 166 h 16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17"/>
                  <a:gd name="T127" fmla="*/ 0 h 166"/>
                  <a:gd name="T128" fmla="*/ 317 w 317"/>
                  <a:gd name="T129" fmla="*/ 166 h 16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17" h="166">
                    <a:moveTo>
                      <a:pt x="154" y="166"/>
                    </a:moveTo>
                    <a:lnTo>
                      <a:pt x="140" y="166"/>
                    </a:lnTo>
                    <a:lnTo>
                      <a:pt x="107" y="166"/>
                    </a:lnTo>
                    <a:lnTo>
                      <a:pt x="91" y="161"/>
                    </a:lnTo>
                    <a:lnTo>
                      <a:pt x="77" y="159"/>
                    </a:lnTo>
                    <a:lnTo>
                      <a:pt x="63" y="156"/>
                    </a:lnTo>
                    <a:lnTo>
                      <a:pt x="49" y="152"/>
                    </a:lnTo>
                    <a:lnTo>
                      <a:pt x="35" y="145"/>
                    </a:lnTo>
                    <a:lnTo>
                      <a:pt x="25" y="140"/>
                    </a:lnTo>
                    <a:lnTo>
                      <a:pt x="18" y="135"/>
                    </a:lnTo>
                    <a:lnTo>
                      <a:pt x="11" y="128"/>
                    </a:lnTo>
                    <a:lnTo>
                      <a:pt x="4" y="123"/>
                    </a:lnTo>
                    <a:lnTo>
                      <a:pt x="0" y="114"/>
                    </a:lnTo>
                    <a:lnTo>
                      <a:pt x="0" y="84"/>
                    </a:lnTo>
                    <a:lnTo>
                      <a:pt x="2" y="77"/>
                    </a:lnTo>
                    <a:lnTo>
                      <a:pt x="4" y="70"/>
                    </a:lnTo>
                    <a:lnTo>
                      <a:pt x="9" y="65"/>
                    </a:lnTo>
                    <a:lnTo>
                      <a:pt x="14" y="60"/>
                    </a:lnTo>
                    <a:lnTo>
                      <a:pt x="18" y="56"/>
                    </a:lnTo>
                    <a:lnTo>
                      <a:pt x="23" y="51"/>
                    </a:lnTo>
                    <a:lnTo>
                      <a:pt x="30" y="49"/>
                    </a:lnTo>
                    <a:lnTo>
                      <a:pt x="37" y="44"/>
                    </a:lnTo>
                    <a:lnTo>
                      <a:pt x="46" y="39"/>
                    </a:lnTo>
                    <a:lnTo>
                      <a:pt x="56" y="35"/>
                    </a:lnTo>
                    <a:lnTo>
                      <a:pt x="72" y="30"/>
                    </a:lnTo>
                    <a:lnTo>
                      <a:pt x="91" y="28"/>
                    </a:lnTo>
                    <a:lnTo>
                      <a:pt x="100" y="25"/>
                    </a:lnTo>
                    <a:lnTo>
                      <a:pt x="102" y="23"/>
                    </a:lnTo>
                    <a:lnTo>
                      <a:pt x="102" y="21"/>
                    </a:lnTo>
                    <a:lnTo>
                      <a:pt x="105" y="21"/>
                    </a:lnTo>
                    <a:lnTo>
                      <a:pt x="102" y="21"/>
                    </a:lnTo>
                    <a:lnTo>
                      <a:pt x="102" y="16"/>
                    </a:lnTo>
                    <a:lnTo>
                      <a:pt x="105" y="16"/>
                    </a:lnTo>
                    <a:lnTo>
                      <a:pt x="105" y="14"/>
                    </a:lnTo>
                    <a:lnTo>
                      <a:pt x="105" y="11"/>
                    </a:lnTo>
                    <a:lnTo>
                      <a:pt x="109" y="7"/>
                    </a:lnTo>
                    <a:lnTo>
                      <a:pt x="114" y="4"/>
                    </a:lnTo>
                    <a:lnTo>
                      <a:pt x="119" y="2"/>
                    </a:lnTo>
                    <a:lnTo>
                      <a:pt x="123" y="2"/>
                    </a:lnTo>
                    <a:lnTo>
                      <a:pt x="126" y="2"/>
                    </a:lnTo>
                    <a:lnTo>
                      <a:pt x="130" y="0"/>
                    </a:lnTo>
                    <a:lnTo>
                      <a:pt x="142" y="4"/>
                    </a:lnTo>
                    <a:lnTo>
                      <a:pt x="154" y="4"/>
                    </a:lnTo>
                    <a:lnTo>
                      <a:pt x="163" y="4"/>
                    </a:lnTo>
                    <a:lnTo>
                      <a:pt x="170" y="2"/>
                    </a:lnTo>
                    <a:lnTo>
                      <a:pt x="179" y="0"/>
                    </a:lnTo>
                    <a:lnTo>
                      <a:pt x="191" y="2"/>
                    </a:lnTo>
                    <a:lnTo>
                      <a:pt x="193" y="2"/>
                    </a:lnTo>
                    <a:lnTo>
                      <a:pt x="198" y="2"/>
                    </a:lnTo>
                    <a:lnTo>
                      <a:pt x="203" y="4"/>
                    </a:lnTo>
                    <a:lnTo>
                      <a:pt x="207" y="7"/>
                    </a:lnTo>
                    <a:lnTo>
                      <a:pt x="212" y="11"/>
                    </a:lnTo>
                    <a:lnTo>
                      <a:pt x="212" y="14"/>
                    </a:lnTo>
                    <a:lnTo>
                      <a:pt x="214" y="16"/>
                    </a:lnTo>
                    <a:lnTo>
                      <a:pt x="214" y="23"/>
                    </a:lnTo>
                    <a:lnTo>
                      <a:pt x="217" y="25"/>
                    </a:lnTo>
                    <a:lnTo>
                      <a:pt x="226" y="28"/>
                    </a:lnTo>
                    <a:lnTo>
                      <a:pt x="245" y="30"/>
                    </a:lnTo>
                    <a:lnTo>
                      <a:pt x="261" y="35"/>
                    </a:lnTo>
                    <a:lnTo>
                      <a:pt x="270" y="39"/>
                    </a:lnTo>
                    <a:lnTo>
                      <a:pt x="280" y="44"/>
                    </a:lnTo>
                    <a:lnTo>
                      <a:pt x="287" y="49"/>
                    </a:lnTo>
                    <a:lnTo>
                      <a:pt x="294" y="51"/>
                    </a:lnTo>
                    <a:lnTo>
                      <a:pt x="301" y="56"/>
                    </a:lnTo>
                    <a:lnTo>
                      <a:pt x="305" y="60"/>
                    </a:lnTo>
                    <a:lnTo>
                      <a:pt x="310" y="65"/>
                    </a:lnTo>
                    <a:lnTo>
                      <a:pt x="315" y="70"/>
                    </a:lnTo>
                    <a:lnTo>
                      <a:pt x="315" y="77"/>
                    </a:lnTo>
                    <a:lnTo>
                      <a:pt x="317" y="84"/>
                    </a:lnTo>
                    <a:lnTo>
                      <a:pt x="317" y="114"/>
                    </a:lnTo>
                    <a:lnTo>
                      <a:pt x="312" y="123"/>
                    </a:lnTo>
                    <a:lnTo>
                      <a:pt x="305" y="128"/>
                    </a:lnTo>
                    <a:lnTo>
                      <a:pt x="298" y="135"/>
                    </a:lnTo>
                    <a:lnTo>
                      <a:pt x="291" y="140"/>
                    </a:lnTo>
                    <a:lnTo>
                      <a:pt x="284" y="145"/>
                    </a:lnTo>
                    <a:lnTo>
                      <a:pt x="268" y="152"/>
                    </a:lnTo>
                    <a:lnTo>
                      <a:pt x="254" y="156"/>
                    </a:lnTo>
                    <a:lnTo>
                      <a:pt x="240" y="159"/>
                    </a:lnTo>
                    <a:lnTo>
                      <a:pt x="226" y="161"/>
                    </a:lnTo>
                    <a:lnTo>
                      <a:pt x="210" y="166"/>
                    </a:lnTo>
                    <a:lnTo>
                      <a:pt x="177" y="166"/>
                    </a:lnTo>
                    <a:lnTo>
                      <a:pt x="154" y="166"/>
                    </a:lnTo>
                    <a:close/>
                  </a:path>
                </a:pathLst>
              </a:custGeom>
              <a:solidFill>
                <a:srgbClr val="FFFF80"/>
              </a:solidFill>
              <a:ln w="0">
                <a:solidFill>
                  <a:srgbClr val="000000"/>
                </a:solidFill>
                <a:round/>
                <a:headEnd/>
                <a:tailEnd/>
              </a:ln>
            </p:spPr>
            <p:txBody>
              <a:bodyPr/>
              <a:lstStyle/>
              <a:p>
                <a:endParaRPr lang="fr-FR"/>
              </a:p>
            </p:txBody>
          </p:sp>
          <p:sp>
            <p:nvSpPr>
              <p:cNvPr id="32" name="Freeform 19"/>
              <p:cNvSpPr>
                <a:spLocks/>
              </p:cNvSpPr>
              <p:nvPr/>
            </p:nvSpPr>
            <p:spPr bwMode="auto">
              <a:xfrm>
                <a:off x="4013" y="1825"/>
                <a:ext cx="205" cy="84"/>
              </a:xfrm>
              <a:custGeom>
                <a:avLst/>
                <a:gdLst>
                  <a:gd name="T0" fmla="*/ 161 w 205"/>
                  <a:gd name="T1" fmla="*/ 3 h 84"/>
                  <a:gd name="T2" fmla="*/ 165 w 205"/>
                  <a:gd name="T3" fmla="*/ 10 h 84"/>
                  <a:gd name="T4" fmla="*/ 172 w 205"/>
                  <a:gd name="T5" fmla="*/ 14 h 84"/>
                  <a:gd name="T6" fmla="*/ 179 w 205"/>
                  <a:gd name="T7" fmla="*/ 19 h 84"/>
                  <a:gd name="T8" fmla="*/ 186 w 205"/>
                  <a:gd name="T9" fmla="*/ 21 h 84"/>
                  <a:gd name="T10" fmla="*/ 191 w 205"/>
                  <a:gd name="T11" fmla="*/ 24 h 84"/>
                  <a:gd name="T12" fmla="*/ 193 w 205"/>
                  <a:gd name="T13" fmla="*/ 28 h 84"/>
                  <a:gd name="T14" fmla="*/ 198 w 205"/>
                  <a:gd name="T15" fmla="*/ 31 h 84"/>
                  <a:gd name="T16" fmla="*/ 200 w 205"/>
                  <a:gd name="T17" fmla="*/ 33 h 84"/>
                  <a:gd name="T18" fmla="*/ 203 w 205"/>
                  <a:gd name="T19" fmla="*/ 38 h 84"/>
                  <a:gd name="T20" fmla="*/ 205 w 205"/>
                  <a:gd name="T21" fmla="*/ 45 h 84"/>
                  <a:gd name="T22" fmla="*/ 203 w 205"/>
                  <a:gd name="T23" fmla="*/ 52 h 84"/>
                  <a:gd name="T24" fmla="*/ 198 w 205"/>
                  <a:gd name="T25" fmla="*/ 61 h 84"/>
                  <a:gd name="T26" fmla="*/ 184 w 205"/>
                  <a:gd name="T27" fmla="*/ 68 h 84"/>
                  <a:gd name="T28" fmla="*/ 165 w 205"/>
                  <a:gd name="T29" fmla="*/ 75 h 84"/>
                  <a:gd name="T30" fmla="*/ 144 w 205"/>
                  <a:gd name="T31" fmla="*/ 80 h 84"/>
                  <a:gd name="T32" fmla="*/ 123 w 205"/>
                  <a:gd name="T33" fmla="*/ 82 h 84"/>
                  <a:gd name="T34" fmla="*/ 100 w 205"/>
                  <a:gd name="T35" fmla="*/ 84 h 84"/>
                  <a:gd name="T36" fmla="*/ 70 w 205"/>
                  <a:gd name="T37" fmla="*/ 82 h 84"/>
                  <a:gd name="T38" fmla="*/ 49 w 205"/>
                  <a:gd name="T39" fmla="*/ 77 h 84"/>
                  <a:gd name="T40" fmla="*/ 30 w 205"/>
                  <a:gd name="T41" fmla="*/ 73 h 84"/>
                  <a:gd name="T42" fmla="*/ 11 w 205"/>
                  <a:gd name="T43" fmla="*/ 63 h 84"/>
                  <a:gd name="T44" fmla="*/ 4 w 205"/>
                  <a:gd name="T45" fmla="*/ 56 h 84"/>
                  <a:gd name="T46" fmla="*/ 0 w 205"/>
                  <a:gd name="T47" fmla="*/ 49 h 84"/>
                  <a:gd name="T48" fmla="*/ 2 w 205"/>
                  <a:gd name="T49" fmla="*/ 40 h 84"/>
                  <a:gd name="T50" fmla="*/ 4 w 205"/>
                  <a:gd name="T51" fmla="*/ 33 h 84"/>
                  <a:gd name="T52" fmla="*/ 7 w 205"/>
                  <a:gd name="T53" fmla="*/ 31 h 84"/>
                  <a:gd name="T54" fmla="*/ 11 w 205"/>
                  <a:gd name="T55" fmla="*/ 28 h 84"/>
                  <a:gd name="T56" fmla="*/ 16 w 205"/>
                  <a:gd name="T57" fmla="*/ 24 h 84"/>
                  <a:gd name="T58" fmla="*/ 21 w 205"/>
                  <a:gd name="T59" fmla="*/ 21 h 84"/>
                  <a:gd name="T60" fmla="*/ 28 w 205"/>
                  <a:gd name="T61" fmla="*/ 17 h 84"/>
                  <a:gd name="T62" fmla="*/ 35 w 205"/>
                  <a:gd name="T63" fmla="*/ 12 h 84"/>
                  <a:gd name="T64" fmla="*/ 39 w 205"/>
                  <a:gd name="T65" fmla="*/ 7 h 84"/>
                  <a:gd name="T66" fmla="*/ 44 w 205"/>
                  <a:gd name="T67" fmla="*/ 3 h 8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05"/>
                  <a:gd name="T103" fmla="*/ 0 h 84"/>
                  <a:gd name="T104" fmla="*/ 205 w 205"/>
                  <a:gd name="T105" fmla="*/ 84 h 8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05" h="84">
                    <a:moveTo>
                      <a:pt x="158" y="0"/>
                    </a:moveTo>
                    <a:lnTo>
                      <a:pt x="161" y="3"/>
                    </a:lnTo>
                    <a:lnTo>
                      <a:pt x="161" y="5"/>
                    </a:lnTo>
                    <a:lnTo>
                      <a:pt x="165" y="10"/>
                    </a:lnTo>
                    <a:lnTo>
                      <a:pt x="170" y="12"/>
                    </a:lnTo>
                    <a:lnTo>
                      <a:pt x="172" y="14"/>
                    </a:lnTo>
                    <a:lnTo>
                      <a:pt x="175" y="17"/>
                    </a:lnTo>
                    <a:lnTo>
                      <a:pt x="179" y="19"/>
                    </a:lnTo>
                    <a:lnTo>
                      <a:pt x="184" y="21"/>
                    </a:lnTo>
                    <a:lnTo>
                      <a:pt x="186" y="21"/>
                    </a:lnTo>
                    <a:lnTo>
                      <a:pt x="189" y="24"/>
                    </a:lnTo>
                    <a:lnTo>
                      <a:pt x="191" y="24"/>
                    </a:lnTo>
                    <a:lnTo>
                      <a:pt x="193" y="26"/>
                    </a:lnTo>
                    <a:lnTo>
                      <a:pt x="193" y="28"/>
                    </a:lnTo>
                    <a:lnTo>
                      <a:pt x="196" y="28"/>
                    </a:lnTo>
                    <a:lnTo>
                      <a:pt x="198" y="31"/>
                    </a:lnTo>
                    <a:lnTo>
                      <a:pt x="198" y="33"/>
                    </a:lnTo>
                    <a:lnTo>
                      <a:pt x="200" y="33"/>
                    </a:lnTo>
                    <a:lnTo>
                      <a:pt x="203" y="35"/>
                    </a:lnTo>
                    <a:lnTo>
                      <a:pt x="203" y="38"/>
                    </a:lnTo>
                    <a:lnTo>
                      <a:pt x="203" y="42"/>
                    </a:lnTo>
                    <a:lnTo>
                      <a:pt x="205" y="45"/>
                    </a:lnTo>
                    <a:lnTo>
                      <a:pt x="203" y="49"/>
                    </a:lnTo>
                    <a:lnTo>
                      <a:pt x="203" y="52"/>
                    </a:lnTo>
                    <a:lnTo>
                      <a:pt x="200" y="56"/>
                    </a:lnTo>
                    <a:lnTo>
                      <a:pt x="198" y="61"/>
                    </a:lnTo>
                    <a:lnTo>
                      <a:pt x="193" y="63"/>
                    </a:lnTo>
                    <a:lnTo>
                      <a:pt x="184" y="68"/>
                    </a:lnTo>
                    <a:lnTo>
                      <a:pt x="175" y="73"/>
                    </a:lnTo>
                    <a:lnTo>
                      <a:pt x="165" y="75"/>
                    </a:lnTo>
                    <a:lnTo>
                      <a:pt x="154" y="77"/>
                    </a:lnTo>
                    <a:lnTo>
                      <a:pt x="144" y="80"/>
                    </a:lnTo>
                    <a:lnTo>
                      <a:pt x="133" y="82"/>
                    </a:lnTo>
                    <a:lnTo>
                      <a:pt x="123" y="82"/>
                    </a:lnTo>
                    <a:lnTo>
                      <a:pt x="114" y="84"/>
                    </a:lnTo>
                    <a:lnTo>
                      <a:pt x="100" y="84"/>
                    </a:lnTo>
                    <a:lnTo>
                      <a:pt x="81" y="82"/>
                    </a:lnTo>
                    <a:lnTo>
                      <a:pt x="70" y="82"/>
                    </a:lnTo>
                    <a:lnTo>
                      <a:pt x="60" y="80"/>
                    </a:lnTo>
                    <a:lnTo>
                      <a:pt x="49" y="77"/>
                    </a:lnTo>
                    <a:lnTo>
                      <a:pt x="39" y="75"/>
                    </a:lnTo>
                    <a:lnTo>
                      <a:pt x="30" y="73"/>
                    </a:lnTo>
                    <a:lnTo>
                      <a:pt x="21" y="68"/>
                    </a:lnTo>
                    <a:lnTo>
                      <a:pt x="11" y="63"/>
                    </a:lnTo>
                    <a:lnTo>
                      <a:pt x="7" y="61"/>
                    </a:lnTo>
                    <a:lnTo>
                      <a:pt x="4" y="56"/>
                    </a:lnTo>
                    <a:lnTo>
                      <a:pt x="2" y="52"/>
                    </a:lnTo>
                    <a:lnTo>
                      <a:pt x="0" y="49"/>
                    </a:lnTo>
                    <a:lnTo>
                      <a:pt x="0" y="42"/>
                    </a:lnTo>
                    <a:lnTo>
                      <a:pt x="2" y="40"/>
                    </a:lnTo>
                    <a:lnTo>
                      <a:pt x="2" y="38"/>
                    </a:lnTo>
                    <a:lnTo>
                      <a:pt x="4" y="33"/>
                    </a:lnTo>
                    <a:lnTo>
                      <a:pt x="7" y="31"/>
                    </a:lnTo>
                    <a:lnTo>
                      <a:pt x="9" y="28"/>
                    </a:lnTo>
                    <a:lnTo>
                      <a:pt x="11" y="28"/>
                    </a:lnTo>
                    <a:lnTo>
                      <a:pt x="11" y="26"/>
                    </a:lnTo>
                    <a:lnTo>
                      <a:pt x="16" y="24"/>
                    </a:lnTo>
                    <a:lnTo>
                      <a:pt x="18" y="21"/>
                    </a:lnTo>
                    <a:lnTo>
                      <a:pt x="21" y="21"/>
                    </a:lnTo>
                    <a:lnTo>
                      <a:pt x="25" y="19"/>
                    </a:lnTo>
                    <a:lnTo>
                      <a:pt x="28" y="17"/>
                    </a:lnTo>
                    <a:lnTo>
                      <a:pt x="32" y="14"/>
                    </a:lnTo>
                    <a:lnTo>
                      <a:pt x="35" y="12"/>
                    </a:lnTo>
                    <a:lnTo>
                      <a:pt x="39" y="10"/>
                    </a:lnTo>
                    <a:lnTo>
                      <a:pt x="39" y="7"/>
                    </a:lnTo>
                    <a:lnTo>
                      <a:pt x="44" y="5"/>
                    </a:lnTo>
                    <a:lnTo>
                      <a:pt x="44" y="3"/>
                    </a:lnTo>
                    <a:lnTo>
                      <a:pt x="44" y="0"/>
                    </a:lnTo>
                  </a:path>
                </a:pathLst>
              </a:custGeom>
              <a:noFill/>
              <a:ln w="0">
                <a:solidFill>
                  <a:srgbClr val="000000"/>
                </a:solidFill>
                <a:round/>
                <a:headEnd/>
                <a:tailEnd/>
              </a:ln>
            </p:spPr>
            <p:txBody>
              <a:bodyPr/>
              <a:lstStyle/>
              <a:p>
                <a:endParaRPr lang="fr-FR"/>
              </a:p>
            </p:txBody>
          </p:sp>
          <p:sp>
            <p:nvSpPr>
              <p:cNvPr id="33" name="Freeform 20"/>
              <p:cNvSpPr>
                <a:spLocks/>
              </p:cNvSpPr>
              <p:nvPr/>
            </p:nvSpPr>
            <p:spPr bwMode="auto">
              <a:xfrm>
                <a:off x="4024" y="1853"/>
                <a:ext cx="182" cy="38"/>
              </a:xfrm>
              <a:custGeom>
                <a:avLst/>
                <a:gdLst>
                  <a:gd name="T0" fmla="*/ 182 w 182"/>
                  <a:gd name="T1" fmla="*/ 0 h 38"/>
                  <a:gd name="T2" fmla="*/ 182 w 182"/>
                  <a:gd name="T3" fmla="*/ 5 h 38"/>
                  <a:gd name="T4" fmla="*/ 182 w 182"/>
                  <a:gd name="T5" fmla="*/ 10 h 38"/>
                  <a:gd name="T6" fmla="*/ 180 w 182"/>
                  <a:gd name="T7" fmla="*/ 14 h 38"/>
                  <a:gd name="T8" fmla="*/ 173 w 182"/>
                  <a:gd name="T9" fmla="*/ 19 h 38"/>
                  <a:gd name="T10" fmla="*/ 168 w 182"/>
                  <a:gd name="T11" fmla="*/ 24 h 38"/>
                  <a:gd name="T12" fmla="*/ 154 w 182"/>
                  <a:gd name="T13" fmla="*/ 28 h 38"/>
                  <a:gd name="T14" fmla="*/ 140 w 182"/>
                  <a:gd name="T15" fmla="*/ 33 h 38"/>
                  <a:gd name="T16" fmla="*/ 129 w 182"/>
                  <a:gd name="T17" fmla="*/ 35 h 38"/>
                  <a:gd name="T18" fmla="*/ 91 w 182"/>
                  <a:gd name="T19" fmla="*/ 38 h 38"/>
                  <a:gd name="T20" fmla="*/ 54 w 182"/>
                  <a:gd name="T21" fmla="*/ 35 h 38"/>
                  <a:gd name="T22" fmla="*/ 42 w 182"/>
                  <a:gd name="T23" fmla="*/ 33 h 38"/>
                  <a:gd name="T24" fmla="*/ 28 w 182"/>
                  <a:gd name="T25" fmla="*/ 28 h 38"/>
                  <a:gd name="T26" fmla="*/ 14 w 182"/>
                  <a:gd name="T27" fmla="*/ 24 h 38"/>
                  <a:gd name="T28" fmla="*/ 7 w 182"/>
                  <a:gd name="T29" fmla="*/ 19 h 38"/>
                  <a:gd name="T30" fmla="*/ 3 w 182"/>
                  <a:gd name="T31" fmla="*/ 14 h 38"/>
                  <a:gd name="T32" fmla="*/ 0 w 182"/>
                  <a:gd name="T33" fmla="*/ 10 h 38"/>
                  <a:gd name="T34" fmla="*/ 0 w 182"/>
                  <a:gd name="T35" fmla="*/ 0 h 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2"/>
                  <a:gd name="T55" fmla="*/ 0 h 38"/>
                  <a:gd name="T56" fmla="*/ 182 w 182"/>
                  <a:gd name="T57" fmla="*/ 38 h 3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2" h="38">
                    <a:moveTo>
                      <a:pt x="182" y="0"/>
                    </a:moveTo>
                    <a:lnTo>
                      <a:pt x="182" y="5"/>
                    </a:lnTo>
                    <a:lnTo>
                      <a:pt x="182" y="10"/>
                    </a:lnTo>
                    <a:lnTo>
                      <a:pt x="180" y="14"/>
                    </a:lnTo>
                    <a:lnTo>
                      <a:pt x="173" y="19"/>
                    </a:lnTo>
                    <a:lnTo>
                      <a:pt x="168" y="24"/>
                    </a:lnTo>
                    <a:lnTo>
                      <a:pt x="154" y="28"/>
                    </a:lnTo>
                    <a:lnTo>
                      <a:pt x="140" y="33"/>
                    </a:lnTo>
                    <a:lnTo>
                      <a:pt x="129" y="35"/>
                    </a:lnTo>
                    <a:lnTo>
                      <a:pt x="91" y="38"/>
                    </a:lnTo>
                    <a:lnTo>
                      <a:pt x="54" y="35"/>
                    </a:lnTo>
                    <a:lnTo>
                      <a:pt x="42" y="33"/>
                    </a:lnTo>
                    <a:lnTo>
                      <a:pt x="28" y="28"/>
                    </a:lnTo>
                    <a:lnTo>
                      <a:pt x="14" y="24"/>
                    </a:lnTo>
                    <a:lnTo>
                      <a:pt x="7" y="19"/>
                    </a:lnTo>
                    <a:lnTo>
                      <a:pt x="3" y="14"/>
                    </a:lnTo>
                    <a:lnTo>
                      <a:pt x="0" y="10"/>
                    </a:lnTo>
                    <a:lnTo>
                      <a:pt x="0" y="0"/>
                    </a:lnTo>
                  </a:path>
                </a:pathLst>
              </a:custGeom>
              <a:noFill/>
              <a:ln w="0">
                <a:solidFill>
                  <a:srgbClr val="000000"/>
                </a:solidFill>
                <a:round/>
                <a:headEnd/>
                <a:tailEnd/>
              </a:ln>
            </p:spPr>
            <p:txBody>
              <a:bodyPr/>
              <a:lstStyle/>
              <a:p>
                <a:endParaRPr lang="fr-FR"/>
              </a:p>
            </p:txBody>
          </p:sp>
          <p:sp>
            <p:nvSpPr>
              <p:cNvPr id="34" name="Freeform 21"/>
              <p:cNvSpPr>
                <a:spLocks/>
              </p:cNvSpPr>
              <p:nvPr/>
            </p:nvSpPr>
            <p:spPr bwMode="auto">
              <a:xfrm>
                <a:off x="3957" y="1881"/>
                <a:ext cx="315" cy="61"/>
              </a:xfrm>
              <a:custGeom>
                <a:avLst/>
                <a:gdLst>
                  <a:gd name="T0" fmla="*/ 315 w 315"/>
                  <a:gd name="T1" fmla="*/ 0 h 61"/>
                  <a:gd name="T2" fmla="*/ 315 w 315"/>
                  <a:gd name="T3" fmla="*/ 10 h 61"/>
                  <a:gd name="T4" fmla="*/ 310 w 315"/>
                  <a:gd name="T5" fmla="*/ 17 h 61"/>
                  <a:gd name="T6" fmla="*/ 301 w 315"/>
                  <a:gd name="T7" fmla="*/ 26 h 61"/>
                  <a:gd name="T8" fmla="*/ 291 w 315"/>
                  <a:gd name="T9" fmla="*/ 33 h 61"/>
                  <a:gd name="T10" fmla="*/ 277 w 315"/>
                  <a:gd name="T11" fmla="*/ 40 h 61"/>
                  <a:gd name="T12" fmla="*/ 261 w 315"/>
                  <a:gd name="T13" fmla="*/ 47 h 61"/>
                  <a:gd name="T14" fmla="*/ 245 w 315"/>
                  <a:gd name="T15" fmla="*/ 52 h 61"/>
                  <a:gd name="T16" fmla="*/ 224 w 315"/>
                  <a:gd name="T17" fmla="*/ 57 h 61"/>
                  <a:gd name="T18" fmla="*/ 203 w 315"/>
                  <a:gd name="T19" fmla="*/ 59 h 61"/>
                  <a:gd name="T20" fmla="*/ 182 w 315"/>
                  <a:gd name="T21" fmla="*/ 59 h 61"/>
                  <a:gd name="T22" fmla="*/ 158 w 315"/>
                  <a:gd name="T23" fmla="*/ 61 h 61"/>
                  <a:gd name="T24" fmla="*/ 135 w 315"/>
                  <a:gd name="T25" fmla="*/ 59 h 61"/>
                  <a:gd name="T26" fmla="*/ 114 w 315"/>
                  <a:gd name="T27" fmla="*/ 59 h 61"/>
                  <a:gd name="T28" fmla="*/ 93 w 315"/>
                  <a:gd name="T29" fmla="*/ 57 h 61"/>
                  <a:gd name="T30" fmla="*/ 72 w 315"/>
                  <a:gd name="T31" fmla="*/ 52 h 61"/>
                  <a:gd name="T32" fmla="*/ 53 w 315"/>
                  <a:gd name="T33" fmla="*/ 47 h 61"/>
                  <a:gd name="T34" fmla="*/ 39 w 315"/>
                  <a:gd name="T35" fmla="*/ 40 h 61"/>
                  <a:gd name="T36" fmla="*/ 25 w 315"/>
                  <a:gd name="T37" fmla="*/ 33 h 61"/>
                  <a:gd name="T38" fmla="*/ 14 w 315"/>
                  <a:gd name="T39" fmla="*/ 26 h 61"/>
                  <a:gd name="T40" fmla="*/ 7 w 315"/>
                  <a:gd name="T41" fmla="*/ 17 h 61"/>
                  <a:gd name="T42" fmla="*/ 2 w 315"/>
                  <a:gd name="T43" fmla="*/ 10 h 61"/>
                  <a:gd name="T44" fmla="*/ 0 w 315"/>
                  <a:gd name="T45" fmla="*/ 5 h 6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15"/>
                  <a:gd name="T70" fmla="*/ 0 h 61"/>
                  <a:gd name="T71" fmla="*/ 315 w 315"/>
                  <a:gd name="T72" fmla="*/ 61 h 6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15" h="61">
                    <a:moveTo>
                      <a:pt x="315" y="0"/>
                    </a:moveTo>
                    <a:lnTo>
                      <a:pt x="315" y="10"/>
                    </a:lnTo>
                    <a:lnTo>
                      <a:pt x="310" y="17"/>
                    </a:lnTo>
                    <a:lnTo>
                      <a:pt x="301" y="26"/>
                    </a:lnTo>
                    <a:lnTo>
                      <a:pt x="291" y="33"/>
                    </a:lnTo>
                    <a:lnTo>
                      <a:pt x="277" y="40"/>
                    </a:lnTo>
                    <a:lnTo>
                      <a:pt x="261" y="47"/>
                    </a:lnTo>
                    <a:lnTo>
                      <a:pt x="245" y="52"/>
                    </a:lnTo>
                    <a:lnTo>
                      <a:pt x="224" y="57"/>
                    </a:lnTo>
                    <a:lnTo>
                      <a:pt x="203" y="59"/>
                    </a:lnTo>
                    <a:lnTo>
                      <a:pt x="182" y="59"/>
                    </a:lnTo>
                    <a:lnTo>
                      <a:pt x="158" y="61"/>
                    </a:lnTo>
                    <a:lnTo>
                      <a:pt x="135" y="59"/>
                    </a:lnTo>
                    <a:lnTo>
                      <a:pt x="114" y="59"/>
                    </a:lnTo>
                    <a:lnTo>
                      <a:pt x="93" y="57"/>
                    </a:lnTo>
                    <a:lnTo>
                      <a:pt x="72" y="52"/>
                    </a:lnTo>
                    <a:lnTo>
                      <a:pt x="53" y="47"/>
                    </a:lnTo>
                    <a:lnTo>
                      <a:pt x="39" y="40"/>
                    </a:lnTo>
                    <a:lnTo>
                      <a:pt x="25" y="33"/>
                    </a:lnTo>
                    <a:lnTo>
                      <a:pt x="14" y="26"/>
                    </a:lnTo>
                    <a:lnTo>
                      <a:pt x="7" y="17"/>
                    </a:lnTo>
                    <a:lnTo>
                      <a:pt x="2" y="10"/>
                    </a:lnTo>
                    <a:lnTo>
                      <a:pt x="0" y="5"/>
                    </a:lnTo>
                  </a:path>
                </a:pathLst>
              </a:custGeom>
              <a:noFill/>
              <a:ln w="0">
                <a:solidFill>
                  <a:srgbClr val="000000"/>
                </a:solidFill>
                <a:round/>
                <a:headEnd/>
                <a:tailEnd/>
              </a:ln>
            </p:spPr>
            <p:txBody>
              <a:bodyPr/>
              <a:lstStyle/>
              <a:p>
                <a:endParaRPr lang="fr-FR"/>
              </a:p>
            </p:txBody>
          </p:sp>
          <p:sp>
            <p:nvSpPr>
              <p:cNvPr id="35" name="Freeform 22"/>
              <p:cNvSpPr>
                <a:spLocks/>
              </p:cNvSpPr>
              <p:nvPr/>
            </p:nvSpPr>
            <p:spPr bwMode="auto">
              <a:xfrm>
                <a:off x="4087" y="1606"/>
                <a:ext cx="388" cy="147"/>
              </a:xfrm>
              <a:custGeom>
                <a:avLst/>
                <a:gdLst>
                  <a:gd name="T0" fmla="*/ 157 w 388"/>
                  <a:gd name="T1" fmla="*/ 0 h 147"/>
                  <a:gd name="T2" fmla="*/ 136 w 388"/>
                  <a:gd name="T3" fmla="*/ 2 h 147"/>
                  <a:gd name="T4" fmla="*/ 108 w 388"/>
                  <a:gd name="T5" fmla="*/ 4 h 147"/>
                  <a:gd name="T6" fmla="*/ 80 w 388"/>
                  <a:gd name="T7" fmla="*/ 11 h 147"/>
                  <a:gd name="T8" fmla="*/ 54 w 388"/>
                  <a:gd name="T9" fmla="*/ 18 h 147"/>
                  <a:gd name="T10" fmla="*/ 26 w 388"/>
                  <a:gd name="T11" fmla="*/ 30 h 147"/>
                  <a:gd name="T12" fmla="*/ 10 w 388"/>
                  <a:gd name="T13" fmla="*/ 44 h 147"/>
                  <a:gd name="T14" fmla="*/ 0 w 388"/>
                  <a:gd name="T15" fmla="*/ 61 h 147"/>
                  <a:gd name="T16" fmla="*/ 3 w 388"/>
                  <a:gd name="T17" fmla="*/ 72 h 147"/>
                  <a:gd name="T18" fmla="*/ 0 w 388"/>
                  <a:gd name="T19" fmla="*/ 82 h 147"/>
                  <a:gd name="T20" fmla="*/ 7 w 388"/>
                  <a:gd name="T21" fmla="*/ 100 h 147"/>
                  <a:gd name="T22" fmla="*/ 26 w 388"/>
                  <a:gd name="T23" fmla="*/ 114 h 147"/>
                  <a:gd name="T24" fmla="*/ 49 w 388"/>
                  <a:gd name="T25" fmla="*/ 126 h 147"/>
                  <a:gd name="T26" fmla="*/ 84 w 388"/>
                  <a:gd name="T27" fmla="*/ 138 h 147"/>
                  <a:gd name="T28" fmla="*/ 112 w 388"/>
                  <a:gd name="T29" fmla="*/ 142 h 147"/>
                  <a:gd name="T30" fmla="*/ 150 w 388"/>
                  <a:gd name="T31" fmla="*/ 147 h 147"/>
                  <a:gd name="T32" fmla="*/ 185 w 388"/>
                  <a:gd name="T33" fmla="*/ 147 h 147"/>
                  <a:gd name="T34" fmla="*/ 229 w 388"/>
                  <a:gd name="T35" fmla="*/ 147 h 147"/>
                  <a:gd name="T36" fmla="*/ 266 w 388"/>
                  <a:gd name="T37" fmla="*/ 142 h 147"/>
                  <a:gd name="T38" fmla="*/ 301 w 388"/>
                  <a:gd name="T39" fmla="*/ 138 h 147"/>
                  <a:gd name="T40" fmla="*/ 336 w 388"/>
                  <a:gd name="T41" fmla="*/ 128 h 147"/>
                  <a:gd name="T42" fmla="*/ 357 w 388"/>
                  <a:gd name="T43" fmla="*/ 117 h 147"/>
                  <a:gd name="T44" fmla="*/ 369 w 388"/>
                  <a:gd name="T45" fmla="*/ 110 h 147"/>
                  <a:gd name="T46" fmla="*/ 383 w 388"/>
                  <a:gd name="T47" fmla="*/ 98 h 147"/>
                  <a:gd name="T48" fmla="*/ 388 w 388"/>
                  <a:gd name="T49" fmla="*/ 91 h 147"/>
                  <a:gd name="T50" fmla="*/ 388 w 388"/>
                  <a:gd name="T51" fmla="*/ 86 h 147"/>
                  <a:gd name="T52" fmla="*/ 388 w 388"/>
                  <a:gd name="T53" fmla="*/ 75 h 147"/>
                  <a:gd name="T54" fmla="*/ 388 w 388"/>
                  <a:gd name="T55" fmla="*/ 70 h 147"/>
                  <a:gd name="T56" fmla="*/ 388 w 388"/>
                  <a:gd name="T57" fmla="*/ 56 h 147"/>
                  <a:gd name="T58" fmla="*/ 383 w 388"/>
                  <a:gd name="T59" fmla="*/ 49 h 147"/>
                  <a:gd name="T60" fmla="*/ 374 w 388"/>
                  <a:gd name="T61" fmla="*/ 40 h 147"/>
                  <a:gd name="T62" fmla="*/ 364 w 388"/>
                  <a:gd name="T63" fmla="*/ 33 h 147"/>
                  <a:gd name="T64" fmla="*/ 350 w 388"/>
                  <a:gd name="T65" fmla="*/ 25 h 147"/>
                  <a:gd name="T66" fmla="*/ 329 w 388"/>
                  <a:gd name="T67" fmla="*/ 16 h 147"/>
                  <a:gd name="T68" fmla="*/ 304 w 388"/>
                  <a:gd name="T69" fmla="*/ 9 h 147"/>
                  <a:gd name="T70" fmla="*/ 278 w 388"/>
                  <a:gd name="T71" fmla="*/ 4 h 147"/>
                  <a:gd name="T72" fmla="*/ 252 w 388"/>
                  <a:gd name="T73" fmla="*/ 0 h 147"/>
                  <a:gd name="T74" fmla="*/ 224 w 388"/>
                  <a:gd name="T75" fmla="*/ 0 h 147"/>
                  <a:gd name="T76" fmla="*/ 220 w 388"/>
                  <a:gd name="T77" fmla="*/ 65 h 147"/>
                  <a:gd name="T78" fmla="*/ 213 w 388"/>
                  <a:gd name="T79" fmla="*/ 70 h 147"/>
                  <a:gd name="T80" fmla="*/ 203 w 388"/>
                  <a:gd name="T81" fmla="*/ 72 h 147"/>
                  <a:gd name="T82" fmla="*/ 196 w 388"/>
                  <a:gd name="T83" fmla="*/ 75 h 147"/>
                  <a:gd name="T84" fmla="*/ 182 w 388"/>
                  <a:gd name="T85" fmla="*/ 75 h 147"/>
                  <a:gd name="T86" fmla="*/ 175 w 388"/>
                  <a:gd name="T87" fmla="*/ 72 h 147"/>
                  <a:gd name="T88" fmla="*/ 166 w 388"/>
                  <a:gd name="T89" fmla="*/ 68 h 147"/>
                  <a:gd name="T90" fmla="*/ 159 w 388"/>
                  <a:gd name="T91" fmla="*/ 63 h 147"/>
                  <a:gd name="T92" fmla="*/ 157 w 388"/>
                  <a:gd name="T93" fmla="*/ 63 h 14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88"/>
                  <a:gd name="T142" fmla="*/ 0 h 147"/>
                  <a:gd name="T143" fmla="*/ 388 w 388"/>
                  <a:gd name="T144" fmla="*/ 147 h 14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88" h="147">
                    <a:moveTo>
                      <a:pt x="157" y="63"/>
                    </a:moveTo>
                    <a:lnTo>
                      <a:pt x="157" y="0"/>
                    </a:lnTo>
                    <a:lnTo>
                      <a:pt x="150" y="0"/>
                    </a:lnTo>
                    <a:lnTo>
                      <a:pt x="136" y="2"/>
                    </a:lnTo>
                    <a:lnTo>
                      <a:pt x="122" y="2"/>
                    </a:lnTo>
                    <a:lnTo>
                      <a:pt x="108" y="4"/>
                    </a:lnTo>
                    <a:lnTo>
                      <a:pt x="94" y="9"/>
                    </a:lnTo>
                    <a:lnTo>
                      <a:pt x="80" y="11"/>
                    </a:lnTo>
                    <a:lnTo>
                      <a:pt x="68" y="14"/>
                    </a:lnTo>
                    <a:lnTo>
                      <a:pt x="54" y="18"/>
                    </a:lnTo>
                    <a:lnTo>
                      <a:pt x="40" y="23"/>
                    </a:lnTo>
                    <a:lnTo>
                      <a:pt x="26" y="30"/>
                    </a:lnTo>
                    <a:lnTo>
                      <a:pt x="17" y="40"/>
                    </a:lnTo>
                    <a:lnTo>
                      <a:pt x="10" y="44"/>
                    </a:lnTo>
                    <a:lnTo>
                      <a:pt x="3" y="54"/>
                    </a:lnTo>
                    <a:lnTo>
                      <a:pt x="0" y="61"/>
                    </a:lnTo>
                    <a:lnTo>
                      <a:pt x="0" y="68"/>
                    </a:lnTo>
                    <a:lnTo>
                      <a:pt x="3" y="72"/>
                    </a:lnTo>
                    <a:lnTo>
                      <a:pt x="0" y="77"/>
                    </a:lnTo>
                    <a:lnTo>
                      <a:pt x="0" y="82"/>
                    </a:lnTo>
                    <a:lnTo>
                      <a:pt x="3" y="91"/>
                    </a:lnTo>
                    <a:lnTo>
                      <a:pt x="7" y="100"/>
                    </a:lnTo>
                    <a:lnTo>
                      <a:pt x="17" y="107"/>
                    </a:lnTo>
                    <a:lnTo>
                      <a:pt x="26" y="114"/>
                    </a:lnTo>
                    <a:lnTo>
                      <a:pt x="35" y="119"/>
                    </a:lnTo>
                    <a:lnTo>
                      <a:pt x="49" y="126"/>
                    </a:lnTo>
                    <a:lnTo>
                      <a:pt x="70" y="133"/>
                    </a:lnTo>
                    <a:lnTo>
                      <a:pt x="84" y="138"/>
                    </a:lnTo>
                    <a:lnTo>
                      <a:pt x="91" y="138"/>
                    </a:lnTo>
                    <a:lnTo>
                      <a:pt x="112" y="142"/>
                    </a:lnTo>
                    <a:lnTo>
                      <a:pt x="129" y="145"/>
                    </a:lnTo>
                    <a:lnTo>
                      <a:pt x="150" y="147"/>
                    </a:lnTo>
                    <a:lnTo>
                      <a:pt x="168" y="147"/>
                    </a:lnTo>
                    <a:lnTo>
                      <a:pt x="185" y="147"/>
                    </a:lnTo>
                    <a:lnTo>
                      <a:pt x="213" y="147"/>
                    </a:lnTo>
                    <a:lnTo>
                      <a:pt x="229" y="147"/>
                    </a:lnTo>
                    <a:lnTo>
                      <a:pt x="248" y="147"/>
                    </a:lnTo>
                    <a:lnTo>
                      <a:pt x="266" y="142"/>
                    </a:lnTo>
                    <a:lnTo>
                      <a:pt x="285" y="140"/>
                    </a:lnTo>
                    <a:lnTo>
                      <a:pt x="301" y="138"/>
                    </a:lnTo>
                    <a:lnTo>
                      <a:pt x="320" y="133"/>
                    </a:lnTo>
                    <a:lnTo>
                      <a:pt x="336" y="128"/>
                    </a:lnTo>
                    <a:lnTo>
                      <a:pt x="348" y="121"/>
                    </a:lnTo>
                    <a:lnTo>
                      <a:pt x="357" y="117"/>
                    </a:lnTo>
                    <a:lnTo>
                      <a:pt x="364" y="114"/>
                    </a:lnTo>
                    <a:lnTo>
                      <a:pt x="369" y="110"/>
                    </a:lnTo>
                    <a:lnTo>
                      <a:pt x="374" y="107"/>
                    </a:lnTo>
                    <a:lnTo>
                      <a:pt x="383" y="98"/>
                    </a:lnTo>
                    <a:lnTo>
                      <a:pt x="385" y="93"/>
                    </a:lnTo>
                    <a:lnTo>
                      <a:pt x="388" y="91"/>
                    </a:lnTo>
                    <a:lnTo>
                      <a:pt x="388" y="89"/>
                    </a:lnTo>
                    <a:lnTo>
                      <a:pt x="388" y="86"/>
                    </a:lnTo>
                    <a:lnTo>
                      <a:pt x="388" y="77"/>
                    </a:lnTo>
                    <a:lnTo>
                      <a:pt x="388" y="75"/>
                    </a:lnTo>
                    <a:lnTo>
                      <a:pt x="388" y="70"/>
                    </a:lnTo>
                    <a:lnTo>
                      <a:pt x="388" y="61"/>
                    </a:lnTo>
                    <a:lnTo>
                      <a:pt x="388" y="56"/>
                    </a:lnTo>
                    <a:lnTo>
                      <a:pt x="385" y="51"/>
                    </a:lnTo>
                    <a:lnTo>
                      <a:pt x="383" y="49"/>
                    </a:lnTo>
                    <a:lnTo>
                      <a:pt x="378" y="44"/>
                    </a:lnTo>
                    <a:lnTo>
                      <a:pt x="374" y="40"/>
                    </a:lnTo>
                    <a:lnTo>
                      <a:pt x="369" y="35"/>
                    </a:lnTo>
                    <a:lnTo>
                      <a:pt x="364" y="33"/>
                    </a:lnTo>
                    <a:lnTo>
                      <a:pt x="360" y="30"/>
                    </a:lnTo>
                    <a:lnTo>
                      <a:pt x="350" y="25"/>
                    </a:lnTo>
                    <a:lnTo>
                      <a:pt x="339" y="18"/>
                    </a:lnTo>
                    <a:lnTo>
                      <a:pt x="329" y="16"/>
                    </a:lnTo>
                    <a:lnTo>
                      <a:pt x="315" y="11"/>
                    </a:lnTo>
                    <a:lnTo>
                      <a:pt x="304" y="9"/>
                    </a:lnTo>
                    <a:lnTo>
                      <a:pt x="292" y="7"/>
                    </a:lnTo>
                    <a:lnTo>
                      <a:pt x="278" y="4"/>
                    </a:lnTo>
                    <a:lnTo>
                      <a:pt x="266" y="2"/>
                    </a:lnTo>
                    <a:lnTo>
                      <a:pt x="252" y="0"/>
                    </a:lnTo>
                    <a:lnTo>
                      <a:pt x="238" y="0"/>
                    </a:lnTo>
                    <a:lnTo>
                      <a:pt x="224" y="0"/>
                    </a:lnTo>
                    <a:lnTo>
                      <a:pt x="224" y="63"/>
                    </a:lnTo>
                    <a:lnTo>
                      <a:pt x="220" y="65"/>
                    </a:lnTo>
                    <a:lnTo>
                      <a:pt x="217" y="68"/>
                    </a:lnTo>
                    <a:lnTo>
                      <a:pt x="213" y="70"/>
                    </a:lnTo>
                    <a:lnTo>
                      <a:pt x="208" y="72"/>
                    </a:lnTo>
                    <a:lnTo>
                      <a:pt x="203" y="72"/>
                    </a:lnTo>
                    <a:lnTo>
                      <a:pt x="201" y="75"/>
                    </a:lnTo>
                    <a:lnTo>
                      <a:pt x="196" y="75"/>
                    </a:lnTo>
                    <a:lnTo>
                      <a:pt x="187" y="75"/>
                    </a:lnTo>
                    <a:lnTo>
                      <a:pt x="182" y="75"/>
                    </a:lnTo>
                    <a:lnTo>
                      <a:pt x="178" y="72"/>
                    </a:lnTo>
                    <a:lnTo>
                      <a:pt x="175" y="72"/>
                    </a:lnTo>
                    <a:lnTo>
                      <a:pt x="171" y="70"/>
                    </a:lnTo>
                    <a:lnTo>
                      <a:pt x="166" y="68"/>
                    </a:lnTo>
                    <a:lnTo>
                      <a:pt x="161" y="68"/>
                    </a:lnTo>
                    <a:lnTo>
                      <a:pt x="159" y="63"/>
                    </a:lnTo>
                    <a:lnTo>
                      <a:pt x="157" y="63"/>
                    </a:lnTo>
                    <a:close/>
                  </a:path>
                </a:pathLst>
              </a:custGeom>
              <a:solidFill>
                <a:srgbClr val="FFFF80"/>
              </a:solidFill>
              <a:ln w="0">
                <a:solidFill>
                  <a:srgbClr val="000000"/>
                </a:solidFill>
                <a:round/>
                <a:headEnd/>
                <a:tailEnd/>
              </a:ln>
            </p:spPr>
            <p:txBody>
              <a:bodyPr/>
              <a:lstStyle/>
              <a:p>
                <a:endParaRPr lang="fr-FR"/>
              </a:p>
            </p:txBody>
          </p:sp>
          <p:sp>
            <p:nvSpPr>
              <p:cNvPr id="36" name="Freeform 23"/>
              <p:cNvSpPr>
                <a:spLocks/>
              </p:cNvSpPr>
              <p:nvPr/>
            </p:nvSpPr>
            <p:spPr bwMode="auto">
              <a:xfrm>
                <a:off x="4090" y="1681"/>
                <a:ext cx="385" cy="58"/>
              </a:xfrm>
              <a:custGeom>
                <a:avLst/>
                <a:gdLst>
                  <a:gd name="T0" fmla="*/ 385 w 385"/>
                  <a:gd name="T1" fmla="*/ 0 h 58"/>
                  <a:gd name="T2" fmla="*/ 382 w 385"/>
                  <a:gd name="T3" fmla="*/ 4 h 58"/>
                  <a:gd name="T4" fmla="*/ 380 w 385"/>
                  <a:gd name="T5" fmla="*/ 7 h 58"/>
                  <a:gd name="T6" fmla="*/ 375 w 385"/>
                  <a:gd name="T7" fmla="*/ 11 h 58"/>
                  <a:gd name="T8" fmla="*/ 371 w 385"/>
                  <a:gd name="T9" fmla="*/ 16 h 58"/>
                  <a:gd name="T10" fmla="*/ 366 w 385"/>
                  <a:gd name="T11" fmla="*/ 21 h 58"/>
                  <a:gd name="T12" fmla="*/ 364 w 385"/>
                  <a:gd name="T13" fmla="*/ 21 h 58"/>
                  <a:gd name="T14" fmla="*/ 361 w 385"/>
                  <a:gd name="T15" fmla="*/ 23 h 58"/>
                  <a:gd name="T16" fmla="*/ 354 w 385"/>
                  <a:gd name="T17" fmla="*/ 28 h 58"/>
                  <a:gd name="T18" fmla="*/ 350 w 385"/>
                  <a:gd name="T19" fmla="*/ 30 h 58"/>
                  <a:gd name="T20" fmla="*/ 343 w 385"/>
                  <a:gd name="T21" fmla="*/ 32 h 58"/>
                  <a:gd name="T22" fmla="*/ 331 w 385"/>
                  <a:gd name="T23" fmla="*/ 37 h 58"/>
                  <a:gd name="T24" fmla="*/ 324 w 385"/>
                  <a:gd name="T25" fmla="*/ 39 h 58"/>
                  <a:gd name="T26" fmla="*/ 315 w 385"/>
                  <a:gd name="T27" fmla="*/ 42 h 58"/>
                  <a:gd name="T28" fmla="*/ 298 w 385"/>
                  <a:gd name="T29" fmla="*/ 46 h 58"/>
                  <a:gd name="T30" fmla="*/ 280 w 385"/>
                  <a:gd name="T31" fmla="*/ 51 h 58"/>
                  <a:gd name="T32" fmla="*/ 263 w 385"/>
                  <a:gd name="T33" fmla="*/ 53 h 58"/>
                  <a:gd name="T34" fmla="*/ 242 w 385"/>
                  <a:gd name="T35" fmla="*/ 56 h 58"/>
                  <a:gd name="T36" fmla="*/ 226 w 385"/>
                  <a:gd name="T37" fmla="*/ 58 h 58"/>
                  <a:gd name="T38" fmla="*/ 207 w 385"/>
                  <a:gd name="T39" fmla="*/ 58 h 58"/>
                  <a:gd name="T40" fmla="*/ 193 w 385"/>
                  <a:gd name="T41" fmla="*/ 58 h 58"/>
                  <a:gd name="T42" fmla="*/ 182 w 385"/>
                  <a:gd name="T43" fmla="*/ 58 h 58"/>
                  <a:gd name="T44" fmla="*/ 163 w 385"/>
                  <a:gd name="T45" fmla="*/ 56 h 58"/>
                  <a:gd name="T46" fmla="*/ 144 w 385"/>
                  <a:gd name="T47" fmla="*/ 53 h 58"/>
                  <a:gd name="T48" fmla="*/ 126 w 385"/>
                  <a:gd name="T49" fmla="*/ 53 h 58"/>
                  <a:gd name="T50" fmla="*/ 107 w 385"/>
                  <a:gd name="T51" fmla="*/ 49 h 58"/>
                  <a:gd name="T52" fmla="*/ 88 w 385"/>
                  <a:gd name="T53" fmla="*/ 46 h 58"/>
                  <a:gd name="T54" fmla="*/ 70 w 385"/>
                  <a:gd name="T55" fmla="*/ 42 h 58"/>
                  <a:gd name="T56" fmla="*/ 51 w 385"/>
                  <a:gd name="T57" fmla="*/ 37 h 58"/>
                  <a:gd name="T58" fmla="*/ 37 w 385"/>
                  <a:gd name="T59" fmla="*/ 30 h 58"/>
                  <a:gd name="T60" fmla="*/ 23 w 385"/>
                  <a:gd name="T61" fmla="*/ 23 h 58"/>
                  <a:gd name="T62" fmla="*/ 11 w 385"/>
                  <a:gd name="T63" fmla="*/ 16 h 58"/>
                  <a:gd name="T64" fmla="*/ 4 w 385"/>
                  <a:gd name="T65" fmla="*/ 7 h 58"/>
                  <a:gd name="T66" fmla="*/ 0 w 385"/>
                  <a:gd name="T67" fmla="*/ 0 h 5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85"/>
                  <a:gd name="T103" fmla="*/ 0 h 58"/>
                  <a:gd name="T104" fmla="*/ 385 w 385"/>
                  <a:gd name="T105" fmla="*/ 58 h 5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85" h="58">
                    <a:moveTo>
                      <a:pt x="385" y="0"/>
                    </a:moveTo>
                    <a:lnTo>
                      <a:pt x="382" y="4"/>
                    </a:lnTo>
                    <a:lnTo>
                      <a:pt x="380" y="7"/>
                    </a:lnTo>
                    <a:lnTo>
                      <a:pt x="375" y="11"/>
                    </a:lnTo>
                    <a:lnTo>
                      <a:pt x="371" y="16"/>
                    </a:lnTo>
                    <a:lnTo>
                      <a:pt x="366" y="21"/>
                    </a:lnTo>
                    <a:lnTo>
                      <a:pt x="364" y="21"/>
                    </a:lnTo>
                    <a:lnTo>
                      <a:pt x="361" y="23"/>
                    </a:lnTo>
                    <a:lnTo>
                      <a:pt x="354" y="28"/>
                    </a:lnTo>
                    <a:lnTo>
                      <a:pt x="350" y="30"/>
                    </a:lnTo>
                    <a:lnTo>
                      <a:pt x="343" y="32"/>
                    </a:lnTo>
                    <a:lnTo>
                      <a:pt x="331" y="37"/>
                    </a:lnTo>
                    <a:lnTo>
                      <a:pt x="324" y="39"/>
                    </a:lnTo>
                    <a:lnTo>
                      <a:pt x="315" y="42"/>
                    </a:lnTo>
                    <a:lnTo>
                      <a:pt x="298" y="46"/>
                    </a:lnTo>
                    <a:lnTo>
                      <a:pt x="280" y="51"/>
                    </a:lnTo>
                    <a:lnTo>
                      <a:pt x="263" y="53"/>
                    </a:lnTo>
                    <a:lnTo>
                      <a:pt x="242" y="56"/>
                    </a:lnTo>
                    <a:lnTo>
                      <a:pt x="226" y="58"/>
                    </a:lnTo>
                    <a:lnTo>
                      <a:pt x="207" y="58"/>
                    </a:lnTo>
                    <a:lnTo>
                      <a:pt x="193" y="58"/>
                    </a:lnTo>
                    <a:lnTo>
                      <a:pt x="182" y="58"/>
                    </a:lnTo>
                    <a:lnTo>
                      <a:pt x="163" y="56"/>
                    </a:lnTo>
                    <a:lnTo>
                      <a:pt x="144" y="53"/>
                    </a:lnTo>
                    <a:lnTo>
                      <a:pt x="126" y="53"/>
                    </a:lnTo>
                    <a:lnTo>
                      <a:pt x="107" y="49"/>
                    </a:lnTo>
                    <a:lnTo>
                      <a:pt x="88" y="46"/>
                    </a:lnTo>
                    <a:lnTo>
                      <a:pt x="70" y="42"/>
                    </a:lnTo>
                    <a:lnTo>
                      <a:pt x="51" y="37"/>
                    </a:lnTo>
                    <a:lnTo>
                      <a:pt x="37" y="30"/>
                    </a:lnTo>
                    <a:lnTo>
                      <a:pt x="23" y="23"/>
                    </a:lnTo>
                    <a:lnTo>
                      <a:pt x="11" y="16"/>
                    </a:lnTo>
                    <a:lnTo>
                      <a:pt x="4" y="7"/>
                    </a:lnTo>
                    <a:lnTo>
                      <a:pt x="0" y="0"/>
                    </a:lnTo>
                  </a:path>
                </a:pathLst>
              </a:custGeom>
              <a:noFill/>
              <a:ln w="0">
                <a:solidFill>
                  <a:srgbClr val="000000"/>
                </a:solidFill>
                <a:round/>
                <a:headEnd/>
                <a:tailEnd/>
              </a:ln>
            </p:spPr>
            <p:txBody>
              <a:bodyPr/>
              <a:lstStyle/>
              <a:p>
                <a:endParaRPr lang="fr-FR"/>
              </a:p>
            </p:txBody>
          </p:sp>
          <p:sp>
            <p:nvSpPr>
              <p:cNvPr id="37" name="Freeform 24"/>
              <p:cNvSpPr>
                <a:spLocks/>
              </p:cNvSpPr>
              <p:nvPr/>
            </p:nvSpPr>
            <p:spPr bwMode="auto">
              <a:xfrm>
                <a:off x="4244" y="1477"/>
                <a:ext cx="67" cy="204"/>
              </a:xfrm>
              <a:custGeom>
                <a:avLst/>
                <a:gdLst>
                  <a:gd name="T0" fmla="*/ 51 w 67"/>
                  <a:gd name="T1" fmla="*/ 61 h 204"/>
                  <a:gd name="T2" fmla="*/ 60 w 67"/>
                  <a:gd name="T3" fmla="*/ 68 h 204"/>
                  <a:gd name="T4" fmla="*/ 65 w 67"/>
                  <a:gd name="T5" fmla="*/ 75 h 204"/>
                  <a:gd name="T6" fmla="*/ 67 w 67"/>
                  <a:gd name="T7" fmla="*/ 84 h 204"/>
                  <a:gd name="T8" fmla="*/ 63 w 67"/>
                  <a:gd name="T9" fmla="*/ 194 h 204"/>
                  <a:gd name="T10" fmla="*/ 56 w 67"/>
                  <a:gd name="T11" fmla="*/ 199 h 204"/>
                  <a:gd name="T12" fmla="*/ 46 w 67"/>
                  <a:gd name="T13" fmla="*/ 201 h 204"/>
                  <a:gd name="T14" fmla="*/ 39 w 67"/>
                  <a:gd name="T15" fmla="*/ 204 h 204"/>
                  <a:gd name="T16" fmla="*/ 25 w 67"/>
                  <a:gd name="T17" fmla="*/ 204 h 204"/>
                  <a:gd name="T18" fmla="*/ 18 w 67"/>
                  <a:gd name="T19" fmla="*/ 201 h 204"/>
                  <a:gd name="T20" fmla="*/ 9 w 67"/>
                  <a:gd name="T21" fmla="*/ 197 h 204"/>
                  <a:gd name="T22" fmla="*/ 2 w 67"/>
                  <a:gd name="T23" fmla="*/ 192 h 204"/>
                  <a:gd name="T24" fmla="*/ 0 w 67"/>
                  <a:gd name="T25" fmla="*/ 82 h 204"/>
                  <a:gd name="T26" fmla="*/ 4 w 67"/>
                  <a:gd name="T27" fmla="*/ 75 h 204"/>
                  <a:gd name="T28" fmla="*/ 9 w 67"/>
                  <a:gd name="T29" fmla="*/ 68 h 204"/>
                  <a:gd name="T30" fmla="*/ 14 w 67"/>
                  <a:gd name="T31" fmla="*/ 63 h 204"/>
                  <a:gd name="T32" fmla="*/ 21 w 67"/>
                  <a:gd name="T33" fmla="*/ 61 h 204"/>
                  <a:gd name="T34" fmla="*/ 18 w 67"/>
                  <a:gd name="T35" fmla="*/ 59 h 204"/>
                  <a:gd name="T36" fmla="*/ 14 w 67"/>
                  <a:gd name="T37" fmla="*/ 54 h 204"/>
                  <a:gd name="T38" fmla="*/ 9 w 67"/>
                  <a:gd name="T39" fmla="*/ 49 h 204"/>
                  <a:gd name="T40" fmla="*/ 4 w 67"/>
                  <a:gd name="T41" fmla="*/ 42 h 204"/>
                  <a:gd name="T42" fmla="*/ 2 w 67"/>
                  <a:gd name="T43" fmla="*/ 38 h 204"/>
                  <a:gd name="T44" fmla="*/ 4 w 67"/>
                  <a:gd name="T45" fmla="*/ 24 h 204"/>
                  <a:gd name="T46" fmla="*/ 4 w 67"/>
                  <a:gd name="T47" fmla="*/ 17 h 204"/>
                  <a:gd name="T48" fmla="*/ 9 w 67"/>
                  <a:gd name="T49" fmla="*/ 10 h 204"/>
                  <a:gd name="T50" fmla="*/ 18 w 67"/>
                  <a:gd name="T51" fmla="*/ 5 h 204"/>
                  <a:gd name="T52" fmla="*/ 23 w 67"/>
                  <a:gd name="T53" fmla="*/ 0 h 204"/>
                  <a:gd name="T54" fmla="*/ 32 w 67"/>
                  <a:gd name="T55" fmla="*/ 0 h 204"/>
                  <a:gd name="T56" fmla="*/ 42 w 67"/>
                  <a:gd name="T57" fmla="*/ 0 h 204"/>
                  <a:gd name="T58" fmla="*/ 49 w 67"/>
                  <a:gd name="T59" fmla="*/ 3 h 204"/>
                  <a:gd name="T60" fmla="*/ 53 w 67"/>
                  <a:gd name="T61" fmla="*/ 7 h 204"/>
                  <a:gd name="T62" fmla="*/ 58 w 67"/>
                  <a:gd name="T63" fmla="*/ 12 h 204"/>
                  <a:gd name="T64" fmla="*/ 63 w 67"/>
                  <a:gd name="T65" fmla="*/ 19 h 204"/>
                  <a:gd name="T66" fmla="*/ 65 w 67"/>
                  <a:gd name="T67" fmla="*/ 24 h 204"/>
                  <a:gd name="T68" fmla="*/ 65 w 67"/>
                  <a:gd name="T69" fmla="*/ 42 h 204"/>
                  <a:gd name="T70" fmla="*/ 60 w 67"/>
                  <a:gd name="T71" fmla="*/ 47 h 204"/>
                  <a:gd name="T72" fmla="*/ 56 w 67"/>
                  <a:gd name="T73" fmla="*/ 54 h 204"/>
                  <a:gd name="T74" fmla="*/ 51 w 67"/>
                  <a:gd name="T75" fmla="*/ 56 h 204"/>
                  <a:gd name="T76" fmla="*/ 46 w 67"/>
                  <a:gd name="T77" fmla="*/ 61 h 20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7"/>
                  <a:gd name="T118" fmla="*/ 0 h 204"/>
                  <a:gd name="T119" fmla="*/ 67 w 67"/>
                  <a:gd name="T120" fmla="*/ 204 h 20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7" h="204">
                    <a:moveTo>
                      <a:pt x="46" y="61"/>
                    </a:moveTo>
                    <a:lnTo>
                      <a:pt x="51" y="61"/>
                    </a:lnTo>
                    <a:lnTo>
                      <a:pt x="56" y="63"/>
                    </a:lnTo>
                    <a:lnTo>
                      <a:pt x="60" y="68"/>
                    </a:lnTo>
                    <a:lnTo>
                      <a:pt x="63" y="73"/>
                    </a:lnTo>
                    <a:lnTo>
                      <a:pt x="65" y="75"/>
                    </a:lnTo>
                    <a:lnTo>
                      <a:pt x="65" y="80"/>
                    </a:lnTo>
                    <a:lnTo>
                      <a:pt x="67" y="84"/>
                    </a:lnTo>
                    <a:lnTo>
                      <a:pt x="67" y="192"/>
                    </a:lnTo>
                    <a:lnTo>
                      <a:pt x="63" y="194"/>
                    </a:lnTo>
                    <a:lnTo>
                      <a:pt x="60" y="197"/>
                    </a:lnTo>
                    <a:lnTo>
                      <a:pt x="56" y="199"/>
                    </a:lnTo>
                    <a:lnTo>
                      <a:pt x="51" y="201"/>
                    </a:lnTo>
                    <a:lnTo>
                      <a:pt x="46" y="201"/>
                    </a:lnTo>
                    <a:lnTo>
                      <a:pt x="44" y="204"/>
                    </a:lnTo>
                    <a:lnTo>
                      <a:pt x="39" y="204"/>
                    </a:lnTo>
                    <a:lnTo>
                      <a:pt x="30" y="204"/>
                    </a:lnTo>
                    <a:lnTo>
                      <a:pt x="25" y="204"/>
                    </a:lnTo>
                    <a:lnTo>
                      <a:pt x="21" y="201"/>
                    </a:lnTo>
                    <a:lnTo>
                      <a:pt x="18" y="201"/>
                    </a:lnTo>
                    <a:lnTo>
                      <a:pt x="14" y="199"/>
                    </a:lnTo>
                    <a:lnTo>
                      <a:pt x="9" y="197"/>
                    </a:lnTo>
                    <a:lnTo>
                      <a:pt x="4" y="197"/>
                    </a:lnTo>
                    <a:lnTo>
                      <a:pt x="2" y="192"/>
                    </a:lnTo>
                    <a:lnTo>
                      <a:pt x="0" y="192"/>
                    </a:lnTo>
                    <a:lnTo>
                      <a:pt x="0" y="82"/>
                    </a:lnTo>
                    <a:lnTo>
                      <a:pt x="2" y="77"/>
                    </a:lnTo>
                    <a:lnTo>
                      <a:pt x="4" y="75"/>
                    </a:lnTo>
                    <a:lnTo>
                      <a:pt x="4" y="70"/>
                    </a:lnTo>
                    <a:lnTo>
                      <a:pt x="9" y="68"/>
                    </a:lnTo>
                    <a:lnTo>
                      <a:pt x="11" y="66"/>
                    </a:lnTo>
                    <a:lnTo>
                      <a:pt x="14" y="63"/>
                    </a:lnTo>
                    <a:lnTo>
                      <a:pt x="18" y="61"/>
                    </a:lnTo>
                    <a:lnTo>
                      <a:pt x="21" y="61"/>
                    </a:lnTo>
                    <a:lnTo>
                      <a:pt x="18" y="59"/>
                    </a:lnTo>
                    <a:lnTo>
                      <a:pt x="14" y="56"/>
                    </a:lnTo>
                    <a:lnTo>
                      <a:pt x="14" y="54"/>
                    </a:lnTo>
                    <a:lnTo>
                      <a:pt x="9" y="52"/>
                    </a:lnTo>
                    <a:lnTo>
                      <a:pt x="9" y="49"/>
                    </a:lnTo>
                    <a:lnTo>
                      <a:pt x="4" y="47"/>
                    </a:lnTo>
                    <a:lnTo>
                      <a:pt x="4" y="42"/>
                    </a:lnTo>
                    <a:lnTo>
                      <a:pt x="4" y="40"/>
                    </a:lnTo>
                    <a:lnTo>
                      <a:pt x="2" y="38"/>
                    </a:lnTo>
                    <a:lnTo>
                      <a:pt x="2" y="26"/>
                    </a:lnTo>
                    <a:lnTo>
                      <a:pt x="4" y="24"/>
                    </a:lnTo>
                    <a:lnTo>
                      <a:pt x="4" y="19"/>
                    </a:lnTo>
                    <a:lnTo>
                      <a:pt x="4" y="17"/>
                    </a:lnTo>
                    <a:lnTo>
                      <a:pt x="9" y="14"/>
                    </a:lnTo>
                    <a:lnTo>
                      <a:pt x="9" y="10"/>
                    </a:lnTo>
                    <a:lnTo>
                      <a:pt x="14" y="5"/>
                    </a:lnTo>
                    <a:lnTo>
                      <a:pt x="18" y="5"/>
                    </a:lnTo>
                    <a:lnTo>
                      <a:pt x="21" y="3"/>
                    </a:lnTo>
                    <a:lnTo>
                      <a:pt x="23" y="0"/>
                    </a:lnTo>
                    <a:lnTo>
                      <a:pt x="28" y="0"/>
                    </a:lnTo>
                    <a:lnTo>
                      <a:pt x="32" y="0"/>
                    </a:lnTo>
                    <a:lnTo>
                      <a:pt x="37" y="0"/>
                    </a:lnTo>
                    <a:lnTo>
                      <a:pt x="42" y="0"/>
                    </a:lnTo>
                    <a:lnTo>
                      <a:pt x="46" y="0"/>
                    </a:lnTo>
                    <a:lnTo>
                      <a:pt x="49" y="3"/>
                    </a:lnTo>
                    <a:lnTo>
                      <a:pt x="51" y="5"/>
                    </a:lnTo>
                    <a:lnTo>
                      <a:pt x="53" y="7"/>
                    </a:lnTo>
                    <a:lnTo>
                      <a:pt x="56" y="10"/>
                    </a:lnTo>
                    <a:lnTo>
                      <a:pt x="58" y="12"/>
                    </a:lnTo>
                    <a:lnTo>
                      <a:pt x="60" y="14"/>
                    </a:lnTo>
                    <a:lnTo>
                      <a:pt x="63" y="19"/>
                    </a:lnTo>
                    <a:lnTo>
                      <a:pt x="65" y="21"/>
                    </a:lnTo>
                    <a:lnTo>
                      <a:pt x="65" y="24"/>
                    </a:lnTo>
                    <a:lnTo>
                      <a:pt x="65" y="38"/>
                    </a:lnTo>
                    <a:lnTo>
                      <a:pt x="65" y="42"/>
                    </a:lnTo>
                    <a:lnTo>
                      <a:pt x="63" y="45"/>
                    </a:lnTo>
                    <a:lnTo>
                      <a:pt x="60" y="47"/>
                    </a:lnTo>
                    <a:lnTo>
                      <a:pt x="58" y="52"/>
                    </a:lnTo>
                    <a:lnTo>
                      <a:pt x="56" y="54"/>
                    </a:lnTo>
                    <a:lnTo>
                      <a:pt x="53" y="56"/>
                    </a:lnTo>
                    <a:lnTo>
                      <a:pt x="51" y="56"/>
                    </a:lnTo>
                    <a:lnTo>
                      <a:pt x="49" y="61"/>
                    </a:lnTo>
                    <a:lnTo>
                      <a:pt x="46" y="61"/>
                    </a:lnTo>
                    <a:close/>
                  </a:path>
                </a:pathLst>
              </a:custGeom>
              <a:solidFill>
                <a:srgbClr val="C2FFFF"/>
              </a:solidFill>
              <a:ln w="0">
                <a:solidFill>
                  <a:srgbClr val="000000"/>
                </a:solidFill>
                <a:round/>
                <a:headEnd/>
                <a:tailEnd/>
              </a:ln>
            </p:spPr>
            <p:txBody>
              <a:bodyPr/>
              <a:lstStyle/>
              <a:p>
                <a:endParaRPr lang="fr-FR"/>
              </a:p>
            </p:txBody>
          </p:sp>
          <p:sp>
            <p:nvSpPr>
              <p:cNvPr id="38" name="Freeform 25"/>
              <p:cNvSpPr>
                <a:spLocks/>
              </p:cNvSpPr>
              <p:nvPr/>
            </p:nvSpPr>
            <p:spPr bwMode="auto">
              <a:xfrm>
                <a:off x="4106" y="1167"/>
                <a:ext cx="327" cy="546"/>
              </a:xfrm>
              <a:custGeom>
                <a:avLst/>
                <a:gdLst>
                  <a:gd name="T0" fmla="*/ 0 w 327"/>
                  <a:gd name="T1" fmla="*/ 532 h 546"/>
                  <a:gd name="T2" fmla="*/ 163 w 327"/>
                  <a:gd name="T3" fmla="*/ 0 h 546"/>
                  <a:gd name="T4" fmla="*/ 166 w 327"/>
                  <a:gd name="T5" fmla="*/ 2 h 546"/>
                  <a:gd name="T6" fmla="*/ 168 w 327"/>
                  <a:gd name="T7" fmla="*/ 4 h 546"/>
                  <a:gd name="T8" fmla="*/ 105 w 327"/>
                  <a:gd name="T9" fmla="*/ 441 h 546"/>
                  <a:gd name="T10" fmla="*/ 168 w 327"/>
                  <a:gd name="T11" fmla="*/ 4 h 546"/>
                  <a:gd name="T12" fmla="*/ 170 w 327"/>
                  <a:gd name="T13" fmla="*/ 4 h 546"/>
                  <a:gd name="T14" fmla="*/ 173 w 327"/>
                  <a:gd name="T15" fmla="*/ 7 h 546"/>
                  <a:gd name="T16" fmla="*/ 177 w 327"/>
                  <a:gd name="T17" fmla="*/ 4 h 546"/>
                  <a:gd name="T18" fmla="*/ 180 w 327"/>
                  <a:gd name="T19" fmla="*/ 4 h 546"/>
                  <a:gd name="T20" fmla="*/ 327 w 327"/>
                  <a:gd name="T21" fmla="*/ 546 h 54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7"/>
                  <a:gd name="T34" fmla="*/ 0 h 546"/>
                  <a:gd name="T35" fmla="*/ 327 w 327"/>
                  <a:gd name="T36" fmla="*/ 546 h 54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7" h="546">
                    <a:moveTo>
                      <a:pt x="0" y="532"/>
                    </a:moveTo>
                    <a:lnTo>
                      <a:pt x="163" y="0"/>
                    </a:lnTo>
                    <a:lnTo>
                      <a:pt x="166" y="2"/>
                    </a:lnTo>
                    <a:lnTo>
                      <a:pt x="168" y="4"/>
                    </a:lnTo>
                    <a:lnTo>
                      <a:pt x="105" y="441"/>
                    </a:lnTo>
                    <a:lnTo>
                      <a:pt x="168" y="4"/>
                    </a:lnTo>
                    <a:lnTo>
                      <a:pt x="170" y="4"/>
                    </a:lnTo>
                    <a:lnTo>
                      <a:pt x="173" y="7"/>
                    </a:lnTo>
                    <a:lnTo>
                      <a:pt x="177" y="4"/>
                    </a:lnTo>
                    <a:lnTo>
                      <a:pt x="180" y="4"/>
                    </a:lnTo>
                    <a:lnTo>
                      <a:pt x="327" y="546"/>
                    </a:lnTo>
                  </a:path>
                </a:pathLst>
              </a:custGeom>
              <a:noFill/>
              <a:ln w="0">
                <a:solidFill>
                  <a:srgbClr val="000000"/>
                </a:solidFill>
                <a:round/>
                <a:headEnd/>
                <a:tailEnd/>
              </a:ln>
            </p:spPr>
            <p:txBody>
              <a:bodyPr/>
              <a:lstStyle/>
              <a:p>
                <a:endParaRPr lang="fr-FR"/>
              </a:p>
            </p:txBody>
          </p:sp>
          <p:sp>
            <p:nvSpPr>
              <p:cNvPr id="39" name="Freeform 26"/>
              <p:cNvSpPr>
                <a:spLocks/>
              </p:cNvSpPr>
              <p:nvPr/>
            </p:nvSpPr>
            <p:spPr bwMode="auto">
              <a:xfrm>
                <a:off x="3821" y="1753"/>
                <a:ext cx="266" cy="107"/>
              </a:xfrm>
              <a:custGeom>
                <a:avLst/>
                <a:gdLst>
                  <a:gd name="T0" fmla="*/ 154 w 266"/>
                  <a:gd name="T1" fmla="*/ 103 h 107"/>
                  <a:gd name="T2" fmla="*/ 166 w 266"/>
                  <a:gd name="T3" fmla="*/ 96 h 107"/>
                  <a:gd name="T4" fmla="*/ 182 w 266"/>
                  <a:gd name="T5" fmla="*/ 86 h 107"/>
                  <a:gd name="T6" fmla="*/ 208 w 266"/>
                  <a:gd name="T7" fmla="*/ 77 h 107"/>
                  <a:gd name="T8" fmla="*/ 236 w 266"/>
                  <a:gd name="T9" fmla="*/ 72 h 107"/>
                  <a:gd name="T10" fmla="*/ 238 w 266"/>
                  <a:gd name="T11" fmla="*/ 68 h 107"/>
                  <a:gd name="T12" fmla="*/ 238 w 266"/>
                  <a:gd name="T13" fmla="*/ 68 h 107"/>
                  <a:gd name="T14" fmla="*/ 241 w 266"/>
                  <a:gd name="T15" fmla="*/ 63 h 107"/>
                  <a:gd name="T16" fmla="*/ 241 w 266"/>
                  <a:gd name="T17" fmla="*/ 58 h 107"/>
                  <a:gd name="T18" fmla="*/ 245 w 266"/>
                  <a:gd name="T19" fmla="*/ 54 h 107"/>
                  <a:gd name="T20" fmla="*/ 255 w 266"/>
                  <a:gd name="T21" fmla="*/ 49 h 107"/>
                  <a:gd name="T22" fmla="*/ 262 w 266"/>
                  <a:gd name="T23" fmla="*/ 49 h 107"/>
                  <a:gd name="T24" fmla="*/ 262 w 266"/>
                  <a:gd name="T25" fmla="*/ 44 h 107"/>
                  <a:gd name="T26" fmla="*/ 255 w 266"/>
                  <a:gd name="T27" fmla="*/ 40 h 107"/>
                  <a:gd name="T28" fmla="*/ 245 w 266"/>
                  <a:gd name="T29" fmla="*/ 30 h 107"/>
                  <a:gd name="T30" fmla="*/ 241 w 266"/>
                  <a:gd name="T31" fmla="*/ 21 h 107"/>
                  <a:gd name="T32" fmla="*/ 236 w 266"/>
                  <a:gd name="T33" fmla="*/ 12 h 107"/>
                  <a:gd name="T34" fmla="*/ 231 w 266"/>
                  <a:gd name="T35" fmla="*/ 5 h 107"/>
                  <a:gd name="T36" fmla="*/ 231 w 266"/>
                  <a:gd name="T37" fmla="*/ 58 h 107"/>
                  <a:gd name="T38" fmla="*/ 222 w 266"/>
                  <a:gd name="T39" fmla="*/ 63 h 107"/>
                  <a:gd name="T40" fmla="*/ 210 w 266"/>
                  <a:gd name="T41" fmla="*/ 68 h 107"/>
                  <a:gd name="T42" fmla="*/ 199 w 266"/>
                  <a:gd name="T43" fmla="*/ 68 h 107"/>
                  <a:gd name="T44" fmla="*/ 189 w 266"/>
                  <a:gd name="T45" fmla="*/ 63 h 107"/>
                  <a:gd name="T46" fmla="*/ 180 w 266"/>
                  <a:gd name="T47" fmla="*/ 56 h 107"/>
                  <a:gd name="T48" fmla="*/ 171 w 266"/>
                  <a:gd name="T49" fmla="*/ 37 h 107"/>
                  <a:gd name="T50" fmla="*/ 168 w 266"/>
                  <a:gd name="T51" fmla="*/ 70 h 107"/>
                  <a:gd name="T52" fmla="*/ 159 w 266"/>
                  <a:gd name="T53" fmla="*/ 77 h 107"/>
                  <a:gd name="T54" fmla="*/ 147 w 266"/>
                  <a:gd name="T55" fmla="*/ 79 h 107"/>
                  <a:gd name="T56" fmla="*/ 136 w 266"/>
                  <a:gd name="T57" fmla="*/ 77 h 107"/>
                  <a:gd name="T58" fmla="*/ 124 w 266"/>
                  <a:gd name="T59" fmla="*/ 72 h 107"/>
                  <a:gd name="T60" fmla="*/ 119 w 266"/>
                  <a:gd name="T61" fmla="*/ 37 h 107"/>
                  <a:gd name="T62" fmla="*/ 110 w 266"/>
                  <a:gd name="T63" fmla="*/ 56 h 107"/>
                  <a:gd name="T64" fmla="*/ 103 w 266"/>
                  <a:gd name="T65" fmla="*/ 61 h 107"/>
                  <a:gd name="T66" fmla="*/ 91 w 266"/>
                  <a:gd name="T67" fmla="*/ 65 h 107"/>
                  <a:gd name="T68" fmla="*/ 75 w 266"/>
                  <a:gd name="T69" fmla="*/ 63 h 107"/>
                  <a:gd name="T70" fmla="*/ 66 w 266"/>
                  <a:gd name="T71" fmla="*/ 58 h 107"/>
                  <a:gd name="T72" fmla="*/ 61 w 266"/>
                  <a:gd name="T73" fmla="*/ 0 h 107"/>
                  <a:gd name="T74" fmla="*/ 47 w 266"/>
                  <a:gd name="T75" fmla="*/ 5 h 107"/>
                  <a:gd name="T76" fmla="*/ 31 w 266"/>
                  <a:gd name="T77" fmla="*/ 12 h 107"/>
                  <a:gd name="T78" fmla="*/ 17 w 266"/>
                  <a:gd name="T79" fmla="*/ 19 h 107"/>
                  <a:gd name="T80" fmla="*/ 10 w 266"/>
                  <a:gd name="T81" fmla="*/ 26 h 107"/>
                  <a:gd name="T82" fmla="*/ 3 w 266"/>
                  <a:gd name="T83" fmla="*/ 33 h 107"/>
                  <a:gd name="T84" fmla="*/ 0 w 266"/>
                  <a:gd name="T85" fmla="*/ 42 h 107"/>
                  <a:gd name="T86" fmla="*/ 3 w 266"/>
                  <a:gd name="T87" fmla="*/ 49 h 107"/>
                  <a:gd name="T88" fmla="*/ 0 w 266"/>
                  <a:gd name="T89" fmla="*/ 58 h 107"/>
                  <a:gd name="T90" fmla="*/ 7 w 266"/>
                  <a:gd name="T91" fmla="*/ 70 h 107"/>
                  <a:gd name="T92" fmla="*/ 19 w 266"/>
                  <a:gd name="T93" fmla="*/ 79 h 107"/>
                  <a:gd name="T94" fmla="*/ 33 w 266"/>
                  <a:gd name="T95" fmla="*/ 86 h 107"/>
                  <a:gd name="T96" fmla="*/ 63 w 266"/>
                  <a:gd name="T97" fmla="*/ 98 h 107"/>
                  <a:gd name="T98" fmla="*/ 94 w 266"/>
                  <a:gd name="T99" fmla="*/ 103 h 107"/>
                  <a:gd name="T100" fmla="*/ 122 w 266"/>
                  <a:gd name="T101" fmla="*/ 105 h 107"/>
                  <a:gd name="T102" fmla="*/ 150 w 266"/>
                  <a:gd name="T103" fmla="*/ 107 h 10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66"/>
                  <a:gd name="T157" fmla="*/ 0 h 107"/>
                  <a:gd name="T158" fmla="*/ 266 w 266"/>
                  <a:gd name="T159" fmla="*/ 107 h 10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66" h="107">
                    <a:moveTo>
                      <a:pt x="150" y="107"/>
                    </a:moveTo>
                    <a:lnTo>
                      <a:pt x="154" y="103"/>
                    </a:lnTo>
                    <a:lnTo>
                      <a:pt x="159" y="98"/>
                    </a:lnTo>
                    <a:lnTo>
                      <a:pt x="166" y="96"/>
                    </a:lnTo>
                    <a:lnTo>
                      <a:pt x="173" y="91"/>
                    </a:lnTo>
                    <a:lnTo>
                      <a:pt x="182" y="86"/>
                    </a:lnTo>
                    <a:lnTo>
                      <a:pt x="192" y="82"/>
                    </a:lnTo>
                    <a:lnTo>
                      <a:pt x="208" y="77"/>
                    </a:lnTo>
                    <a:lnTo>
                      <a:pt x="227" y="75"/>
                    </a:lnTo>
                    <a:lnTo>
                      <a:pt x="236" y="72"/>
                    </a:lnTo>
                    <a:lnTo>
                      <a:pt x="238" y="70"/>
                    </a:lnTo>
                    <a:lnTo>
                      <a:pt x="238" y="68"/>
                    </a:lnTo>
                    <a:lnTo>
                      <a:pt x="241" y="68"/>
                    </a:lnTo>
                    <a:lnTo>
                      <a:pt x="238" y="68"/>
                    </a:lnTo>
                    <a:lnTo>
                      <a:pt x="238" y="63"/>
                    </a:lnTo>
                    <a:lnTo>
                      <a:pt x="241" y="63"/>
                    </a:lnTo>
                    <a:lnTo>
                      <a:pt x="241" y="61"/>
                    </a:lnTo>
                    <a:lnTo>
                      <a:pt x="241" y="58"/>
                    </a:lnTo>
                    <a:lnTo>
                      <a:pt x="245" y="54"/>
                    </a:lnTo>
                    <a:lnTo>
                      <a:pt x="250" y="51"/>
                    </a:lnTo>
                    <a:lnTo>
                      <a:pt x="255" y="49"/>
                    </a:lnTo>
                    <a:lnTo>
                      <a:pt x="259" y="49"/>
                    </a:lnTo>
                    <a:lnTo>
                      <a:pt x="262" y="49"/>
                    </a:lnTo>
                    <a:lnTo>
                      <a:pt x="266" y="47"/>
                    </a:lnTo>
                    <a:lnTo>
                      <a:pt x="262" y="44"/>
                    </a:lnTo>
                    <a:lnTo>
                      <a:pt x="259" y="42"/>
                    </a:lnTo>
                    <a:lnTo>
                      <a:pt x="255" y="40"/>
                    </a:lnTo>
                    <a:lnTo>
                      <a:pt x="252" y="35"/>
                    </a:lnTo>
                    <a:lnTo>
                      <a:pt x="245" y="30"/>
                    </a:lnTo>
                    <a:lnTo>
                      <a:pt x="243" y="26"/>
                    </a:lnTo>
                    <a:lnTo>
                      <a:pt x="241" y="21"/>
                    </a:lnTo>
                    <a:lnTo>
                      <a:pt x="238" y="16"/>
                    </a:lnTo>
                    <a:lnTo>
                      <a:pt x="236" y="12"/>
                    </a:lnTo>
                    <a:lnTo>
                      <a:pt x="234" y="9"/>
                    </a:lnTo>
                    <a:lnTo>
                      <a:pt x="231" y="5"/>
                    </a:lnTo>
                    <a:lnTo>
                      <a:pt x="231" y="0"/>
                    </a:lnTo>
                    <a:lnTo>
                      <a:pt x="231" y="58"/>
                    </a:lnTo>
                    <a:lnTo>
                      <a:pt x="227" y="61"/>
                    </a:lnTo>
                    <a:lnTo>
                      <a:pt x="222" y="63"/>
                    </a:lnTo>
                    <a:lnTo>
                      <a:pt x="217" y="65"/>
                    </a:lnTo>
                    <a:lnTo>
                      <a:pt x="210" y="68"/>
                    </a:lnTo>
                    <a:lnTo>
                      <a:pt x="203" y="68"/>
                    </a:lnTo>
                    <a:lnTo>
                      <a:pt x="199" y="68"/>
                    </a:lnTo>
                    <a:lnTo>
                      <a:pt x="194" y="63"/>
                    </a:lnTo>
                    <a:lnTo>
                      <a:pt x="189" y="63"/>
                    </a:lnTo>
                    <a:lnTo>
                      <a:pt x="182" y="58"/>
                    </a:lnTo>
                    <a:lnTo>
                      <a:pt x="180" y="56"/>
                    </a:lnTo>
                    <a:lnTo>
                      <a:pt x="180" y="37"/>
                    </a:lnTo>
                    <a:lnTo>
                      <a:pt x="171" y="37"/>
                    </a:lnTo>
                    <a:lnTo>
                      <a:pt x="171" y="68"/>
                    </a:lnTo>
                    <a:lnTo>
                      <a:pt x="168" y="70"/>
                    </a:lnTo>
                    <a:lnTo>
                      <a:pt x="164" y="72"/>
                    </a:lnTo>
                    <a:lnTo>
                      <a:pt x="159" y="77"/>
                    </a:lnTo>
                    <a:lnTo>
                      <a:pt x="152" y="77"/>
                    </a:lnTo>
                    <a:lnTo>
                      <a:pt x="147" y="79"/>
                    </a:lnTo>
                    <a:lnTo>
                      <a:pt x="140" y="77"/>
                    </a:lnTo>
                    <a:lnTo>
                      <a:pt x="136" y="77"/>
                    </a:lnTo>
                    <a:lnTo>
                      <a:pt x="131" y="75"/>
                    </a:lnTo>
                    <a:lnTo>
                      <a:pt x="124" y="72"/>
                    </a:lnTo>
                    <a:lnTo>
                      <a:pt x="119" y="68"/>
                    </a:lnTo>
                    <a:lnTo>
                      <a:pt x="119" y="37"/>
                    </a:lnTo>
                    <a:lnTo>
                      <a:pt x="110" y="37"/>
                    </a:lnTo>
                    <a:lnTo>
                      <a:pt x="110" y="56"/>
                    </a:lnTo>
                    <a:lnTo>
                      <a:pt x="108" y="58"/>
                    </a:lnTo>
                    <a:lnTo>
                      <a:pt x="103" y="61"/>
                    </a:lnTo>
                    <a:lnTo>
                      <a:pt x="98" y="63"/>
                    </a:lnTo>
                    <a:lnTo>
                      <a:pt x="91" y="65"/>
                    </a:lnTo>
                    <a:lnTo>
                      <a:pt x="82" y="65"/>
                    </a:lnTo>
                    <a:lnTo>
                      <a:pt x="75" y="63"/>
                    </a:lnTo>
                    <a:lnTo>
                      <a:pt x="70" y="63"/>
                    </a:lnTo>
                    <a:lnTo>
                      <a:pt x="66" y="58"/>
                    </a:lnTo>
                    <a:lnTo>
                      <a:pt x="61" y="56"/>
                    </a:lnTo>
                    <a:lnTo>
                      <a:pt x="61" y="0"/>
                    </a:lnTo>
                    <a:lnTo>
                      <a:pt x="49" y="2"/>
                    </a:lnTo>
                    <a:lnTo>
                      <a:pt x="47" y="5"/>
                    </a:lnTo>
                    <a:lnTo>
                      <a:pt x="40" y="7"/>
                    </a:lnTo>
                    <a:lnTo>
                      <a:pt x="31" y="12"/>
                    </a:lnTo>
                    <a:lnTo>
                      <a:pt x="21" y="16"/>
                    </a:lnTo>
                    <a:lnTo>
                      <a:pt x="17" y="19"/>
                    </a:lnTo>
                    <a:lnTo>
                      <a:pt x="12" y="23"/>
                    </a:lnTo>
                    <a:lnTo>
                      <a:pt x="10" y="26"/>
                    </a:lnTo>
                    <a:lnTo>
                      <a:pt x="7" y="28"/>
                    </a:lnTo>
                    <a:lnTo>
                      <a:pt x="3" y="33"/>
                    </a:lnTo>
                    <a:lnTo>
                      <a:pt x="3" y="37"/>
                    </a:lnTo>
                    <a:lnTo>
                      <a:pt x="0" y="42"/>
                    </a:lnTo>
                    <a:lnTo>
                      <a:pt x="0" y="47"/>
                    </a:lnTo>
                    <a:lnTo>
                      <a:pt x="3" y="49"/>
                    </a:lnTo>
                    <a:lnTo>
                      <a:pt x="0" y="51"/>
                    </a:lnTo>
                    <a:lnTo>
                      <a:pt x="0" y="58"/>
                    </a:lnTo>
                    <a:lnTo>
                      <a:pt x="3" y="63"/>
                    </a:lnTo>
                    <a:lnTo>
                      <a:pt x="7" y="70"/>
                    </a:lnTo>
                    <a:lnTo>
                      <a:pt x="12" y="75"/>
                    </a:lnTo>
                    <a:lnTo>
                      <a:pt x="19" y="79"/>
                    </a:lnTo>
                    <a:lnTo>
                      <a:pt x="26" y="84"/>
                    </a:lnTo>
                    <a:lnTo>
                      <a:pt x="33" y="86"/>
                    </a:lnTo>
                    <a:lnTo>
                      <a:pt x="47" y="91"/>
                    </a:lnTo>
                    <a:lnTo>
                      <a:pt x="63" y="98"/>
                    </a:lnTo>
                    <a:lnTo>
                      <a:pt x="80" y="100"/>
                    </a:lnTo>
                    <a:lnTo>
                      <a:pt x="94" y="103"/>
                    </a:lnTo>
                    <a:lnTo>
                      <a:pt x="108" y="105"/>
                    </a:lnTo>
                    <a:lnTo>
                      <a:pt x="122" y="105"/>
                    </a:lnTo>
                    <a:lnTo>
                      <a:pt x="136" y="107"/>
                    </a:lnTo>
                    <a:lnTo>
                      <a:pt x="150" y="107"/>
                    </a:lnTo>
                    <a:close/>
                  </a:path>
                </a:pathLst>
              </a:custGeom>
              <a:solidFill>
                <a:srgbClr val="FFFF80"/>
              </a:solidFill>
              <a:ln w="0">
                <a:solidFill>
                  <a:srgbClr val="000000"/>
                </a:solidFill>
                <a:round/>
                <a:headEnd/>
                <a:tailEnd/>
              </a:ln>
            </p:spPr>
            <p:txBody>
              <a:bodyPr/>
              <a:lstStyle/>
              <a:p>
                <a:endParaRPr lang="fr-FR"/>
              </a:p>
            </p:txBody>
          </p:sp>
          <p:sp>
            <p:nvSpPr>
              <p:cNvPr id="40" name="Freeform 27"/>
              <p:cNvSpPr>
                <a:spLocks/>
              </p:cNvSpPr>
              <p:nvPr/>
            </p:nvSpPr>
            <p:spPr bwMode="auto">
              <a:xfrm>
                <a:off x="3882" y="1662"/>
                <a:ext cx="49" cy="156"/>
              </a:xfrm>
              <a:custGeom>
                <a:avLst/>
                <a:gdLst>
                  <a:gd name="T0" fmla="*/ 12 w 49"/>
                  <a:gd name="T1" fmla="*/ 44 h 156"/>
                  <a:gd name="T2" fmla="*/ 9 w 49"/>
                  <a:gd name="T3" fmla="*/ 42 h 156"/>
                  <a:gd name="T4" fmla="*/ 5 w 49"/>
                  <a:gd name="T5" fmla="*/ 40 h 156"/>
                  <a:gd name="T6" fmla="*/ 2 w 49"/>
                  <a:gd name="T7" fmla="*/ 35 h 156"/>
                  <a:gd name="T8" fmla="*/ 2 w 49"/>
                  <a:gd name="T9" fmla="*/ 30 h 156"/>
                  <a:gd name="T10" fmla="*/ 0 w 49"/>
                  <a:gd name="T11" fmla="*/ 19 h 156"/>
                  <a:gd name="T12" fmla="*/ 2 w 49"/>
                  <a:gd name="T13" fmla="*/ 14 h 156"/>
                  <a:gd name="T14" fmla="*/ 5 w 49"/>
                  <a:gd name="T15" fmla="*/ 9 h 156"/>
                  <a:gd name="T16" fmla="*/ 7 w 49"/>
                  <a:gd name="T17" fmla="*/ 7 h 156"/>
                  <a:gd name="T18" fmla="*/ 12 w 49"/>
                  <a:gd name="T19" fmla="*/ 2 h 156"/>
                  <a:gd name="T20" fmla="*/ 16 w 49"/>
                  <a:gd name="T21" fmla="*/ 0 h 156"/>
                  <a:gd name="T22" fmla="*/ 19 w 49"/>
                  <a:gd name="T23" fmla="*/ 0 h 156"/>
                  <a:gd name="T24" fmla="*/ 33 w 49"/>
                  <a:gd name="T25" fmla="*/ 0 h 156"/>
                  <a:gd name="T26" fmla="*/ 37 w 49"/>
                  <a:gd name="T27" fmla="*/ 2 h 156"/>
                  <a:gd name="T28" fmla="*/ 42 w 49"/>
                  <a:gd name="T29" fmla="*/ 7 h 156"/>
                  <a:gd name="T30" fmla="*/ 47 w 49"/>
                  <a:gd name="T31" fmla="*/ 12 h 156"/>
                  <a:gd name="T32" fmla="*/ 47 w 49"/>
                  <a:gd name="T33" fmla="*/ 14 h 156"/>
                  <a:gd name="T34" fmla="*/ 49 w 49"/>
                  <a:gd name="T35" fmla="*/ 19 h 156"/>
                  <a:gd name="T36" fmla="*/ 49 w 49"/>
                  <a:gd name="T37" fmla="*/ 26 h 156"/>
                  <a:gd name="T38" fmla="*/ 47 w 49"/>
                  <a:gd name="T39" fmla="*/ 30 h 156"/>
                  <a:gd name="T40" fmla="*/ 47 w 49"/>
                  <a:gd name="T41" fmla="*/ 35 h 156"/>
                  <a:gd name="T42" fmla="*/ 44 w 49"/>
                  <a:gd name="T43" fmla="*/ 40 h 156"/>
                  <a:gd name="T44" fmla="*/ 37 w 49"/>
                  <a:gd name="T45" fmla="*/ 44 h 156"/>
                  <a:gd name="T46" fmla="*/ 37 w 49"/>
                  <a:gd name="T47" fmla="*/ 47 h 156"/>
                  <a:gd name="T48" fmla="*/ 42 w 49"/>
                  <a:gd name="T49" fmla="*/ 49 h 156"/>
                  <a:gd name="T50" fmla="*/ 47 w 49"/>
                  <a:gd name="T51" fmla="*/ 54 h 156"/>
                  <a:gd name="T52" fmla="*/ 49 w 49"/>
                  <a:gd name="T53" fmla="*/ 61 h 156"/>
                  <a:gd name="T54" fmla="*/ 47 w 49"/>
                  <a:gd name="T55" fmla="*/ 149 h 156"/>
                  <a:gd name="T56" fmla="*/ 37 w 49"/>
                  <a:gd name="T57" fmla="*/ 154 h 156"/>
                  <a:gd name="T58" fmla="*/ 16 w 49"/>
                  <a:gd name="T59" fmla="*/ 156 h 156"/>
                  <a:gd name="T60" fmla="*/ 9 w 49"/>
                  <a:gd name="T61" fmla="*/ 154 h 156"/>
                  <a:gd name="T62" fmla="*/ 0 w 49"/>
                  <a:gd name="T63" fmla="*/ 147 h 156"/>
                  <a:gd name="T64" fmla="*/ 0 w 49"/>
                  <a:gd name="T65" fmla="*/ 61 h 156"/>
                  <a:gd name="T66" fmla="*/ 2 w 49"/>
                  <a:gd name="T67" fmla="*/ 54 h 156"/>
                  <a:gd name="T68" fmla="*/ 9 w 49"/>
                  <a:gd name="T69" fmla="*/ 47 h 156"/>
                  <a:gd name="T70" fmla="*/ 14 w 49"/>
                  <a:gd name="T71" fmla="*/ 44 h 15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
                  <a:gd name="T109" fmla="*/ 0 h 156"/>
                  <a:gd name="T110" fmla="*/ 49 w 49"/>
                  <a:gd name="T111" fmla="*/ 156 h 15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 h="156">
                    <a:moveTo>
                      <a:pt x="14" y="44"/>
                    </a:moveTo>
                    <a:lnTo>
                      <a:pt x="12" y="44"/>
                    </a:lnTo>
                    <a:lnTo>
                      <a:pt x="9" y="44"/>
                    </a:lnTo>
                    <a:lnTo>
                      <a:pt x="9" y="42"/>
                    </a:lnTo>
                    <a:lnTo>
                      <a:pt x="7" y="40"/>
                    </a:lnTo>
                    <a:lnTo>
                      <a:pt x="5" y="40"/>
                    </a:lnTo>
                    <a:lnTo>
                      <a:pt x="5" y="35"/>
                    </a:lnTo>
                    <a:lnTo>
                      <a:pt x="2" y="35"/>
                    </a:lnTo>
                    <a:lnTo>
                      <a:pt x="2" y="33"/>
                    </a:lnTo>
                    <a:lnTo>
                      <a:pt x="2" y="30"/>
                    </a:lnTo>
                    <a:lnTo>
                      <a:pt x="0" y="28"/>
                    </a:lnTo>
                    <a:lnTo>
                      <a:pt x="0" y="19"/>
                    </a:lnTo>
                    <a:lnTo>
                      <a:pt x="2" y="16"/>
                    </a:lnTo>
                    <a:lnTo>
                      <a:pt x="2" y="14"/>
                    </a:lnTo>
                    <a:lnTo>
                      <a:pt x="5" y="12"/>
                    </a:lnTo>
                    <a:lnTo>
                      <a:pt x="5" y="9"/>
                    </a:lnTo>
                    <a:lnTo>
                      <a:pt x="7" y="7"/>
                    </a:lnTo>
                    <a:lnTo>
                      <a:pt x="9" y="5"/>
                    </a:lnTo>
                    <a:lnTo>
                      <a:pt x="12" y="2"/>
                    </a:lnTo>
                    <a:lnTo>
                      <a:pt x="14" y="2"/>
                    </a:lnTo>
                    <a:lnTo>
                      <a:pt x="16" y="0"/>
                    </a:lnTo>
                    <a:lnTo>
                      <a:pt x="19" y="0"/>
                    </a:lnTo>
                    <a:lnTo>
                      <a:pt x="30" y="0"/>
                    </a:lnTo>
                    <a:lnTo>
                      <a:pt x="33" y="0"/>
                    </a:lnTo>
                    <a:lnTo>
                      <a:pt x="35" y="2"/>
                    </a:lnTo>
                    <a:lnTo>
                      <a:pt x="37" y="2"/>
                    </a:lnTo>
                    <a:lnTo>
                      <a:pt x="40" y="2"/>
                    </a:lnTo>
                    <a:lnTo>
                      <a:pt x="42" y="7"/>
                    </a:lnTo>
                    <a:lnTo>
                      <a:pt x="44" y="9"/>
                    </a:lnTo>
                    <a:lnTo>
                      <a:pt x="47" y="12"/>
                    </a:lnTo>
                    <a:lnTo>
                      <a:pt x="47" y="14"/>
                    </a:lnTo>
                    <a:lnTo>
                      <a:pt x="47" y="16"/>
                    </a:lnTo>
                    <a:lnTo>
                      <a:pt x="49" y="19"/>
                    </a:lnTo>
                    <a:lnTo>
                      <a:pt x="49" y="21"/>
                    </a:lnTo>
                    <a:lnTo>
                      <a:pt x="49" y="26"/>
                    </a:lnTo>
                    <a:lnTo>
                      <a:pt x="49" y="28"/>
                    </a:lnTo>
                    <a:lnTo>
                      <a:pt x="47" y="30"/>
                    </a:lnTo>
                    <a:lnTo>
                      <a:pt x="47" y="33"/>
                    </a:lnTo>
                    <a:lnTo>
                      <a:pt x="47" y="35"/>
                    </a:lnTo>
                    <a:lnTo>
                      <a:pt x="44" y="37"/>
                    </a:lnTo>
                    <a:lnTo>
                      <a:pt x="44" y="40"/>
                    </a:lnTo>
                    <a:lnTo>
                      <a:pt x="42" y="40"/>
                    </a:lnTo>
                    <a:lnTo>
                      <a:pt x="37" y="44"/>
                    </a:lnTo>
                    <a:lnTo>
                      <a:pt x="37" y="47"/>
                    </a:lnTo>
                    <a:lnTo>
                      <a:pt x="40" y="47"/>
                    </a:lnTo>
                    <a:lnTo>
                      <a:pt x="42" y="49"/>
                    </a:lnTo>
                    <a:lnTo>
                      <a:pt x="44" y="51"/>
                    </a:lnTo>
                    <a:lnTo>
                      <a:pt x="47" y="54"/>
                    </a:lnTo>
                    <a:lnTo>
                      <a:pt x="47" y="56"/>
                    </a:lnTo>
                    <a:lnTo>
                      <a:pt x="49" y="61"/>
                    </a:lnTo>
                    <a:lnTo>
                      <a:pt x="49" y="147"/>
                    </a:lnTo>
                    <a:lnTo>
                      <a:pt x="47" y="149"/>
                    </a:lnTo>
                    <a:lnTo>
                      <a:pt x="42" y="152"/>
                    </a:lnTo>
                    <a:lnTo>
                      <a:pt x="37" y="154"/>
                    </a:lnTo>
                    <a:lnTo>
                      <a:pt x="30" y="156"/>
                    </a:lnTo>
                    <a:lnTo>
                      <a:pt x="16" y="156"/>
                    </a:lnTo>
                    <a:lnTo>
                      <a:pt x="14" y="154"/>
                    </a:lnTo>
                    <a:lnTo>
                      <a:pt x="9" y="154"/>
                    </a:lnTo>
                    <a:lnTo>
                      <a:pt x="5" y="149"/>
                    </a:lnTo>
                    <a:lnTo>
                      <a:pt x="0" y="147"/>
                    </a:lnTo>
                    <a:lnTo>
                      <a:pt x="0" y="63"/>
                    </a:lnTo>
                    <a:lnTo>
                      <a:pt x="0" y="61"/>
                    </a:lnTo>
                    <a:lnTo>
                      <a:pt x="0" y="56"/>
                    </a:lnTo>
                    <a:lnTo>
                      <a:pt x="2" y="54"/>
                    </a:lnTo>
                    <a:lnTo>
                      <a:pt x="5" y="51"/>
                    </a:lnTo>
                    <a:lnTo>
                      <a:pt x="9" y="47"/>
                    </a:lnTo>
                    <a:lnTo>
                      <a:pt x="12" y="47"/>
                    </a:lnTo>
                    <a:lnTo>
                      <a:pt x="14" y="44"/>
                    </a:lnTo>
                    <a:close/>
                  </a:path>
                </a:pathLst>
              </a:custGeom>
              <a:solidFill>
                <a:srgbClr val="C2FFFF"/>
              </a:solidFill>
              <a:ln w="0">
                <a:solidFill>
                  <a:srgbClr val="000000"/>
                </a:solidFill>
                <a:round/>
                <a:headEnd/>
                <a:tailEnd/>
              </a:ln>
            </p:spPr>
            <p:txBody>
              <a:bodyPr/>
              <a:lstStyle/>
              <a:p>
                <a:endParaRPr lang="fr-FR"/>
              </a:p>
            </p:txBody>
          </p:sp>
          <p:sp>
            <p:nvSpPr>
              <p:cNvPr id="41" name="Freeform 28"/>
              <p:cNvSpPr>
                <a:spLocks/>
              </p:cNvSpPr>
              <p:nvPr/>
            </p:nvSpPr>
            <p:spPr bwMode="auto">
              <a:xfrm>
                <a:off x="3908" y="1636"/>
                <a:ext cx="49" cy="154"/>
              </a:xfrm>
              <a:custGeom>
                <a:avLst/>
                <a:gdLst>
                  <a:gd name="T0" fmla="*/ 32 w 49"/>
                  <a:gd name="T1" fmla="*/ 103 h 154"/>
                  <a:gd name="T2" fmla="*/ 35 w 49"/>
                  <a:gd name="T3" fmla="*/ 96 h 154"/>
                  <a:gd name="T4" fmla="*/ 37 w 49"/>
                  <a:gd name="T5" fmla="*/ 89 h 154"/>
                  <a:gd name="T6" fmla="*/ 42 w 49"/>
                  <a:gd name="T7" fmla="*/ 87 h 154"/>
                  <a:gd name="T8" fmla="*/ 49 w 49"/>
                  <a:gd name="T9" fmla="*/ 84 h 154"/>
                  <a:gd name="T10" fmla="*/ 46 w 49"/>
                  <a:gd name="T11" fmla="*/ 82 h 154"/>
                  <a:gd name="T12" fmla="*/ 42 w 49"/>
                  <a:gd name="T13" fmla="*/ 80 h 154"/>
                  <a:gd name="T14" fmla="*/ 39 w 49"/>
                  <a:gd name="T15" fmla="*/ 75 h 154"/>
                  <a:gd name="T16" fmla="*/ 37 w 49"/>
                  <a:gd name="T17" fmla="*/ 73 h 154"/>
                  <a:gd name="T18" fmla="*/ 35 w 49"/>
                  <a:gd name="T19" fmla="*/ 68 h 154"/>
                  <a:gd name="T20" fmla="*/ 35 w 49"/>
                  <a:gd name="T21" fmla="*/ 52 h 154"/>
                  <a:gd name="T22" fmla="*/ 39 w 49"/>
                  <a:gd name="T23" fmla="*/ 47 h 154"/>
                  <a:gd name="T24" fmla="*/ 39 w 49"/>
                  <a:gd name="T25" fmla="*/ 42 h 154"/>
                  <a:gd name="T26" fmla="*/ 44 w 49"/>
                  <a:gd name="T27" fmla="*/ 42 h 154"/>
                  <a:gd name="T28" fmla="*/ 46 w 49"/>
                  <a:gd name="T29" fmla="*/ 35 h 154"/>
                  <a:gd name="T30" fmla="*/ 49 w 49"/>
                  <a:gd name="T31" fmla="*/ 28 h 154"/>
                  <a:gd name="T32" fmla="*/ 49 w 49"/>
                  <a:gd name="T33" fmla="*/ 19 h 154"/>
                  <a:gd name="T34" fmla="*/ 46 w 49"/>
                  <a:gd name="T35" fmla="*/ 14 h 154"/>
                  <a:gd name="T36" fmla="*/ 39 w 49"/>
                  <a:gd name="T37" fmla="*/ 5 h 154"/>
                  <a:gd name="T38" fmla="*/ 35 w 49"/>
                  <a:gd name="T39" fmla="*/ 3 h 154"/>
                  <a:gd name="T40" fmla="*/ 28 w 49"/>
                  <a:gd name="T41" fmla="*/ 0 h 154"/>
                  <a:gd name="T42" fmla="*/ 21 w 49"/>
                  <a:gd name="T43" fmla="*/ 0 h 154"/>
                  <a:gd name="T44" fmla="*/ 16 w 49"/>
                  <a:gd name="T45" fmla="*/ 3 h 154"/>
                  <a:gd name="T46" fmla="*/ 9 w 49"/>
                  <a:gd name="T47" fmla="*/ 7 h 154"/>
                  <a:gd name="T48" fmla="*/ 4 w 49"/>
                  <a:gd name="T49" fmla="*/ 12 h 154"/>
                  <a:gd name="T50" fmla="*/ 2 w 49"/>
                  <a:gd name="T51" fmla="*/ 19 h 154"/>
                  <a:gd name="T52" fmla="*/ 2 w 49"/>
                  <a:gd name="T53" fmla="*/ 24 h 154"/>
                  <a:gd name="T54" fmla="*/ 4 w 49"/>
                  <a:gd name="T55" fmla="*/ 26 h 154"/>
                  <a:gd name="T56" fmla="*/ 9 w 49"/>
                  <a:gd name="T57" fmla="*/ 28 h 154"/>
                  <a:gd name="T58" fmla="*/ 14 w 49"/>
                  <a:gd name="T59" fmla="*/ 28 h 154"/>
                  <a:gd name="T60" fmla="*/ 18 w 49"/>
                  <a:gd name="T61" fmla="*/ 35 h 154"/>
                  <a:gd name="T62" fmla="*/ 21 w 49"/>
                  <a:gd name="T63" fmla="*/ 38 h 154"/>
                  <a:gd name="T64" fmla="*/ 21 w 49"/>
                  <a:gd name="T65" fmla="*/ 42 h 154"/>
                  <a:gd name="T66" fmla="*/ 23 w 49"/>
                  <a:gd name="T67" fmla="*/ 47 h 154"/>
                  <a:gd name="T68" fmla="*/ 23 w 49"/>
                  <a:gd name="T69" fmla="*/ 54 h 154"/>
                  <a:gd name="T70" fmla="*/ 21 w 49"/>
                  <a:gd name="T71" fmla="*/ 59 h 154"/>
                  <a:gd name="T72" fmla="*/ 18 w 49"/>
                  <a:gd name="T73" fmla="*/ 63 h 154"/>
                  <a:gd name="T74" fmla="*/ 16 w 49"/>
                  <a:gd name="T75" fmla="*/ 66 h 154"/>
                  <a:gd name="T76" fmla="*/ 11 w 49"/>
                  <a:gd name="T77" fmla="*/ 70 h 154"/>
                  <a:gd name="T78" fmla="*/ 14 w 49"/>
                  <a:gd name="T79" fmla="*/ 73 h 154"/>
                  <a:gd name="T80" fmla="*/ 18 w 49"/>
                  <a:gd name="T81" fmla="*/ 77 h 154"/>
                  <a:gd name="T82" fmla="*/ 21 w 49"/>
                  <a:gd name="T83" fmla="*/ 82 h 154"/>
                  <a:gd name="T84" fmla="*/ 23 w 49"/>
                  <a:gd name="T85" fmla="*/ 154 h 154"/>
                  <a:gd name="T86" fmla="*/ 32 w 49"/>
                  <a:gd name="T87" fmla="*/ 105 h 15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9"/>
                  <a:gd name="T133" fmla="*/ 0 h 154"/>
                  <a:gd name="T134" fmla="*/ 49 w 49"/>
                  <a:gd name="T135" fmla="*/ 154 h 15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9" h="154">
                    <a:moveTo>
                      <a:pt x="32" y="105"/>
                    </a:moveTo>
                    <a:lnTo>
                      <a:pt x="32" y="103"/>
                    </a:lnTo>
                    <a:lnTo>
                      <a:pt x="35" y="98"/>
                    </a:lnTo>
                    <a:lnTo>
                      <a:pt x="35" y="96"/>
                    </a:lnTo>
                    <a:lnTo>
                      <a:pt x="35" y="94"/>
                    </a:lnTo>
                    <a:lnTo>
                      <a:pt x="37" y="89"/>
                    </a:lnTo>
                    <a:lnTo>
                      <a:pt x="39" y="89"/>
                    </a:lnTo>
                    <a:lnTo>
                      <a:pt x="42" y="87"/>
                    </a:lnTo>
                    <a:lnTo>
                      <a:pt x="46" y="84"/>
                    </a:lnTo>
                    <a:lnTo>
                      <a:pt x="49" y="84"/>
                    </a:lnTo>
                    <a:lnTo>
                      <a:pt x="46" y="82"/>
                    </a:lnTo>
                    <a:lnTo>
                      <a:pt x="44" y="80"/>
                    </a:lnTo>
                    <a:lnTo>
                      <a:pt x="42" y="80"/>
                    </a:lnTo>
                    <a:lnTo>
                      <a:pt x="39" y="77"/>
                    </a:lnTo>
                    <a:lnTo>
                      <a:pt x="39" y="75"/>
                    </a:lnTo>
                    <a:lnTo>
                      <a:pt x="37" y="75"/>
                    </a:lnTo>
                    <a:lnTo>
                      <a:pt x="37" y="73"/>
                    </a:lnTo>
                    <a:lnTo>
                      <a:pt x="35" y="70"/>
                    </a:lnTo>
                    <a:lnTo>
                      <a:pt x="35" y="68"/>
                    </a:lnTo>
                    <a:lnTo>
                      <a:pt x="35" y="54"/>
                    </a:lnTo>
                    <a:lnTo>
                      <a:pt x="35" y="52"/>
                    </a:lnTo>
                    <a:lnTo>
                      <a:pt x="37" y="49"/>
                    </a:lnTo>
                    <a:lnTo>
                      <a:pt x="39" y="47"/>
                    </a:lnTo>
                    <a:lnTo>
                      <a:pt x="39" y="45"/>
                    </a:lnTo>
                    <a:lnTo>
                      <a:pt x="39" y="42"/>
                    </a:lnTo>
                    <a:lnTo>
                      <a:pt x="42" y="42"/>
                    </a:lnTo>
                    <a:lnTo>
                      <a:pt x="44" y="42"/>
                    </a:lnTo>
                    <a:lnTo>
                      <a:pt x="44" y="38"/>
                    </a:lnTo>
                    <a:lnTo>
                      <a:pt x="46" y="35"/>
                    </a:lnTo>
                    <a:lnTo>
                      <a:pt x="49" y="33"/>
                    </a:lnTo>
                    <a:lnTo>
                      <a:pt x="49" y="28"/>
                    </a:lnTo>
                    <a:lnTo>
                      <a:pt x="49" y="24"/>
                    </a:lnTo>
                    <a:lnTo>
                      <a:pt x="49" y="19"/>
                    </a:lnTo>
                    <a:lnTo>
                      <a:pt x="49" y="17"/>
                    </a:lnTo>
                    <a:lnTo>
                      <a:pt x="46" y="14"/>
                    </a:lnTo>
                    <a:lnTo>
                      <a:pt x="44" y="10"/>
                    </a:lnTo>
                    <a:lnTo>
                      <a:pt x="39" y="5"/>
                    </a:lnTo>
                    <a:lnTo>
                      <a:pt x="37" y="5"/>
                    </a:lnTo>
                    <a:lnTo>
                      <a:pt x="35" y="3"/>
                    </a:lnTo>
                    <a:lnTo>
                      <a:pt x="30" y="0"/>
                    </a:lnTo>
                    <a:lnTo>
                      <a:pt x="28" y="0"/>
                    </a:lnTo>
                    <a:lnTo>
                      <a:pt x="25" y="0"/>
                    </a:lnTo>
                    <a:lnTo>
                      <a:pt x="21" y="0"/>
                    </a:lnTo>
                    <a:lnTo>
                      <a:pt x="18" y="0"/>
                    </a:lnTo>
                    <a:lnTo>
                      <a:pt x="16" y="3"/>
                    </a:lnTo>
                    <a:lnTo>
                      <a:pt x="11" y="5"/>
                    </a:lnTo>
                    <a:lnTo>
                      <a:pt x="9" y="7"/>
                    </a:lnTo>
                    <a:lnTo>
                      <a:pt x="7" y="10"/>
                    </a:lnTo>
                    <a:lnTo>
                      <a:pt x="4" y="12"/>
                    </a:lnTo>
                    <a:lnTo>
                      <a:pt x="2" y="14"/>
                    </a:lnTo>
                    <a:lnTo>
                      <a:pt x="2" y="19"/>
                    </a:lnTo>
                    <a:lnTo>
                      <a:pt x="2" y="21"/>
                    </a:lnTo>
                    <a:lnTo>
                      <a:pt x="2" y="24"/>
                    </a:lnTo>
                    <a:lnTo>
                      <a:pt x="0" y="26"/>
                    </a:lnTo>
                    <a:lnTo>
                      <a:pt x="4" y="26"/>
                    </a:lnTo>
                    <a:lnTo>
                      <a:pt x="7" y="26"/>
                    </a:lnTo>
                    <a:lnTo>
                      <a:pt x="9" y="28"/>
                    </a:lnTo>
                    <a:lnTo>
                      <a:pt x="11" y="28"/>
                    </a:lnTo>
                    <a:lnTo>
                      <a:pt x="14" y="28"/>
                    </a:lnTo>
                    <a:lnTo>
                      <a:pt x="16" y="33"/>
                    </a:lnTo>
                    <a:lnTo>
                      <a:pt x="18" y="35"/>
                    </a:lnTo>
                    <a:lnTo>
                      <a:pt x="21" y="38"/>
                    </a:lnTo>
                    <a:lnTo>
                      <a:pt x="21" y="40"/>
                    </a:lnTo>
                    <a:lnTo>
                      <a:pt x="21" y="42"/>
                    </a:lnTo>
                    <a:lnTo>
                      <a:pt x="23" y="45"/>
                    </a:lnTo>
                    <a:lnTo>
                      <a:pt x="23" y="47"/>
                    </a:lnTo>
                    <a:lnTo>
                      <a:pt x="23" y="52"/>
                    </a:lnTo>
                    <a:lnTo>
                      <a:pt x="23" y="54"/>
                    </a:lnTo>
                    <a:lnTo>
                      <a:pt x="21" y="56"/>
                    </a:lnTo>
                    <a:lnTo>
                      <a:pt x="21" y="59"/>
                    </a:lnTo>
                    <a:lnTo>
                      <a:pt x="21" y="61"/>
                    </a:lnTo>
                    <a:lnTo>
                      <a:pt x="18" y="63"/>
                    </a:lnTo>
                    <a:lnTo>
                      <a:pt x="18" y="66"/>
                    </a:lnTo>
                    <a:lnTo>
                      <a:pt x="16" y="66"/>
                    </a:lnTo>
                    <a:lnTo>
                      <a:pt x="11" y="70"/>
                    </a:lnTo>
                    <a:lnTo>
                      <a:pt x="11" y="73"/>
                    </a:lnTo>
                    <a:lnTo>
                      <a:pt x="14" y="73"/>
                    </a:lnTo>
                    <a:lnTo>
                      <a:pt x="16" y="75"/>
                    </a:lnTo>
                    <a:lnTo>
                      <a:pt x="18" y="77"/>
                    </a:lnTo>
                    <a:lnTo>
                      <a:pt x="21" y="80"/>
                    </a:lnTo>
                    <a:lnTo>
                      <a:pt x="21" y="82"/>
                    </a:lnTo>
                    <a:lnTo>
                      <a:pt x="23" y="87"/>
                    </a:lnTo>
                    <a:lnTo>
                      <a:pt x="23" y="154"/>
                    </a:lnTo>
                    <a:lnTo>
                      <a:pt x="32" y="154"/>
                    </a:lnTo>
                    <a:lnTo>
                      <a:pt x="32" y="105"/>
                    </a:lnTo>
                    <a:close/>
                  </a:path>
                </a:pathLst>
              </a:custGeom>
              <a:solidFill>
                <a:srgbClr val="80C2FF"/>
              </a:solidFill>
              <a:ln w="0">
                <a:solidFill>
                  <a:srgbClr val="000000"/>
                </a:solidFill>
                <a:round/>
                <a:headEnd/>
                <a:tailEnd/>
              </a:ln>
            </p:spPr>
            <p:txBody>
              <a:bodyPr/>
              <a:lstStyle/>
              <a:p>
                <a:endParaRPr lang="fr-FR"/>
              </a:p>
            </p:txBody>
          </p:sp>
          <p:sp>
            <p:nvSpPr>
              <p:cNvPr id="42" name="Freeform 29"/>
              <p:cNvSpPr>
                <a:spLocks/>
              </p:cNvSpPr>
              <p:nvPr/>
            </p:nvSpPr>
            <p:spPr bwMode="auto">
              <a:xfrm>
                <a:off x="3940" y="1674"/>
                <a:ext cx="52" cy="158"/>
              </a:xfrm>
              <a:custGeom>
                <a:avLst/>
                <a:gdLst>
                  <a:gd name="T0" fmla="*/ 52 w 52"/>
                  <a:gd name="T1" fmla="*/ 63 h 158"/>
                  <a:gd name="T2" fmla="*/ 49 w 52"/>
                  <a:gd name="T3" fmla="*/ 56 h 158"/>
                  <a:gd name="T4" fmla="*/ 45 w 52"/>
                  <a:gd name="T5" fmla="*/ 49 h 158"/>
                  <a:gd name="T6" fmla="*/ 40 w 52"/>
                  <a:gd name="T7" fmla="*/ 46 h 158"/>
                  <a:gd name="T8" fmla="*/ 38 w 52"/>
                  <a:gd name="T9" fmla="*/ 44 h 158"/>
                  <a:gd name="T10" fmla="*/ 42 w 52"/>
                  <a:gd name="T11" fmla="*/ 42 h 158"/>
                  <a:gd name="T12" fmla="*/ 45 w 52"/>
                  <a:gd name="T13" fmla="*/ 39 h 158"/>
                  <a:gd name="T14" fmla="*/ 47 w 52"/>
                  <a:gd name="T15" fmla="*/ 35 h 158"/>
                  <a:gd name="T16" fmla="*/ 49 w 52"/>
                  <a:gd name="T17" fmla="*/ 30 h 158"/>
                  <a:gd name="T18" fmla="*/ 49 w 52"/>
                  <a:gd name="T19" fmla="*/ 25 h 158"/>
                  <a:gd name="T20" fmla="*/ 49 w 52"/>
                  <a:gd name="T21" fmla="*/ 21 h 158"/>
                  <a:gd name="T22" fmla="*/ 47 w 52"/>
                  <a:gd name="T23" fmla="*/ 14 h 158"/>
                  <a:gd name="T24" fmla="*/ 47 w 52"/>
                  <a:gd name="T25" fmla="*/ 9 h 158"/>
                  <a:gd name="T26" fmla="*/ 45 w 52"/>
                  <a:gd name="T27" fmla="*/ 7 h 158"/>
                  <a:gd name="T28" fmla="*/ 40 w 52"/>
                  <a:gd name="T29" fmla="*/ 4 h 158"/>
                  <a:gd name="T30" fmla="*/ 35 w 52"/>
                  <a:gd name="T31" fmla="*/ 0 h 158"/>
                  <a:gd name="T32" fmla="*/ 33 w 52"/>
                  <a:gd name="T33" fmla="*/ 0 h 158"/>
                  <a:gd name="T34" fmla="*/ 24 w 52"/>
                  <a:gd name="T35" fmla="*/ 0 h 158"/>
                  <a:gd name="T36" fmla="*/ 19 w 52"/>
                  <a:gd name="T37" fmla="*/ 0 h 158"/>
                  <a:gd name="T38" fmla="*/ 14 w 52"/>
                  <a:gd name="T39" fmla="*/ 2 h 158"/>
                  <a:gd name="T40" fmla="*/ 10 w 52"/>
                  <a:gd name="T41" fmla="*/ 4 h 158"/>
                  <a:gd name="T42" fmla="*/ 7 w 52"/>
                  <a:gd name="T43" fmla="*/ 7 h 158"/>
                  <a:gd name="T44" fmla="*/ 5 w 52"/>
                  <a:gd name="T45" fmla="*/ 11 h 158"/>
                  <a:gd name="T46" fmla="*/ 3 w 52"/>
                  <a:gd name="T47" fmla="*/ 16 h 158"/>
                  <a:gd name="T48" fmla="*/ 3 w 52"/>
                  <a:gd name="T49" fmla="*/ 32 h 158"/>
                  <a:gd name="T50" fmla="*/ 5 w 52"/>
                  <a:gd name="T51" fmla="*/ 37 h 158"/>
                  <a:gd name="T52" fmla="*/ 7 w 52"/>
                  <a:gd name="T53" fmla="*/ 39 h 158"/>
                  <a:gd name="T54" fmla="*/ 12 w 52"/>
                  <a:gd name="T55" fmla="*/ 42 h 158"/>
                  <a:gd name="T56" fmla="*/ 17 w 52"/>
                  <a:gd name="T57" fmla="*/ 46 h 158"/>
                  <a:gd name="T58" fmla="*/ 14 w 52"/>
                  <a:gd name="T59" fmla="*/ 46 h 158"/>
                  <a:gd name="T60" fmla="*/ 7 w 52"/>
                  <a:gd name="T61" fmla="*/ 51 h 158"/>
                  <a:gd name="T62" fmla="*/ 3 w 52"/>
                  <a:gd name="T63" fmla="*/ 56 h 158"/>
                  <a:gd name="T64" fmla="*/ 3 w 52"/>
                  <a:gd name="T65" fmla="*/ 60 h 158"/>
                  <a:gd name="T66" fmla="*/ 0 w 52"/>
                  <a:gd name="T67" fmla="*/ 147 h 158"/>
                  <a:gd name="T68" fmla="*/ 12 w 52"/>
                  <a:gd name="T69" fmla="*/ 154 h 158"/>
                  <a:gd name="T70" fmla="*/ 21 w 52"/>
                  <a:gd name="T71" fmla="*/ 156 h 158"/>
                  <a:gd name="T72" fmla="*/ 33 w 52"/>
                  <a:gd name="T73" fmla="*/ 156 h 158"/>
                  <a:gd name="T74" fmla="*/ 45 w 52"/>
                  <a:gd name="T75" fmla="*/ 151 h 158"/>
                  <a:gd name="T76" fmla="*/ 52 w 52"/>
                  <a:gd name="T77" fmla="*/ 147 h 15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52"/>
                  <a:gd name="T118" fmla="*/ 0 h 158"/>
                  <a:gd name="T119" fmla="*/ 52 w 52"/>
                  <a:gd name="T120" fmla="*/ 158 h 15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52" h="158">
                    <a:moveTo>
                      <a:pt x="52" y="147"/>
                    </a:moveTo>
                    <a:lnTo>
                      <a:pt x="52" y="63"/>
                    </a:lnTo>
                    <a:lnTo>
                      <a:pt x="52" y="60"/>
                    </a:lnTo>
                    <a:lnTo>
                      <a:pt x="49" y="56"/>
                    </a:lnTo>
                    <a:lnTo>
                      <a:pt x="47" y="53"/>
                    </a:lnTo>
                    <a:lnTo>
                      <a:pt x="45" y="49"/>
                    </a:lnTo>
                    <a:lnTo>
                      <a:pt x="40" y="49"/>
                    </a:lnTo>
                    <a:lnTo>
                      <a:pt x="40" y="46"/>
                    </a:lnTo>
                    <a:lnTo>
                      <a:pt x="35" y="46"/>
                    </a:lnTo>
                    <a:lnTo>
                      <a:pt x="38" y="44"/>
                    </a:lnTo>
                    <a:lnTo>
                      <a:pt x="40" y="44"/>
                    </a:lnTo>
                    <a:lnTo>
                      <a:pt x="42" y="42"/>
                    </a:lnTo>
                    <a:lnTo>
                      <a:pt x="45" y="42"/>
                    </a:lnTo>
                    <a:lnTo>
                      <a:pt x="45" y="39"/>
                    </a:lnTo>
                    <a:lnTo>
                      <a:pt x="47" y="37"/>
                    </a:lnTo>
                    <a:lnTo>
                      <a:pt x="47" y="35"/>
                    </a:lnTo>
                    <a:lnTo>
                      <a:pt x="47" y="32"/>
                    </a:lnTo>
                    <a:lnTo>
                      <a:pt x="49" y="30"/>
                    </a:lnTo>
                    <a:lnTo>
                      <a:pt x="49" y="28"/>
                    </a:lnTo>
                    <a:lnTo>
                      <a:pt x="49" y="25"/>
                    </a:lnTo>
                    <a:lnTo>
                      <a:pt x="52" y="23"/>
                    </a:lnTo>
                    <a:lnTo>
                      <a:pt x="49" y="21"/>
                    </a:lnTo>
                    <a:lnTo>
                      <a:pt x="49" y="16"/>
                    </a:lnTo>
                    <a:lnTo>
                      <a:pt x="47" y="14"/>
                    </a:lnTo>
                    <a:lnTo>
                      <a:pt x="47" y="11"/>
                    </a:lnTo>
                    <a:lnTo>
                      <a:pt x="47" y="9"/>
                    </a:lnTo>
                    <a:lnTo>
                      <a:pt x="45" y="9"/>
                    </a:lnTo>
                    <a:lnTo>
                      <a:pt x="45" y="7"/>
                    </a:lnTo>
                    <a:lnTo>
                      <a:pt x="42" y="4"/>
                    </a:lnTo>
                    <a:lnTo>
                      <a:pt x="40" y="4"/>
                    </a:lnTo>
                    <a:lnTo>
                      <a:pt x="40" y="2"/>
                    </a:lnTo>
                    <a:lnTo>
                      <a:pt x="35" y="0"/>
                    </a:lnTo>
                    <a:lnTo>
                      <a:pt x="33" y="0"/>
                    </a:lnTo>
                    <a:lnTo>
                      <a:pt x="31" y="0"/>
                    </a:lnTo>
                    <a:lnTo>
                      <a:pt x="24" y="0"/>
                    </a:lnTo>
                    <a:lnTo>
                      <a:pt x="21" y="0"/>
                    </a:lnTo>
                    <a:lnTo>
                      <a:pt x="19" y="0"/>
                    </a:lnTo>
                    <a:lnTo>
                      <a:pt x="17" y="0"/>
                    </a:lnTo>
                    <a:lnTo>
                      <a:pt x="14" y="2"/>
                    </a:lnTo>
                    <a:lnTo>
                      <a:pt x="12" y="2"/>
                    </a:lnTo>
                    <a:lnTo>
                      <a:pt x="10" y="4"/>
                    </a:lnTo>
                    <a:lnTo>
                      <a:pt x="7" y="4"/>
                    </a:lnTo>
                    <a:lnTo>
                      <a:pt x="7" y="7"/>
                    </a:lnTo>
                    <a:lnTo>
                      <a:pt x="7" y="9"/>
                    </a:lnTo>
                    <a:lnTo>
                      <a:pt x="5" y="11"/>
                    </a:lnTo>
                    <a:lnTo>
                      <a:pt x="3" y="14"/>
                    </a:lnTo>
                    <a:lnTo>
                      <a:pt x="3" y="16"/>
                    </a:lnTo>
                    <a:lnTo>
                      <a:pt x="3" y="30"/>
                    </a:lnTo>
                    <a:lnTo>
                      <a:pt x="3" y="32"/>
                    </a:lnTo>
                    <a:lnTo>
                      <a:pt x="5" y="35"/>
                    </a:lnTo>
                    <a:lnTo>
                      <a:pt x="5" y="37"/>
                    </a:lnTo>
                    <a:lnTo>
                      <a:pt x="7" y="37"/>
                    </a:lnTo>
                    <a:lnTo>
                      <a:pt x="7" y="39"/>
                    </a:lnTo>
                    <a:lnTo>
                      <a:pt x="10" y="42"/>
                    </a:lnTo>
                    <a:lnTo>
                      <a:pt x="12" y="42"/>
                    </a:lnTo>
                    <a:lnTo>
                      <a:pt x="14" y="44"/>
                    </a:lnTo>
                    <a:lnTo>
                      <a:pt x="17" y="46"/>
                    </a:lnTo>
                    <a:lnTo>
                      <a:pt x="14" y="46"/>
                    </a:lnTo>
                    <a:lnTo>
                      <a:pt x="10" y="49"/>
                    </a:lnTo>
                    <a:lnTo>
                      <a:pt x="7" y="51"/>
                    </a:lnTo>
                    <a:lnTo>
                      <a:pt x="5" y="51"/>
                    </a:lnTo>
                    <a:lnTo>
                      <a:pt x="3" y="56"/>
                    </a:lnTo>
                    <a:lnTo>
                      <a:pt x="3" y="58"/>
                    </a:lnTo>
                    <a:lnTo>
                      <a:pt x="3" y="60"/>
                    </a:lnTo>
                    <a:lnTo>
                      <a:pt x="0" y="65"/>
                    </a:lnTo>
                    <a:lnTo>
                      <a:pt x="0" y="147"/>
                    </a:lnTo>
                    <a:lnTo>
                      <a:pt x="5" y="151"/>
                    </a:lnTo>
                    <a:lnTo>
                      <a:pt x="12" y="154"/>
                    </a:lnTo>
                    <a:lnTo>
                      <a:pt x="17" y="156"/>
                    </a:lnTo>
                    <a:lnTo>
                      <a:pt x="21" y="156"/>
                    </a:lnTo>
                    <a:lnTo>
                      <a:pt x="28" y="158"/>
                    </a:lnTo>
                    <a:lnTo>
                      <a:pt x="33" y="156"/>
                    </a:lnTo>
                    <a:lnTo>
                      <a:pt x="40" y="156"/>
                    </a:lnTo>
                    <a:lnTo>
                      <a:pt x="45" y="151"/>
                    </a:lnTo>
                    <a:lnTo>
                      <a:pt x="49" y="149"/>
                    </a:lnTo>
                    <a:lnTo>
                      <a:pt x="52" y="147"/>
                    </a:lnTo>
                    <a:close/>
                  </a:path>
                </a:pathLst>
              </a:custGeom>
              <a:solidFill>
                <a:srgbClr val="C2FFFF"/>
              </a:solidFill>
              <a:ln w="0">
                <a:solidFill>
                  <a:srgbClr val="000000"/>
                </a:solidFill>
                <a:round/>
                <a:headEnd/>
                <a:tailEnd/>
              </a:ln>
            </p:spPr>
            <p:txBody>
              <a:bodyPr/>
              <a:lstStyle/>
              <a:p>
                <a:endParaRPr lang="fr-FR"/>
              </a:p>
            </p:txBody>
          </p:sp>
          <p:sp>
            <p:nvSpPr>
              <p:cNvPr id="43" name="Freeform 30"/>
              <p:cNvSpPr>
                <a:spLocks/>
              </p:cNvSpPr>
              <p:nvPr/>
            </p:nvSpPr>
            <p:spPr bwMode="auto">
              <a:xfrm>
                <a:off x="3973" y="1636"/>
                <a:ext cx="49" cy="154"/>
              </a:xfrm>
              <a:custGeom>
                <a:avLst/>
                <a:gdLst>
                  <a:gd name="T0" fmla="*/ 19 w 49"/>
                  <a:gd name="T1" fmla="*/ 101 h 154"/>
                  <a:gd name="T2" fmla="*/ 16 w 49"/>
                  <a:gd name="T3" fmla="*/ 94 h 154"/>
                  <a:gd name="T4" fmla="*/ 12 w 49"/>
                  <a:gd name="T5" fmla="*/ 87 h 154"/>
                  <a:gd name="T6" fmla="*/ 7 w 49"/>
                  <a:gd name="T7" fmla="*/ 84 h 154"/>
                  <a:gd name="T8" fmla="*/ 5 w 49"/>
                  <a:gd name="T9" fmla="*/ 82 h 154"/>
                  <a:gd name="T10" fmla="*/ 9 w 49"/>
                  <a:gd name="T11" fmla="*/ 80 h 154"/>
                  <a:gd name="T12" fmla="*/ 12 w 49"/>
                  <a:gd name="T13" fmla="*/ 77 h 154"/>
                  <a:gd name="T14" fmla="*/ 14 w 49"/>
                  <a:gd name="T15" fmla="*/ 73 h 154"/>
                  <a:gd name="T16" fmla="*/ 16 w 49"/>
                  <a:gd name="T17" fmla="*/ 68 h 154"/>
                  <a:gd name="T18" fmla="*/ 16 w 49"/>
                  <a:gd name="T19" fmla="*/ 63 h 154"/>
                  <a:gd name="T20" fmla="*/ 16 w 49"/>
                  <a:gd name="T21" fmla="*/ 59 h 154"/>
                  <a:gd name="T22" fmla="*/ 14 w 49"/>
                  <a:gd name="T23" fmla="*/ 52 h 154"/>
                  <a:gd name="T24" fmla="*/ 14 w 49"/>
                  <a:gd name="T25" fmla="*/ 47 h 154"/>
                  <a:gd name="T26" fmla="*/ 12 w 49"/>
                  <a:gd name="T27" fmla="*/ 45 h 154"/>
                  <a:gd name="T28" fmla="*/ 7 w 49"/>
                  <a:gd name="T29" fmla="*/ 42 h 154"/>
                  <a:gd name="T30" fmla="*/ 5 w 49"/>
                  <a:gd name="T31" fmla="*/ 40 h 154"/>
                  <a:gd name="T32" fmla="*/ 2 w 49"/>
                  <a:gd name="T33" fmla="*/ 33 h 154"/>
                  <a:gd name="T34" fmla="*/ 0 w 49"/>
                  <a:gd name="T35" fmla="*/ 28 h 154"/>
                  <a:gd name="T36" fmla="*/ 2 w 49"/>
                  <a:gd name="T37" fmla="*/ 21 h 154"/>
                  <a:gd name="T38" fmla="*/ 2 w 49"/>
                  <a:gd name="T39" fmla="*/ 14 h 154"/>
                  <a:gd name="T40" fmla="*/ 7 w 49"/>
                  <a:gd name="T41" fmla="*/ 10 h 154"/>
                  <a:gd name="T42" fmla="*/ 14 w 49"/>
                  <a:gd name="T43" fmla="*/ 3 h 154"/>
                  <a:gd name="T44" fmla="*/ 21 w 49"/>
                  <a:gd name="T45" fmla="*/ 0 h 154"/>
                  <a:gd name="T46" fmla="*/ 28 w 49"/>
                  <a:gd name="T47" fmla="*/ 0 h 154"/>
                  <a:gd name="T48" fmla="*/ 33 w 49"/>
                  <a:gd name="T49" fmla="*/ 3 h 154"/>
                  <a:gd name="T50" fmla="*/ 40 w 49"/>
                  <a:gd name="T51" fmla="*/ 5 h 154"/>
                  <a:gd name="T52" fmla="*/ 44 w 49"/>
                  <a:gd name="T53" fmla="*/ 10 h 154"/>
                  <a:gd name="T54" fmla="*/ 47 w 49"/>
                  <a:gd name="T55" fmla="*/ 17 h 154"/>
                  <a:gd name="T56" fmla="*/ 49 w 49"/>
                  <a:gd name="T57" fmla="*/ 24 h 154"/>
                  <a:gd name="T58" fmla="*/ 49 w 49"/>
                  <a:gd name="T59" fmla="*/ 26 h 154"/>
                  <a:gd name="T60" fmla="*/ 44 w 49"/>
                  <a:gd name="T61" fmla="*/ 28 h 154"/>
                  <a:gd name="T62" fmla="*/ 40 w 49"/>
                  <a:gd name="T63" fmla="*/ 28 h 154"/>
                  <a:gd name="T64" fmla="*/ 37 w 49"/>
                  <a:gd name="T65" fmla="*/ 33 h 154"/>
                  <a:gd name="T66" fmla="*/ 33 w 49"/>
                  <a:gd name="T67" fmla="*/ 35 h 154"/>
                  <a:gd name="T68" fmla="*/ 33 w 49"/>
                  <a:gd name="T69" fmla="*/ 40 h 154"/>
                  <a:gd name="T70" fmla="*/ 30 w 49"/>
                  <a:gd name="T71" fmla="*/ 45 h 154"/>
                  <a:gd name="T72" fmla="*/ 30 w 49"/>
                  <a:gd name="T73" fmla="*/ 52 h 154"/>
                  <a:gd name="T74" fmla="*/ 30 w 49"/>
                  <a:gd name="T75" fmla="*/ 56 h 154"/>
                  <a:gd name="T76" fmla="*/ 33 w 49"/>
                  <a:gd name="T77" fmla="*/ 61 h 154"/>
                  <a:gd name="T78" fmla="*/ 35 w 49"/>
                  <a:gd name="T79" fmla="*/ 66 h 154"/>
                  <a:gd name="T80" fmla="*/ 37 w 49"/>
                  <a:gd name="T81" fmla="*/ 68 h 154"/>
                  <a:gd name="T82" fmla="*/ 42 w 49"/>
                  <a:gd name="T83" fmla="*/ 73 h 154"/>
                  <a:gd name="T84" fmla="*/ 37 w 49"/>
                  <a:gd name="T85" fmla="*/ 75 h 154"/>
                  <a:gd name="T86" fmla="*/ 33 w 49"/>
                  <a:gd name="T87" fmla="*/ 80 h 154"/>
                  <a:gd name="T88" fmla="*/ 30 w 49"/>
                  <a:gd name="T89" fmla="*/ 84 h 154"/>
                  <a:gd name="T90" fmla="*/ 28 w 49"/>
                  <a:gd name="T91" fmla="*/ 89 h 154"/>
                  <a:gd name="T92" fmla="*/ 19 w 49"/>
                  <a:gd name="T93" fmla="*/ 154 h 15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49"/>
                  <a:gd name="T142" fmla="*/ 0 h 154"/>
                  <a:gd name="T143" fmla="*/ 49 w 49"/>
                  <a:gd name="T144" fmla="*/ 154 h 15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49" h="154">
                    <a:moveTo>
                      <a:pt x="19" y="103"/>
                    </a:moveTo>
                    <a:lnTo>
                      <a:pt x="19" y="101"/>
                    </a:lnTo>
                    <a:lnTo>
                      <a:pt x="19" y="98"/>
                    </a:lnTo>
                    <a:lnTo>
                      <a:pt x="16" y="94"/>
                    </a:lnTo>
                    <a:lnTo>
                      <a:pt x="14" y="91"/>
                    </a:lnTo>
                    <a:lnTo>
                      <a:pt x="12" y="87"/>
                    </a:lnTo>
                    <a:lnTo>
                      <a:pt x="7" y="87"/>
                    </a:lnTo>
                    <a:lnTo>
                      <a:pt x="7" y="84"/>
                    </a:lnTo>
                    <a:lnTo>
                      <a:pt x="2" y="84"/>
                    </a:lnTo>
                    <a:lnTo>
                      <a:pt x="5" y="82"/>
                    </a:lnTo>
                    <a:lnTo>
                      <a:pt x="7" y="82"/>
                    </a:lnTo>
                    <a:lnTo>
                      <a:pt x="9" y="80"/>
                    </a:lnTo>
                    <a:lnTo>
                      <a:pt x="12" y="80"/>
                    </a:lnTo>
                    <a:lnTo>
                      <a:pt x="12" y="77"/>
                    </a:lnTo>
                    <a:lnTo>
                      <a:pt x="14" y="75"/>
                    </a:lnTo>
                    <a:lnTo>
                      <a:pt x="14" y="73"/>
                    </a:lnTo>
                    <a:lnTo>
                      <a:pt x="14" y="70"/>
                    </a:lnTo>
                    <a:lnTo>
                      <a:pt x="16" y="68"/>
                    </a:lnTo>
                    <a:lnTo>
                      <a:pt x="16" y="66"/>
                    </a:lnTo>
                    <a:lnTo>
                      <a:pt x="16" y="63"/>
                    </a:lnTo>
                    <a:lnTo>
                      <a:pt x="19" y="61"/>
                    </a:lnTo>
                    <a:lnTo>
                      <a:pt x="16" y="59"/>
                    </a:lnTo>
                    <a:lnTo>
                      <a:pt x="16" y="54"/>
                    </a:lnTo>
                    <a:lnTo>
                      <a:pt x="14" y="52"/>
                    </a:lnTo>
                    <a:lnTo>
                      <a:pt x="14" y="49"/>
                    </a:lnTo>
                    <a:lnTo>
                      <a:pt x="14" y="47"/>
                    </a:lnTo>
                    <a:lnTo>
                      <a:pt x="12" y="47"/>
                    </a:lnTo>
                    <a:lnTo>
                      <a:pt x="12" y="45"/>
                    </a:lnTo>
                    <a:lnTo>
                      <a:pt x="9" y="42"/>
                    </a:lnTo>
                    <a:lnTo>
                      <a:pt x="7" y="42"/>
                    </a:lnTo>
                    <a:lnTo>
                      <a:pt x="7" y="40"/>
                    </a:lnTo>
                    <a:lnTo>
                      <a:pt x="5" y="40"/>
                    </a:lnTo>
                    <a:lnTo>
                      <a:pt x="2" y="38"/>
                    </a:lnTo>
                    <a:lnTo>
                      <a:pt x="2" y="33"/>
                    </a:lnTo>
                    <a:lnTo>
                      <a:pt x="2" y="31"/>
                    </a:lnTo>
                    <a:lnTo>
                      <a:pt x="0" y="28"/>
                    </a:lnTo>
                    <a:lnTo>
                      <a:pt x="0" y="24"/>
                    </a:lnTo>
                    <a:lnTo>
                      <a:pt x="2" y="21"/>
                    </a:lnTo>
                    <a:lnTo>
                      <a:pt x="2" y="19"/>
                    </a:lnTo>
                    <a:lnTo>
                      <a:pt x="2" y="14"/>
                    </a:lnTo>
                    <a:lnTo>
                      <a:pt x="5" y="12"/>
                    </a:lnTo>
                    <a:lnTo>
                      <a:pt x="7" y="10"/>
                    </a:lnTo>
                    <a:lnTo>
                      <a:pt x="12" y="5"/>
                    </a:lnTo>
                    <a:lnTo>
                      <a:pt x="14" y="3"/>
                    </a:lnTo>
                    <a:lnTo>
                      <a:pt x="19" y="0"/>
                    </a:lnTo>
                    <a:lnTo>
                      <a:pt x="21" y="0"/>
                    </a:lnTo>
                    <a:lnTo>
                      <a:pt x="23" y="0"/>
                    </a:lnTo>
                    <a:lnTo>
                      <a:pt x="28" y="0"/>
                    </a:lnTo>
                    <a:lnTo>
                      <a:pt x="30" y="0"/>
                    </a:lnTo>
                    <a:lnTo>
                      <a:pt x="33" y="3"/>
                    </a:lnTo>
                    <a:lnTo>
                      <a:pt x="37" y="5"/>
                    </a:lnTo>
                    <a:lnTo>
                      <a:pt x="40" y="5"/>
                    </a:lnTo>
                    <a:lnTo>
                      <a:pt x="42" y="7"/>
                    </a:lnTo>
                    <a:lnTo>
                      <a:pt x="44" y="10"/>
                    </a:lnTo>
                    <a:lnTo>
                      <a:pt x="47" y="14"/>
                    </a:lnTo>
                    <a:lnTo>
                      <a:pt x="47" y="17"/>
                    </a:lnTo>
                    <a:lnTo>
                      <a:pt x="47" y="19"/>
                    </a:lnTo>
                    <a:lnTo>
                      <a:pt x="49" y="24"/>
                    </a:lnTo>
                    <a:lnTo>
                      <a:pt x="49" y="26"/>
                    </a:lnTo>
                    <a:lnTo>
                      <a:pt x="47" y="26"/>
                    </a:lnTo>
                    <a:lnTo>
                      <a:pt x="44" y="28"/>
                    </a:lnTo>
                    <a:lnTo>
                      <a:pt x="42" y="28"/>
                    </a:lnTo>
                    <a:lnTo>
                      <a:pt x="40" y="28"/>
                    </a:lnTo>
                    <a:lnTo>
                      <a:pt x="37" y="31"/>
                    </a:lnTo>
                    <a:lnTo>
                      <a:pt x="37" y="33"/>
                    </a:lnTo>
                    <a:lnTo>
                      <a:pt x="35" y="33"/>
                    </a:lnTo>
                    <a:lnTo>
                      <a:pt x="33" y="35"/>
                    </a:lnTo>
                    <a:lnTo>
                      <a:pt x="33" y="38"/>
                    </a:lnTo>
                    <a:lnTo>
                      <a:pt x="33" y="40"/>
                    </a:lnTo>
                    <a:lnTo>
                      <a:pt x="30" y="42"/>
                    </a:lnTo>
                    <a:lnTo>
                      <a:pt x="30" y="45"/>
                    </a:lnTo>
                    <a:lnTo>
                      <a:pt x="30" y="47"/>
                    </a:lnTo>
                    <a:lnTo>
                      <a:pt x="30" y="52"/>
                    </a:lnTo>
                    <a:lnTo>
                      <a:pt x="30" y="54"/>
                    </a:lnTo>
                    <a:lnTo>
                      <a:pt x="30" y="56"/>
                    </a:lnTo>
                    <a:lnTo>
                      <a:pt x="33" y="59"/>
                    </a:lnTo>
                    <a:lnTo>
                      <a:pt x="33" y="61"/>
                    </a:lnTo>
                    <a:lnTo>
                      <a:pt x="33" y="63"/>
                    </a:lnTo>
                    <a:lnTo>
                      <a:pt x="35" y="66"/>
                    </a:lnTo>
                    <a:lnTo>
                      <a:pt x="37" y="66"/>
                    </a:lnTo>
                    <a:lnTo>
                      <a:pt x="37" y="68"/>
                    </a:lnTo>
                    <a:lnTo>
                      <a:pt x="40" y="70"/>
                    </a:lnTo>
                    <a:lnTo>
                      <a:pt x="42" y="73"/>
                    </a:lnTo>
                    <a:lnTo>
                      <a:pt x="40" y="73"/>
                    </a:lnTo>
                    <a:lnTo>
                      <a:pt x="37" y="75"/>
                    </a:lnTo>
                    <a:lnTo>
                      <a:pt x="35" y="75"/>
                    </a:lnTo>
                    <a:lnTo>
                      <a:pt x="33" y="80"/>
                    </a:lnTo>
                    <a:lnTo>
                      <a:pt x="30" y="80"/>
                    </a:lnTo>
                    <a:lnTo>
                      <a:pt x="30" y="84"/>
                    </a:lnTo>
                    <a:lnTo>
                      <a:pt x="28" y="87"/>
                    </a:lnTo>
                    <a:lnTo>
                      <a:pt x="28" y="89"/>
                    </a:lnTo>
                    <a:lnTo>
                      <a:pt x="28" y="154"/>
                    </a:lnTo>
                    <a:lnTo>
                      <a:pt x="19" y="154"/>
                    </a:lnTo>
                    <a:lnTo>
                      <a:pt x="19" y="103"/>
                    </a:lnTo>
                    <a:close/>
                  </a:path>
                </a:pathLst>
              </a:custGeom>
              <a:solidFill>
                <a:srgbClr val="80C2FF"/>
              </a:solidFill>
              <a:ln w="0">
                <a:solidFill>
                  <a:srgbClr val="000000"/>
                </a:solidFill>
                <a:round/>
                <a:headEnd/>
                <a:tailEnd/>
              </a:ln>
            </p:spPr>
            <p:txBody>
              <a:bodyPr/>
              <a:lstStyle/>
              <a:p>
                <a:endParaRPr lang="fr-FR"/>
              </a:p>
            </p:txBody>
          </p:sp>
          <p:sp>
            <p:nvSpPr>
              <p:cNvPr id="44" name="Freeform 31"/>
              <p:cNvSpPr>
                <a:spLocks/>
              </p:cNvSpPr>
              <p:nvPr/>
            </p:nvSpPr>
            <p:spPr bwMode="auto">
              <a:xfrm>
                <a:off x="4001" y="1662"/>
                <a:ext cx="51" cy="159"/>
              </a:xfrm>
              <a:custGeom>
                <a:avLst/>
                <a:gdLst>
                  <a:gd name="T0" fmla="*/ 0 w 51"/>
                  <a:gd name="T1" fmla="*/ 63 h 159"/>
                  <a:gd name="T2" fmla="*/ 2 w 51"/>
                  <a:gd name="T3" fmla="*/ 58 h 159"/>
                  <a:gd name="T4" fmla="*/ 5 w 51"/>
                  <a:gd name="T5" fmla="*/ 54 h 159"/>
                  <a:gd name="T6" fmla="*/ 9 w 51"/>
                  <a:gd name="T7" fmla="*/ 49 h 159"/>
                  <a:gd name="T8" fmla="*/ 14 w 51"/>
                  <a:gd name="T9" fmla="*/ 47 h 159"/>
                  <a:gd name="T10" fmla="*/ 9 w 51"/>
                  <a:gd name="T11" fmla="*/ 42 h 159"/>
                  <a:gd name="T12" fmla="*/ 7 w 51"/>
                  <a:gd name="T13" fmla="*/ 40 h 159"/>
                  <a:gd name="T14" fmla="*/ 5 w 51"/>
                  <a:gd name="T15" fmla="*/ 35 h 159"/>
                  <a:gd name="T16" fmla="*/ 2 w 51"/>
                  <a:gd name="T17" fmla="*/ 30 h 159"/>
                  <a:gd name="T18" fmla="*/ 2 w 51"/>
                  <a:gd name="T19" fmla="*/ 26 h 159"/>
                  <a:gd name="T20" fmla="*/ 2 w 51"/>
                  <a:gd name="T21" fmla="*/ 19 h 159"/>
                  <a:gd name="T22" fmla="*/ 5 w 51"/>
                  <a:gd name="T23" fmla="*/ 14 h 159"/>
                  <a:gd name="T24" fmla="*/ 5 w 51"/>
                  <a:gd name="T25" fmla="*/ 9 h 159"/>
                  <a:gd name="T26" fmla="*/ 9 w 51"/>
                  <a:gd name="T27" fmla="*/ 7 h 159"/>
                  <a:gd name="T28" fmla="*/ 12 w 51"/>
                  <a:gd name="T29" fmla="*/ 2 h 159"/>
                  <a:gd name="T30" fmla="*/ 16 w 51"/>
                  <a:gd name="T31" fmla="*/ 2 h 159"/>
                  <a:gd name="T32" fmla="*/ 21 w 51"/>
                  <a:gd name="T33" fmla="*/ 0 h 159"/>
                  <a:gd name="T34" fmla="*/ 33 w 51"/>
                  <a:gd name="T35" fmla="*/ 0 h 159"/>
                  <a:gd name="T36" fmla="*/ 37 w 51"/>
                  <a:gd name="T37" fmla="*/ 2 h 159"/>
                  <a:gd name="T38" fmla="*/ 42 w 51"/>
                  <a:gd name="T39" fmla="*/ 5 h 159"/>
                  <a:gd name="T40" fmla="*/ 47 w 51"/>
                  <a:gd name="T41" fmla="*/ 9 h 159"/>
                  <a:gd name="T42" fmla="*/ 47 w 51"/>
                  <a:gd name="T43" fmla="*/ 12 h 159"/>
                  <a:gd name="T44" fmla="*/ 49 w 51"/>
                  <a:gd name="T45" fmla="*/ 16 h 159"/>
                  <a:gd name="T46" fmla="*/ 51 w 51"/>
                  <a:gd name="T47" fmla="*/ 21 h 159"/>
                  <a:gd name="T48" fmla="*/ 51 w 51"/>
                  <a:gd name="T49" fmla="*/ 26 h 159"/>
                  <a:gd name="T50" fmla="*/ 49 w 51"/>
                  <a:gd name="T51" fmla="*/ 30 h 159"/>
                  <a:gd name="T52" fmla="*/ 47 w 51"/>
                  <a:gd name="T53" fmla="*/ 35 h 159"/>
                  <a:gd name="T54" fmla="*/ 40 w 51"/>
                  <a:gd name="T55" fmla="*/ 44 h 159"/>
                  <a:gd name="T56" fmla="*/ 37 w 51"/>
                  <a:gd name="T57" fmla="*/ 47 h 159"/>
                  <a:gd name="T58" fmla="*/ 37 w 51"/>
                  <a:gd name="T59" fmla="*/ 47 h 159"/>
                  <a:gd name="T60" fmla="*/ 42 w 51"/>
                  <a:gd name="T61" fmla="*/ 49 h 159"/>
                  <a:gd name="T62" fmla="*/ 47 w 51"/>
                  <a:gd name="T63" fmla="*/ 54 h 159"/>
                  <a:gd name="T64" fmla="*/ 51 w 51"/>
                  <a:gd name="T65" fmla="*/ 61 h 159"/>
                  <a:gd name="T66" fmla="*/ 49 w 51"/>
                  <a:gd name="T67" fmla="*/ 68 h 159"/>
                  <a:gd name="T68" fmla="*/ 51 w 51"/>
                  <a:gd name="T69" fmla="*/ 86 h 159"/>
                  <a:gd name="T70" fmla="*/ 51 w 51"/>
                  <a:gd name="T71" fmla="*/ 149 h 159"/>
                  <a:gd name="T72" fmla="*/ 42 w 51"/>
                  <a:gd name="T73" fmla="*/ 154 h 159"/>
                  <a:gd name="T74" fmla="*/ 30 w 51"/>
                  <a:gd name="T75" fmla="*/ 159 h 159"/>
                  <a:gd name="T76" fmla="*/ 19 w 51"/>
                  <a:gd name="T77" fmla="*/ 159 h 159"/>
                  <a:gd name="T78" fmla="*/ 9 w 51"/>
                  <a:gd name="T79" fmla="*/ 154 h 159"/>
                  <a:gd name="T80" fmla="*/ 0 w 51"/>
                  <a:gd name="T81" fmla="*/ 147 h 15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1"/>
                  <a:gd name="T124" fmla="*/ 0 h 159"/>
                  <a:gd name="T125" fmla="*/ 51 w 51"/>
                  <a:gd name="T126" fmla="*/ 159 h 15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1" h="159">
                    <a:moveTo>
                      <a:pt x="0" y="147"/>
                    </a:moveTo>
                    <a:lnTo>
                      <a:pt x="0" y="63"/>
                    </a:lnTo>
                    <a:lnTo>
                      <a:pt x="0" y="61"/>
                    </a:lnTo>
                    <a:lnTo>
                      <a:pt x="2" y="58"/>
                    </a:lnTo>
                    <a:lnTo>
                      <a:pt x="2" y="54"/>
                    </a:lnTo>
                    <a:lnTo>
                      <a:pt x="5" y="54"/>
                    </a:lnTo>
                    <a:lnTo>
                      <a:pt x="7" y="49"/>
                    </a:lnTo>
                    <a:lnTo>
                      <a:pt x="9" y="49"/>
                    </a:lnTo>
                    <a:lnTo>
                      <a:pt x="12" y="47"/>
                    </a:lnTo>
                    <a:lnTo>
                      <a:pt x="14" y="47"/>
                    </a:lnTo>
                    <a:lnTo>
                      <a:pt x="12" y="44"/>
                    </a:lnTo>
                    <a:lnTo>
                      <a:pt x="9" y="42"/>
                    </a:lnTo>
                    <a:lnTo>
                      <a:pt x="9" y="40"/>
                    </a:lnTo>
                    <a:lnTo>
                      <a:pt x="7" y="40"/>
                    </a:lnTo>
                    <a:lnTo>
                      <a:pt x="5" y="37"/>
                    </a:lnTo>
                    <a:lnTo>
                      <a:pt x="5" y="35"/>
                    </a:lnTo>
                    <a:lnTo>
                      <a:pt x="5" y="33"/>
                    </a:lnTo>
                    <a:lnTo>
                      <a:pt x="2" y="30"/>
                    </a:lnTo>
                    <a:lnTo>
                      <a:pt x="2" y="28"/>
                    </a:lnTo>
                    <a:lnTo>
                      <a:pt x="2" y="26"/>
                    </a:lnTo>
                    <a:lnTo>
                      <a:pt x="2" y="21"/>
                    </a:lnTo>
                    <a:lnTo>
                      <a:pt x="2" y="19"/>
                    </a:lnTo>
                    <a:lnTo>
                      <a:pt x="2" y="16"/>
                    </a:lnTo>
                    <a:lnTo>
                      <a:pt x="5" y="14"/>
                    </a:lnTo>
                    <a:lnTo>
                      <a:pt x="5" y="12"/>
                    </a:lnTo>
                    <a:lnTo>
                      <a:pt x="5" y="9"/>
                    </a:lnTo>
                    <a:lnTo>
                      <a:pt x="7" y="7"/>
                    </a:lnTo>
                    <a:lnTo>
                      <a:pt x="9" y="7"/>
                    </a:lnTo>
                    <a:lnTo>
                      <a:pt x="9" y="5"/>
                    </a:lnTo>
                    <a:lnTo>
                      <a:pt x="12" y="2"/>
                    </a:lnTo>
                    <a:lnTo>
                      <a:pt x="14" y="2"/>
                    </a:lnTo>
                    <a:lnTo>
                      <a:pt x="16" y="2"/>
                    </a:lnTo>
                    <a:lnTo>
                      <a:pt x="19" y="0"/>
                    </a:lnTo>
                    <a:lnTo>
                      <a:pt x="21" y="0"/>
                    </a:lnTo>
                    <a:lnTo>
                      <a:pt x="30" y="0"/>
                    </a:lnTo>
                    <a:lnTo>
                      <a:pt x="33" y="0"/>
                    </a:lnTo>
                    <a:lnTo>
                      <a:pt x="35" y="0"/>
                    </a:lnTo>
                    <a:lnTo>
                      <a:pt x="37" y="2"/>
                    </a:lnTo>
                    <a:lnTo>
                      <a:pt x="40" y="5"/>
                    </a:lnTo>
                    <a:lnTo>
                      <a:pt x="42" y="5"/>
                    </a:lnTo>
                    <a:lnTo>
                      <a:pt x="44" y="7"/>
                    </a:lnTo>
                    <a:lnTo>
                      <a:pt x="47" y="9"/>
                    </a:lnTo>
                    <a:lnTo>
                      <a:pt x="47" y="12"/>
                    </a:lnTo>
                    <a:lnTo>
                      <a:pt x="49" y="16"/>
                    </a:lnTo>
                    <a:lnTo>
                      <a:pt x="51" y="19"/>
                    </a:lnTo>
                    <a:lnTo>
                      <a:pt x="51" y="21"/>
                    </a:lnTo>
                    <a:lnTo>
                      <a:pt x="51" y="23"/>
                    </a:lnTo>
                    <a:lnTo>
                      <a:pt x="51" y="26"/>
                    </a:lnTo>
                    <a:lnTo>
                      <a:pt x="51" y="30"/>
                    </a:lnTo>
                    <a:lnTo>
                      <a:pt x="49" y="30"/>
                    </a:lnTo>
                    <a:lnTo>
                      <a:pt x="49" y="33"/>
                    </a:lnTo>
                    <a:lnTo>
                      <a:pt x="47" y="35"/>
                    </a:lnTo>
                    <a:lnTo>
                      <a:pt x="47" y="37"/>
                    </a:lnTo>
                    <a:lnTo>
                      <a:pt x="40" y="44"/>
                    </a:lnTo>
                    <a:lnTo>
                      <a:pt x="37" y="44"/>
                    </a:lnTo>
                    <a:lnTo>
                      <a:pt x="37" y="47"/>
                    </a:lnTo>
                    <a:lnTo>
                      <a:pt x="35" y="47"/>
                    </a:lnTo>
                    <a:lnTo>
                      <a:pt x="37" y="47"/>
                    </a:lnTo>
                    <a:lnTo>
                      <a:pt x="40" y="49"/>
                    </a:lnTo>
                    <a:lnTo>
                      <a:pt x="42" y="49"/>
                    </a:lnTo>
                    <a:lnTo>
                      <a:pt x="47" y="51"/>
                    </a:lnTo>
                    <a:lnTo>
                      <a:pt x="47" y="54"/>
                    </a:lnTo>
                    <a:lnTo>
                      <a:pt x="49" y="58"/>
                    </a:lnTo>
                    <a:lnTo>
                      <a:pt x="51" y="61"/>
                    </a:lnTo>
                    <a:lnTo>
                      <a:pt x="51" y="63"/>
                    </a:lnTo>
                    <a:lnTo>
                      <a:pt x="49" y="68"/>
                    </a:lnTo>
                    <a:lnTo>
                      <a:pt x="49" y="77"/>
                    </a:lnTo>
                    <a:lnTo>
                      <a:pt x="51" y="86"/>
                    </a:lnTo>
                    <a:lnTo>
                      <a:pt x="51" y="91"/>
                    </a:lnTo>
                    <a:lnTo>
                      <a:pt x="51" y="149"/>
                    </a:lnTo>
                    <a:lnTo>
                      <a:pt x="47" y="152"/>
                    </a:lnTo>
                    <a:lnTo>
                      <a:pt x="42" y="154"/>
                    </a:lnTo>
                    <a:lnTo>
                      <a:pt x="37" y="156"/>
                    </a:lnTo>
                    <a:lnTo>
                      <a:pt x="30" y="159"/>
                    </a:lnTo>
                    <a:lnTo>
                      <a:pt x="23" y="159"/>
                    </a:lnTo>
                    <a:lnTo>
                      <a:pt x="19" y="159"/>
                    </a:lnTo>
                    <a:lnTo>
                      <a:pt x="14" y="154"/>
                    </a:lnTo>
                    <a:lnTo>
                      <a:pt x="9" y="154"/>
                    </a:lnTo>
                    <a:lnTo>
                      <a:pt x="2" y="149"/>
                    </a:lnTo>
                    <a:lnTo>
                      <a:pt x="0" y="147"/>
                    </a:lnTo>
                    <a:close/>
                  </a:path>
                </a:pathLst>
              </a:custGeom>
              <a:solidFill>
                <a:srgbClr val="C2FFFF"/>
              </a:solidFill>
              <a:ln w="0">
                <a:solidFill>
                  <a:srgbClr val="000000"/>
                </a:solidFill>
                <a:round/>
                <a:headEnd/>
                <a:tailEnd/>
              </a:ln>
            </p:spPr>
            <p:txBody>
              <a:bodyPr/>
              <a:lstStyle/>
              <a:p>
                <a:endParaRPr lang="fr-FR"/>
              </a:p>
            </p:txBody>
          </p:sp>
          <p:sp>
            <p:nvSpPr>
              <p:cNvPr id="45" name="Freeform 32"/>
              <p:cNvSpPr>
                <a:spLocks/>
              </p:cNvSpPr>
              <p:nvPr/>
            </p:nvSpPr>
            <p:spPr bwMode="auto">
              <a:xfrm>
                <a:off x="3824" y="1802"/>
                <a:ext cx="163" cy="47"/>
              </a:xfrm>
              <a:custGeom>
                <a:avLst/>
                <a:gdLst>
                  <a:gd name="T0" fmla="*/ 163 w 163"/>
                  <a:gd name="T1" fmla="*/ 47 h 47"/>
                  <a:gd name="T2" fmla="*/ 128 w 163"/>
                  <a:gd name="T3" fmla="*/ 47 h 47"/>
                  <a:gd name="T4" fmla="*/ 121 w 163"/>
                  <a:gd name="T5" fmla="*/ 44 h 47"/>
                  <a:gd name="T6" fmla="*/ 105 w 163"/>
                  <a:gd name="T7" fmla="*/ 44 h 47"/>
                  <a:gd name="T8" fmla="*/ 93 w 163"/>
                  <a:gd name="T9" fmla="*/ 42 h 47"/>
                  <a:gd name="T10" fmla="*/ 77 w 163"/>
                  <a:gd name="T11" fmla="*/ 40 h 47"/>
                  <a:gd name="T12" fmla="*/ 63 w 163"/>
                  <a:gd name="T13" fmla="*/ 37 h 47"/>
                  <a:gd name="T14" fmla="*/ 49 w 163"/>
                  <a:gd name="T15" fmla="*/ 33 h 47"/>
                  <a:gd name="T16" fmla="*/ 42 w 163"/>
                  <a:gd name="T17" fmla="*/ 30 h 47"/>
                  <a:gd name="T18" fmla="*/ 32 w 163"/>
                  <a:gd name="T19" fmla="*/ 28 h 47"/>
                  <a:gd name="T20" fmla="*/ 23 w 163"/>
                  <a:gd name="T21" fmla="*/ 23 h 47"/>
                  <a:gd name="T22" fmla="*/ 16 w 163"/>
                  <a:gd name="T23" fmla="*/ 19 h 47"/>
                  <a:gd name="T24" fmla="*/ 9 w 163"/>
                  <a:gd name="T25" fmla="*/ 14 h 47"/>
                  <a:gd name="T26" fmla="*/ 4 w 163"/>
                  <a:gd name="T27" fmla="*/ 9 h 47"/>
                  <a:gd name="T28" fmla="*/ 0 w 163"/>
                  <a:gd name="T29" fmla="*/ 5 h 47"/>
                  <a:gd name="T30" fmla="*/ 0 w 163"/>
                  <a:gd name="T31" fmla="*/ 0 h 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63"/>
                  <a:gd name="T49" fmla="*/ 0 h 47"/>
                  <a:gd name="T50" fmla="*/ 163 w 163"/>
                  <a:gd name="T51" fmla="*/ 47 h 4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63" h="47">
                    <a:moveTo>
                      <a:pt x="163" y="47"/>
                    </a:moveTo>
                    <a:lnTo>
                      <a:pt x="128" y="47"/>
                    </a:lnTo>
                    <a:lnTo>
                      <a:pt x="121" y="44"/>
                    </a:lnTo>
                    <a:lnTo>
                      <a:pt x="105" y="44"/>
                    </a:lnTo>
                    <a:lnTo>
                      <a:pt x="93" y="42"/>
                    </a:lnTo>
                    <a:lnTo>
                      <a:pt x="77" y="40"/>
                    </a:lnTo>
                    <a:lnTo>
                      <a:pt x="63" y="37"/>
                    </a:lnTo>
                    <a:lnTo>
                      <a:pt x="49" y="33"/>
                    </a:lnTo>
                    <a:lnTo>
                      <a:pt x="42" y="30"/>
                    </a:lnTo>
                    <a:lnTo>
                      <a:pt x="32" y="28"/>
                    </a:lnTo>
                    <a:lnTo>
                      <a:pt x="23" y="23"/>
                    </a:lnTo>
                    <a:lnTo>
                      <a:pt x="16" y="19"/>
                    </a:lnTo>
                    <a:lnTo>
                      <a:pt x="9" y="14"/>
                    </a:lnTo>
                    <a:lnTo>
                      <a:pt x="4" y="9"/>
                    </a:lnTo>
                    <a:lnTo>
                      <a:pt x="0" y="5"/>
                    </a:lnTo>
                    <a:lnTo>
                      <a:pt x="0" y="0"/>
                    </a:lnTo>
                  </a:path>
                </a:pathLst>
              </a:custGeom>
              <a:noFill/>
              <a:ln w="0">
                <a:solidFill>
                  <a:srgbClr val="000000"/>
                </a:solidFill>
                <a:round/>
                <a:headEnd/>
                <a:tailEnd/>
              </a:ln>
            </p:spPr>
            <p:txBody>
              <a:bodyPr/>
              <a:lstStyle/>
              <a:p>
                <a:endParaRPr lang="fr-FR"/>
              </a:p>
            </p:txBody>
          </p:sp>
          <p:sp>
            <p:nvSpPr>
              <p:cNvPr id="46" name="Freeform 33"/>
              <p:cNvSpPr>
                <a:spLocks/>
              </p:cNvSpPr>
              <p:nvPr/>
            </p:nvSpPr>
            <p:spPr bwMode="auto">
              <a:xfrm>
                <a:off x="3863" y="1337"/>
                <a:ext cx="161" cy="493"/>
              </a:xfrm>
              <a:custGeom>
                <a:avLst/>
                <a:gdLst>
                  <a:gd name="T0" fmla="*/ 161 w 161"/>
                  <a:gd name="T1" fmla="*/ 325 h 493"/>
                  <a:gd name="T2" fmla="*/ 112 w 161"/>
                  <a:gd name="T3" fmla="*/ 0 h 493"/>
                  <a:gd name="T4" fmla="*/ 110 w 161"/>
                  <a:gd name="T5" fmla="*/ 2 h 493"/>
                  <a:gd name="T6" fmla="*/ 108 w 161"/>
                  <a:gd name="T7" fmla="*/ 5 h 493"/>
                  <a:gd name="T8" fmla="*/ 103 w 161"/>
                  <a:gd name="T9" fmla="*/ 5 h 493"/>
                  <a:gd name="T10" fmla="*/ 101 w 161"/>
                  <a:gd name="T11" fmla="*/ 5 h 493"/>
                  <a:gd name="T12" fmla="*/ 70 w 161"/>
                  <a:gd name="T13" fmla="*/ 299 h 493"/>
                  <a:gd name="T14" fmla="*/ 101 w 161"/>
                  <a:gd name="T15" fmla="*/ 5 h 493"/>
                  <a:gd name="T16" fmla="*/ 98 w 161"/>
                  <a:gd name="T17" fmla="*/ 5 h 493"/>
                  <a:gd name="T18" fmla="*/ 96 w 161"/>
                  <a:gd name="T19" fmla="*/ 5 h 493"/>
                  <a:gd name="T20" fmla="*/ 0 w 161"/>
                  <a:gd name="T21" fmla="*/ 493 h 49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1"/>
                  <a:gd name="T34" fmla="*/ 0 h 493"/>
                  <a:gd name="T35" fmla="*/ 161 w 161"/>
                  <a:gd name="T36" fmla="*/ 493 h 49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1" h="493">
                    <a:moveTo>
                      <a:pt x="161" y="325"/>
                    </a:moveTo>
                    <a:lnTo>
                      <a:pt x="112" y="0"/>
                    </a:lnTo>
                    <a:lnTo>
                      <a:pt x="110" y="2"/>
                    </a:lnTo>
                    <a:lnTo>
                      <a:pt x="108" y="5"/>
                    </a:lnTo>
                    <a:lnTo>
                      <a:pt x="103" y="5"/>
                    </a:lnTo>
                    <a:lnTo>
                      <a:pt x="101" y="5"/>
                    </a:lnTo>
                    <a:lnTo>
                      <a:pt x="70" y="299"/>
                    </a:lnTo>
                    <a:lnTo>
                      <a:pt x="101" y="5"/>
                    </a:lnTo>
                    <a:lnTo>
                      <a:pt x="98" y="5"/>
                    </a:lnTo>
                    <a:lnTo>
                      <a:pt x="96" y="5"/>
                    </a:lnTo>
                    <a:lnTo>
                      <a:pt x="0" y="493"/>
                    </a:lnTo>
                  </a:path>
                </a:pathLst>
              </a:custGeom>
              <a:noFill/>
              <a:ln w="0">
                <a:solidFill>
                  <a:srgbClr val="000000"/>
                </a:solidFill>
                <a:round/>
                <a:headEnd/>
                <a:tailEnd/>
              </a:ln>
            </p:spPr>
            <p:txBody>
              <a:bodyPr/>
              <a:lstStyle/>
              <a:p>
                <a:endParaRPr lang="fr-FR"/>
              </a:p>
            </p:txBody>
          </p:sp>
        </p:grpSp>
      </p:grpSp>
      <p:sp>
        <p:nvSpPr>
          <p:cNvPr id="47" name="Rectangle 2"/>
          <p:cNvSpPr txBox="1">
            <a:spLocks noChangeArrowheads="1"/>
          </p:cNvSpPr>
          <p:nvPr/>
        </p:nvSpPr>
        <p:spPr bwMode="auto">
          <a:xfrm>
            <a:off x="2874962" y="3705225"/>
            <a:ext cx="5545138" cy="2303463"/>
          </a:xfrm>
          <a:prstGeom prst="rect">
            <a:avLst/>
          </a:prstGeom>
          <a:noFill/>
          <a:ln w="9525">
            <a:noFill/>
            <a:miter lim="800000"/>
            <a:headEnd/>
            <a:tailEnd/>
          </a:ln>
        </p:spPr>
        <p:txBody>
          <a:bodyPr/>
          <a:lstStyle/>
          <a:p>
            <a:pPr marL="342900" indent="-342900">
              <a:spcBef>
                <a:spcPct val="20000"/>
              </a:spcBef>
              <a:buFontTx/>
              <a:buChar char="•"/>
              <a:defRPr/>
            </a:pPr>
            <a:r>
              <a:rPr lang="fr-FR" sz="3200" kern="0" dirty="0">
                <a:latin typeface="+mn-lt"/>
                <a:cs typeface="+mn-cs"/>
              </a:rPr>
              <a:t>Métrologie scientifique</a:t>
            </a:r>
          </a:p>
          <a:p>
            <a:pPr marL="342900" indent="-342900">
              <a:spcBef>
                <a:spcPct val="20000"/>
              </a:spcBef>
              <a:buFontTx/>
              <a:buChar char="•"/>
              <a:defRPr/>
            </a:pPr>
            <a:r>
              <a:rPr lang="fr-FR" sz="3200" kern="0" dirty="0">
                <a:latin typeface="+mn-lt"/>
                <a:cs typeface="+mn-cs"/>
              </a:rPr>
              <a:t>Métrologie légale</a:t>
            </a:r>
          </a:p>
          <a:p>
            <a:pPr marL="342900" indent="-342900">
              <a:spcBef>
                <a:spcPct val="20000"/>
              </a:spcBef>
              <a:buFontTx/>
              <a:buChar char="•"/>
              <a:defRPr/>
            </a:pPr>
            <a:r>
              <a:rPr lang="fr-FR" sz="3200" kern="0" dirty="0">
                <a:latin typeface="+mn-lt"/>
                <a:cs typeface="+mn-cs"/>
              </a:rPr>
              <a:t>Métrologie industrielle</a:t>
            </a:r>
          </a:p>
        </p:txBody>
      </p:sp>
      <p:sp>
        <p:nvSpPr>
          <p:cNvPr id="48" name="Text Box 4"/>
          <p:cNvSpPr txBox="1">
            <a:spLocks noChangeArrowheads="1"/>
          </p:cNvSpPr>
          <p:nvPr/>
        </p:nvSpPr>
        <p:spPr bwMode="auto">
          <a:xfrm>
            <a:off x="2814637" y="2065338"/>
            <a:ext cx="5400675" cy="579437"/>
          </a:xfrm>
          <a:prstGeom prst="rect">
            <a:avLst/>
          </a:prstGeom>
          <a:noFill/>
          <a:ln w="9525">
            <a:noFill/>
            <a:miter lim="800000"/>
            <a:headEnd/>
            <a:tailEnd/>
          </a:ln>
        </p:spPr>
        <p:txBody>
          <a:bodyPr>
            <a:spAutoFit/>
          </a:bodyPr>
          <a:lstStyle/>
          <a:p>
            <a:pPr>
              <a:spcBef>
                <a:spcPct val="50000"/>
              </a:spcBef>
            </a:pPr>
            <a:r>
              <a:rPr lang="fr-FR" sz="3200" b="1" dirty="0">
                <a:latin typeface="Times New Roman" pitchFamily="18" charset="0"/>
              </a:rPr>
              <a:t>Type de métrologie: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ppt_x"/>
                                          </p:val>
                                        </p:tav>
                                        <p:tav tm="100000">
                                          <p:val>
                                            <p:strVal val="#ppt_x"/>
                                          </p:val>
                                        </p:tav>
                                      </p:tavLst>
                                    </p:anim>
                                    <p:anim calcmode="lin" valueType="num">
                                      <p:cBhvr additive="base">
                                        <p:cTn id="8"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7">
                                            <p:txEl>
                                              <p:pRg st="0" end="0"/>
                                            </p:txEl>
                                          </p:spTgt>
                                        </p:tgtEl>
                                        <p:attrNameLst>
                                          <p:attrName>style.visibility</p:attrName>
                                        </p:attrNameLst>
                                      </p:cBhvr>
                                      <p:to>
                                        <p:strVal val="visible"/>
                                      </p:to>
                                    </p:set>
                                    <p:anim calcmode="lin" valueType="num">
                                      <p:cBhvr additive="base">
                                        <p:cTn id="13" dur="500" fill="hold"/>
                                        <p:tgtEl>
                                          <p:spTgt spid="4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7">
                                            <p:txEl>
                                              <p:pRg st="1" end="1"/>
                                            </p:txEl>
                                          </p:spTgt>
                                        </p:tgtEl>
                                        <p:attrNameLst>
                                          <p:attrName>style.visibility</p:attrName>
                                        </p:attrNameLst>
                                      </p:cBhvr>
                                      <p:to>
                                        <p:strVal val="visible"/>
                                      </p:to>
                                    </p:set>
                                    <p:anim calcmode="lin" valueType="num">
                                      <p:cBhvr additive="base">
                                        <p:cTn id="19" dur="500" fill="hold"/>
                                        <p:tgtEl>
                                          <p:spTgt spid="47">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7">
                                            <p:txEl>
                                              <p:pRg st="2" end="2"/>
                                            </p:txEl>
                                          </p:spTgt>
                                        </p:tgtEl>
                                        <p:attrNameLst>
                                          <p:attrName>style.visibility</p:attrName>
                                        </p:attrNameLst>
                                      </p:cBhvr>
                                      <p:to>
                                        <p:strVal val="visible"/>
                                      </p:to>
                                    </p:set>
                                    <p:anim calcmode="lin" valueType="num">
                                      <p:cBhvr additive="base">
                                        <p:cTn id="25" dur="500" fill="hold"/>
                                        <p:tgtEl>
                                          <p:spTgt spid="47">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uild="p"/>
      <p:bldP spid="48" grpId="0"/>
    </p:bld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259</TotalTime>
  <Words>2396</Words>
  <Application>Microsoft Office PowerPoint</Application>
  <PresentationFormat>Affichage à l'écran (4:3)</PresentationFormat>
  <Paragraphs>354</Paragraphs>
  <Slides>38</Slides>
  <Notes>0</Notes>
  <HiddenSlides>0</HiddenSlides>
  <MMClips>0</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38</vt:i4>
      </vt:variant>
    </vt:vector>
  </HeadingPairs>
  <TitlesOfParts>
    <vt:vector size="47" baseType="lpstr">
      <vt:lpstr>ＭＳ Ｐゴシック</vt:lpstr>
      <vt:lpstr>Agency FB</vt:lpstr>
      <vt:lpstr>Arial</vt:lpstr>
      <vt:lpstr>Calibri</vt:lpstr>
      <vt:lpstr>Tahoma</vt:lpstr>
      <vt:lpstr>Times New Roman</vt:lpstr>
      <vt:lpstr>Wingdings</vt:lpstr>
      <vt:lpstr>Wingdings 3</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JP FOKA</dc:creator>
  <cp:lastModifiedBy>ANOR</cp:lastModifiedBy>
  <cp:revision>24</cp:revision>
  <dcterms:created xsi:type="dcterms:W3CDTF">2016-02-27T13:45:01Z</dcterms:created>
  <dcterms:modified xsi:type="dcterms:W3CDTF">2016-04-21T19:49:26Z</dcterms:modified>
</cp:coreProperties>
</file>